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42" r:id="rId2"/>
    <p:sldId id="343" r:id="rId3"/>
    <p:sldId id="347" r:id="rId4"/>
    <p:sldId id="354" r:id="rId5"/>
    <p:sldId id="355" r:id="rId6"/>
    <p:sldId id="350" r:id="rId7"/>
    <p:sldId id="349" r:id="rId8"/>
    <p:sldId id="351" r:id="rId9"/>
    <p:sldId id="352" r:id="rId10"/>
    <p:sldId id="353" r:id="rId11"/>
    <p:sldId id="356" r:id="rId12"/>
    <p:sldId id="348" r:id="rId13"/>
    <p:sldId id="340" r:id="rId14"/>
    <p:sldId id="325" r:id="rId15"/>
    <p:sldId id="341" r:id="rId16"/>
    <p:sldId id="345" r:id="rId17"/>
    <p:sldId id="362" r:id="rId18"/>
    <p:sldId id="359" r:id="rId19"/>
    <p:sldId id="346" r:id="rId2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232F65"/>
    <a:srgbClr val="0000FF"/>
    <a:srgbClr val="D80606"/>
    <a:srgbClr val="CE5656"/>
    <a:srgbClr val="B3B3B3"/>
    <a:srgbClr val="9DCF87"/>
    <a:srgbClr val="CE7575"/>
    <a:srgbClr val="B2B2B2"/>
    <a:srgbClr val="9CC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941" autoAdjust="0"/>
  </p:normalViewPr>
  <p:slideViewPr>
    <p:cSldViewPr snapToGrid="0">
      <p:cViewPr>
        <p:scale>
          <a:sx n="91" d="100"/>
          <a:sy n="91" d="100"/>
        </p:scale>
        <p:origin x="-125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3266319858162"/>
          <c:y val="0.22095896652844574"/>
          <c:w val="0.76238554702366301"/>
          <c:h val="0.56401418680821103"/>
        </c:manualLayout>
      </c:layout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43488512"/>
        <c:axId val="143490048"/>
      </c:barChart>
      <c:catAx>
        <c:axId val="14348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143490048"/>
        <c:crosses val="autoZero"/>
        <c:auto val="1"/>
        <c:lblAlgn val="ctr"/>
        <c:lblOffset val="100"/>
        <c:noMultiLvlLbl val="0"/>
      </c:catAx>
      <c:valAx>
        <c:axId val="1434900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34885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9535456831628391"/>
          <c:h val="0.8557162765004728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76536179466856"/>
          <c:y val="7.2494677899806778E-2"/>
          <c:w val="0.6544699585658913"/>
          <c:h val="0.75506140582145276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82381889763778E-2"/>
          <c:y val="4.1578248031496061E-2"/>
          <c:w val="0.92064368455615031"/>
          <c:h val="0.7891385334645669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019392"/>
        <c:axId val="185029376"/>
      </c:barChart>
      <c:catAx>
        <c:axId val="185019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5029376"/>
        <c:crosses val="autoZero"/>
        <c:auto val="1"/>
        <c:lblAlgn val="ctr"/>
        <c:lblOffset val="100"/>
        <c:noMultiLvlLbl val="0"/>
      </c:catAx>
      <c:valAx>
        <c:axId val="1850293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501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4933359328E-2"/>
          <c:y val="0.81587471141587131"/>
          <c:w val="0.8999999101332814"/>
          <c:h val="0.18412528858412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6350619965607744"/>
          <c:h val="0.77834616397857326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245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5B-401E-AC22-5CB6376774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270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5829752619991"/>
                      <c:h val="0.185903659520856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5B-401E-AC22-5CB6376774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137417472"/>
        <c:axId val="137419008"/>
      </c:barChart>
      <c:catAx>
        <c:axId val="137417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7419008"/>
        <c:crosses val="autoZero"/>
        <c:auto val="1"/>
        <c:lblAlgn val="ctr"/>
        <c:lblOffset val="100"/>
        <c:tickMarkSkip val="1"/>
        <c:noMultiLvlLbl val="0"/>
      </c:catAx>
      <c:valAx>
        <c:axId val="137419008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137417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596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D17-4E61-B29D-5FEB678A0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17-4E61-B29D-5FEB678A0A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557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17-4E61-B29D-5FEB678A0A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137335552"/>
        <c:axId val="137337088"/>
      </c:barChart>
      <c:catAx>
        <c:axId val="137335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37337088"/>
        <c:crosses val="autoZero"/>
        <c:auto val="1"/>
        <c:lblAlgn val="ctr"/>
        <c:lblOffset val="100"/>
        <c:tickMarkSkip val="1"/>
        <c:noMultiLvlLbl val="0"/>
      </c:catAx>
      <c:valAx>
        <c:axId val="137337088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13733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uk-UA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563F53E-05D8-4E13-BB62-04A159DDB213}" type="datetimeFigureOut">
              <a:rPr lang="ru-RU" smtClean="0"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495" y="4759362"/>
            <a:ext cx="5511174" cy="45093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34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2684094-9CFB-4C6F-8E7F-0BDE9B7A98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0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84094-9CFB-4C6F-8E7F-0BDE9B7A98A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5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4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8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1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3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6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9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FC5E-A00B-4683-89F6-6194F3327E4C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A0C1-B3E7-4ECC-BC63-5DA91F7879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2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microsoft.com/office/2007/relationships/hdphoto" Target="../media/hdphoto2.wdp"/><Relationship Id="rId10" Type="http://schemas.openxmlformats.org/officeDocument/2006/relationships/image" Target="../media/image10.png"/><Relationship Id="rId4" Type="http://schemas.openxmlformats.org/officeDocument/2006/relationships/image" Target="../media/image5.jpe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0" y="2694309"/>
            <a:ext cx="9037319" cy="614765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3495765" y="1897783"/>
            <a:ext cx="2152469" cy="2207816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48" name="Прямоугольник 47"/>
          <p:cNvSpPr/>
          <p:nvPr/>
        </p:nvSpPr>
        <p:spPr>
          <a:xfrm>
            <a:off x="5252123" y="180975"/>
            <a:ext cx="35435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ЗАТВЕРДЖЕНО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Рішенням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III </a:t>
            </a:r>
            <a:r>
              <a:rPr lang="uk-UA" sz="1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позачергової сесії       </a:t>
            </a:r>
            <a:r>
              <a:rPr lang="en-US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VIII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скликання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міської ради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(від 29.12.20 року №118-3/2020</a:t>
            </a:r>
            <a:endParaRPr lang="uk-UA" sz="16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0" y="4407245"/>
            <a:ext cx="91440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ТЕРИТОРІЇ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 МІСЬКОЇ 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ТЕРИТОРІАЛЬНОЇ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2021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РОКИ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1861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80033"/>
              </p:ext>
            </p:extLst>
          </p:nvPr>
        </p:nvGraphicFramePr>
        <p:xfrm>
          <a:off x="271850" y="2051222"/>
          <a:ext cx="8639922" cy="46353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39922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635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аварійності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автошляхах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смертності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дорожньо-транспортних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пригодах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розробляти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попереджувально-профілактичні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10.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інформаційно-пропагандистські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культурно-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виховні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являється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середньостроковою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проблем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 та 2023 року.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542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19830"/>
              </p:ext>
            </p:extLst>
          </p:nvPr>
        </p:nvGraphicFramePr>
        <p:xfrm>
          <a:off x="400956" y="1977081"/>
          <a:ext cx="8510815" cy="46177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617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поетапне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2021 - 2024 роки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можливість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корективів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виконавцями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Головного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Джерелами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бюджет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виконавець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щорічно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1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березня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міській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і контролю за ходом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8398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53940"/>
              </p:ext>
            </p:extLst>
          </p:nvPr>
        </p:nvGraphicFramePr>
        <p:xfrm>
          <a:off x="400956" y="1683822"/>
          <a:ext cx="8510815" cy="4912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10407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  <a:gridCol w="4500408">
                  <a:extLst>
                    <a:ext uri="{9D8B030D-6E8A-4147-A177-3AD203B41FA5}">
                      <a16:colId xmlns:a16="http://schemas.microsoft.com/office/drawing/2014/main" xmlns="" val="3557826044"/>
                    </a:ext>
                  </a:extLst>
                </a:gridCol>
              </a:tblGrid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Ініціатор розроблення програми: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Сторожинецький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ВП  ГУНП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Чернівецькій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області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Дата, номер і назва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розпорядчого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документу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виконавчої влади про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затвердження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2664482"/>
                  </a:ext>
                </a:extLst>
              </a:tr>
              <a:tr h="3216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Розробник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8423540"/>
                  </a:ext>
                </a:extLst>
              </a:tr>
              <a:tr h="308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Відповідальний виконавець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1648802"/>
                  </a:ext>
                </a:extLst>
              </a:tr>
              <a:tr h="5488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Учасники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Сторожинецька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міська територіальна громада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23832208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Термін реалізації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7059330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Етапи виконання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2021, 2022, 2023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09280077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Перелік місцевих бюджетів, які приймають участь у виконанні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5487152"/>
                  </a:ext>
                </a:extLst>
              </a:tr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Загальний обсяг фінансових ресурсів, необхідних для реалізації програми, всього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300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000  грн.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 anchor="ctr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4064214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тому числі бюджетних коштів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7777533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- з них коштів обласного бюджету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5867895"/>
                  </a:ext>
                </a:extLst>
              </a:tr>
              <a:tr h="4033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Основні джерела фінансування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9667347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програми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протидії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8356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3100" b="1" dirty="0" smtClean="0">
                <a:solidFill>
                  <a:schemeClr val="bg1"/>
                </a:solidFill>
              </a:rPr>
              <a:t>ПРОГРАМА БЕЗПЕКИ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1800" dirty="0" smtClean="0">
                <a:solidFill>
                  <a:schemeClr val="bg1"/>
                </a:solidFill>
              </a:rPr>
              <a:t>(розроблена з урахуванням потреб населення та</a:t>
            </a:r>
            <a:br>
              <a:rPr lang="uk-UA" sz="1800" dirty="0" smtClean="0">
                <a:solidFill>
                  <a:schemeClr val="bg1"/>
                </a:solidFill>
              </a:rPr>
            </a:br>
            <a:r>
              <a:rPr lang="uk-UA" sz="1800" dirty="0" smtClean="0">
                <a:solidFill>
                  <a:schemeClr val="bg1"/>
                </a:solidFill>
              </a:rPr>
              <a:t>                    територіальних громад)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09973"/>
              </p:ext>
            </p:extLst>
          </p:nvPr>
        </p:nvGraphicFramePr>
        <p:xfrm>
          <a:off x="135924" y="889349"/>
          <a:ext cx="8859796" cy="56878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3312">
                  <a:extLst>
                    <a:ext uri="{9D8B030D-6E8A-4147-A177-3AD203B41FA5}">
                      <a16:colId xmlns:a16="http://schemas.microsoft.com/office/drawing/2014/main" xmlns="" val="148112826"/>
                    </a:ext>
                  </a:extLst>
                </a:gridCol>
                <a:gridCol w="3303966">
                  <a:extLst>
                    <a:ext uri="{9D8B030D-6E8A-4147-A177-3AD203B41FA5}">
                      <a16:colId xmlns:a16="http://schemas.microsoft.com/office/drawing/2014/main" xmlns="" val="1489813685"/>
                    </a:ext>
                  </a:extLst>
                </a:gridCol>
                <a:gridCol w="2842518">
                  <a:extLst>
                    <a:ext uri="{9D8B030D-6E8A-4147-A177-3AD203B41FA5}">
                      <a16:colId xmlns:a16="http://schemas.microsoft.com/office/drawing/2014/main" xmlns="" val="3737832747"/>
                    </a:ext>
                  </a:extLst>
                </a:gridCol>
              </a:tblGrid>
              <a:tr h="39646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Проблема</a:t>
                      </a:r>
                      <a:endParaRPr lang="ru-RU" dirty="0"/>
                    </a:p>
                  </a:txBody>
                  <a:tcPr>
                    <a:solidFill>
                      <a:srgbClr val="D806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Проект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Очікуваний результат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76857978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МАЙНОВІ ЗЛОЧИНИ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Переобладнання дільничного пункту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Ліквідація незаконних пунктів металобрухту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Заохочення громадян за допомогу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Оснащення груп реагування патрульної поліції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Зменшення кількості майнових злочинів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(захист майнових прав)</a:t>
                      </a:r>
                      <a:endParaRPr lang="ru-RU" sz="1200" dirty="0">
                        <a:solidFill>
                          <a:srgbClr val="232F6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68098906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endParaRPr lang="uk-UA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НА ВУЛИЦЯХ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Спільні вуличні патрулі «поліція громада»</a:t>
                      </a:r>
                    </a:p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Відеокамери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 громадських місцях:                          м.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Сторожинець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Б.Підгірний,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Бобівці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 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Давидівка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Зруб-Комарівці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,с. Н.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Ст.Жадова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Панка,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с.Костинці</a:t>
                      </a:r>
                      <a:endParaRPr lang="uk-UA" sz="12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Менше потерпілих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від вуличних злочинів.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(в громадських місцях)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9013681"/>
                  </a:ext>
                </a:extLst>
              </a:tr>
              <a:tr h="823801">
                <a:tc>
                  <a:txBody>
                    <a:bodyPr/>
                    <a:lstStyle/>
                    <a:p>
                      <a:pPr algn="ctr"/>
                      <a:endParaRPr lang="uk-UA" sz="105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ПОРУШЕННЯ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СЕРЕД ДІТЕЙ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Проведення у школах уроків права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Залучення дітей правопорушників до занять спортом «На кубок поліції»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потерпілих дітей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 у батьків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1316177"/>
                  </a:ext>
                </a:extLst>
              </a:tr>
              <a:tr h="809054">
                <a:tc>
                  <a:txBody>
                    <a:bodyPr/>
                    <a:lstStyle/>
                    <a:p>
                      <a:pPr algn="ctr"/>
                      <a:endParaRPr lang="uk-UA" sz="70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ПОСЯГАННЯНА ЖІНОК ТА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ЛІТНІХ ЛЮДЕЙ</a:t>
                      </a:r>
                      <a:endParaRPr lang="ru-RU" sz="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Спільний патронаж самотніх літніх осіб, неблагополучних сімей дільничними офіцерами поліції та соціальними службами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жінок, літніх людей потерпілих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19609465"/>
                  </a:ext>
                </a:extLst>
              </a:tr>
              <a:tr h="641002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 З БОКУ 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РАНІШЕ СУДИМИХ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Створення поліцейської станції в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Костинці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Банилів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- Підгірний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Збільшення присутності поліції в криміногенних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місцях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71411182"/>
                  </a:ext>
                </a:extLst>
              </a:tr>
              <a:tr h="684304">
                <a:tc>
                  <a:txBody>
                    <a:bodyPr/>
                    <a:lstStyle/>
                    <a:p>
                      <a:pPr algn="ctr"/>
                      <a:endParaRPr lang="uk-UA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АВАРІЙНІСТЬ НА ДОРОГАХ</a:t>
                      </a:r>
                      <a:endParaRPr lang="uk-UA" sz="16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Відновлення дорожніх знаків, дорожньої розмітки на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вулично-шляховій мережі місцевого значення</a:t>
                      </a:r>
                    </a:p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Встановлення вуличного освітлення</a:t>
                      </a:r>
                    </a:p>
                    <a:p>
                      <a:pPr marL="0" indent="0" algn="just">
                        <a:buNone/>
                      </a:pP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Зменшення кількості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осіб загиблих </a:t>
                      </a:r>
                    </a:p>
                    <a:p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та травмованих у ДТП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25597161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088041869"/>
              </p:ext>
            </p:extLst>
          </p:nvPr>
        </p:nvGraphicFramePr>
        <p:xfrm>
          <a:off x="7848599" y="1097353"/>
          <a:ext cx="1145361" cy="119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744475579"/>
              </p:ext>
            </p:extLst>
          </p:nvPr>
        </p:nvGraphicFramePr>
        <p:xfrm>
          <a:off x="1044000" y="1238251"/>
          <a:ext cx="1507481" cy="95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17751069"/>
              </p:ext>
            </p:extLst>
          </p:nvPr>
        </p:nvGraphicFramePr>
        <p:xfrm>
          <a:off x="1383995" y="2194082"/>
          <a:ext cx="1465942" cy="127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362444489"/>
              </p:ext>
            </p:extLst>
          </p:nvPr>
        </p:nvGraphicFramePr>
        <p:xfrm>
          <a:off x="1207702" y="3185675"/>
          <a:ext cx="1574800" cy="116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982205443"/>
              </p:ext>
            </p:extLst>
          </p:nvPr>
        </p:nvGraphicFramePr>
        <p:xfrm>
          <a:off x="1276797" y="4120040"/>
          <a:ext cx="1112759" cy="92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592076215"/>
              </p:ext>
            </p:extLst>
          </p:nvPr>
        </p:nvGraphicFramePr>
        <p:xfrm>
          <a:off x="1207702" y="5024281"/>
          <a:ext cx="1574800" cy="86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43" name="Рисунок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4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509487" y="1460691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3648931" y="698149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B3E4D96D-61F2-4B2A-A06B-857B8DF0B0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" b="6244"/>
          <a:stretch/>
        </p:blipFill>
        <p:spPr>
          <a:xfrm>
            <a:off x="314165" y="2444609"/>
            <a:ext cx="2560884" cy="1820605"/>
          </a:xfrm>
          <a:prstGeom prst="roundRect">
            <a:avLst>
              <a:gd name="adj" fmla="val 3258"/>
            </a:avLst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2829011" y="5274572"/>
            <a:ext cx="3384377" cy="15070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ПУБЛІЧНОЇ БЕЗПЕКИ ТА ПОРЯДКУ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659" y="4600738"/>
            <a:ext cx="2422886" cy="13736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НЕГАЙНЕ РЕАГУВАННЯ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ВСІ ЗВЕРНЕННЯ ГРОМАДЯН 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958" y="4814888"/>
            <a:ext cx="1885031" cy="15306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 </a:t>
            </a: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ЛЮДИНИ, СЛУЖІННЯ ГРОМАДІ</a:t>
            </a:r>
          </a:p>
        </p:txBody>
      </p:sp>
      <p:sp>
        <p:nvSpPr>
          <p:cNvPr id="27" name="Выгнутая вниз стрелка 26"/>
          <p:cNvSpPr/>
          <p:nvPr/>
        </p:nvSpPr>
        <p:spPr>
          <a:xfrm flipH="1">
            <a:off x="2214563" y="3429000"/>
            <a:ext cx="4346575" cy="1631950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97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7" r="6595"/>
          <a:stretch>
            <a:fillRect/>
          </a:stretch>
        </p:blipFill>
        <p:spPr bwMode="auto">
          <a:xfrm>
            <a:off x="3143250" y="2500313"/>
            <a:ext cx="27559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Выгнутая вверх стрелка 27"/>
          <p:cNvSpPr/>
          <p:nvPr/>
        </p:nvSpPr>
        <p:spPr>
          <a:xfrm>
            <a:off x="2428875" y="1857375"/>
            <a:ext cx="4292600" cy="155098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65" y="5900266"/>
            <a:ext cx="1028596" cy="881343"/>
          </a:xfrm>
          <a:prstGeom prst="rect">
            <a:avLst/>
          </a:prstGeom>
        </p:spPr>
      </p:pic>
      <p:grpSp>
        <p:nvGrpSpPr>
          <p:cNvPr id="38" name="Группа 37"/>
          <p:cNvGrpSpPr/>
          <p:nvPr/>
        </p:nvGrpSpPr>
        <p:grpSpPr>
          <a:xfrm>
            <a:off x="7253277" y="1821557"/>
            <a:ext cx="1927561" cy="2737407"/>
            <a:chOff x="-2383388" y="2803257"/>
            <a:chExt cx="1988211" cy="2929226"/>
          </a:xfrm>
        </p:grpSpPr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83388" y="2803257"/>
              <a:ext cx="1167199" cy="70073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00588" y="4196137"/>
              <a:ext cx="605411" cy="428370"/>
            </a:xfrm>
            <a:prstGeom prst="rect">
              <a:avLst/>
            </a:prstGeom>
          </p:spPr>
        </p:pic>
        <p:grpSp>
          <p:nvGrpSpPr>
            <p:cNvPr id="41" name="Группа 40"/>
            <p:cNvGrpSpPr/>
            <p:nvPr/>
          </p:nvGrpSpPr>
          <p:grpSpPr>
            <a:xfrm>
              <a:off x="-1954504" y="4823404"/>
              <a:ext cx="1309180" cy="909079"/>
              <a:chOff x="-6771518" y="419334"/>
              <a:chExt cx="1996943" cy="1306864"/>
            </a:xfrm>
          </p:grpSpPr>
          <p:pic>
            <p:nvPicPr>
              <p:cNvPr id="49" name="Рисунок 48"/>
              <p:cNvPicPr>
                <a:picLocks noChangeAspect="1"/>
              </p:cNvPicPr>
              <p:nvPr/>
            </p:nvPicPr>
            <p:blipFill rotWithShape="1">
              <a:blip r:embed="rId9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39"/>
              <a:stretch/>
            </p:blipFill>
            <p:spPr>
              <a:xfrm>
                <a:off x="-6771518" y="419334"/>
                <a:ext cx="1302738" cy="886190"/>
              </a:xfrm>
              <a:prstGeom prst="rect">
                <a:avLst/>
              </a:prstGeom>
            </p:spPr>
          </p:pic>
          <p:sp>
            <p:nvSpPr>
              <p:cNvPr id="50" name="Прямоугольник 49"/>
              <p:cNvSpPr/>
              <p:nvPr/>
            </p:nvSpPr>
            <p:spPr>
              <a:xfrm>
                <a:off x="-5996290" y="1137869"/>
                <a:ext cx="1221715" cy="5883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28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ЗМІ</a:t>
                </a:r>
                <a:endParaRPr lang="uk-UA" sz="28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211" b="98684" l="8333" r="89583"/>
                      </a14:imgEffect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5769" y="3297228"/>
              <a:ext cx="357953" cy="517106"/>
            </a:xfrm>
            <a:prstGeom prst="rect">
              <a:avLst/>
            </a:prstGeom>
          </p:spPr>
        </p:pic>
        <p:cxnSp>
          <p:nvCxnSpPr>
            <p:cNvPr id="44" name="Прямая со стрелкой 43"/>
            <p:cNvCxnSpPr>
              <a:stCxn id="53" idx="0"/>
              <a:endCxn id="39" idx="2"/>
            </p:cNvCxnSpPr>
            <p:nvPr/>
          </p:nvCxnSpPr>
          <p:spPr>
            <a:xfrm flipV="1">
              <a:off x="-2360886" y="3503995"/>
              <a:ext cx="561097" cy="762342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endCxn id="49" idx="0"/>
            </p:cNvCxnSpPr>
            <p:nvPr/>
          </p:nvCxnSpPr>
          <p:spPr>
            <a:xfrm>
              <a:off x="-2118296" y="4553648"/>
              <a:ext cx="590825" cy="269756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42" idx="1"/>
            </p:cNvCxnSpPr>
            <p:nvPr/>
          </p:nvCxnSpPr>
          <p:spPr>
            <a:xfrm flipV="1">
              <a:off x="-2180452" y="3555781"/>
              <a:ext cx="1154683" cy="710555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-2180453" y="4270774"/>
              <a:ext cx="1049244" cy="8356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6634211" y="2532113"/>
            <a:ext cx="1264763" cy="1131064"/>
            <a:chOff x="3704990" y="1905001"/>
            <a:chExt cx="2171796" cy="1969264"/>
          </a:xfrm>
        </p:grpSpPr>
        <p:pic>
          <p:nvPicPr>
            <p:cNvPr id="52" name="Рисунок 2"/>
            <p:cNvPicPr>
              <a:picLocks noChangeAspect="1"/>
            </p:cNvPicPr>
            <p:nvPr/>
          </p:nvPicPr>
          <p:blipFill>
            <a:blip r:embed="rId12">
              <a:extLst/>
            </a:blip>
            <a:srcRect/>
            <a:stretch>
              <a:fillRect/>
            </a:stretch>
          </p:blipFill>
          <p:spPr bwMode="auto">
            <a:xfrm>
              <a:off x="3704990" y="1905001"/>
              <a:ext cx="2171796" cy="196926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53" name="Рисунок 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629" y="2483227"/>
              <a:ext cx="807713" cy="807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912" b="89868" l="5874" r="49486">
                        <a14:foregroundMark x1="26432" y1="53965" x2="26432" y2="53965"/>
                        <a14:foregroundMark x1="40382" y1="33260" x2="40382" y2="33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95" t="19896" r="50000" b="19481"/>
          <a:stretch/>
        </p:blipFill>
        <p:spPr>
          <a:xfrm>
            <a:off x="6750425" y="6030725"/>
            <a:ext cx="614475" cy="5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3765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573283" y="1734282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3743549" y="926420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207321" y="2735378"/>
            <a:ext cx="4479203" cy="2979621"/>
            <a:chOff x="7636936" y="1236054"/>
            <a:chExt cx="4606259" cy="4071020"/>
          </a:xfrm>
          <a:solidFill>
            <a:schemeClr val="bg1"/>
          </a:solidFill>
        </p:grpSpPr>
        <p:sp>
          <p:nvSpPr>
            <p:cNvPr id="45" name="Прямоугольник с одним усеченным и одним скругленным углом 44"/>
            <p:cNvSpPr/>
            <p:nvPr/>
          </p:nvSpPr>
          <p:spPr>
            <a:xfrm>
              <a:off x="7636936" y="1720997"/>
              <a:ext cx="4606259" cy="3586077"/>
            </a:xfrm>
            <a:prstGeom prst="snipRoundRect">
              <a:avLst/>
            </a:prstGeom>
            <a:grpFill/>
            <a:ln w="28575">
              <a:solidFill>
                <a:srgbClr val="232F65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232F65"/>
                </a:solidFill>
                <a:latin typeface="Calibri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29564" y="1236054"/>
              <a:ext cx="2371104" cy="1261535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КІЛЬКІСТЬ ЗЛОЧИНІВ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ЗМЕНШИЛАСЬ НА 6</a:t>
              </a:r>
              <a:r>
                <a:rPr lang="uk-UA" b="1" dirty="0" smtClean="0">
                  <a:solidFill>
                    <a:srgbClr val="232F65"/>
                  </a:solidFill>
                  <a:latin typeface="Calibri"/>
                </a:rPr>
                <a:t>,5</a:t>
              </a: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%</a:t>
              </a:r>
              <a:endParaRPr lang="uk-UA" sz="1600" b="1" dirty="0">
                <a:solidFill>
                  <a:srgbClr val="232F65"/>
                </a:solidFill>
                <a:latin typeface="Calibri"/>
              </a:endParaRPr>
            </a:p>
          </p:txBody>
        </p:sp>
      </p:grpSp>
      <p:sp>
        <p:nvSpPr>
          <p:cNvPr id="57" name="Прямоугольник с одним усеченным и одним скругленным углом 56"/>
          <p:cNvSpPr/>
          <p:nvPr/>
        </p:nvSpPr>
        <p:spPr>
          <a:xfrm>
            <a:off x="4765452" y="3195473"/>
            <a:ext cx="4333093" cy="2519526"/>
          </a:xfrm>
          <a:prstGeom prst="snipRoundRect">
            <a:avLst/>
          </a:prstGeom>
          <a:solidFill>
            <a:schemeClr val="bg1"/>
          </a:solidFill>
          <a:ln w="28575">
            <a:solidFill>
              <a:srgbClr val="232F65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79387" y="2708727"/>
            <a:ext cx="2523999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РОЗКРИТО </a:t>
            </a:r>
          </a:p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НА </a:t>
            </a:r>
            <a:r>
              <a:rPr lang="uk-UA" b="1" dirty="0" smtClean="0">
                <a:solidFill>
                  <a:srgbClr val="232F65"/>
                </a:solidFill>
                <a:latin typeface="Calibri"/>
              </a:rPr>
              <a:t>17,9% </a:t>
            </a:r>
            <a:r>
              <a:rPr lang="uk-UA" b="1" dirty="0">
                <a:solidFill>
                  <a:srgbClr val="232F65"/>
                </a:solidFill>
                <a:latin typeface="Calibri"/>
              </a:rPr>
              <a:t>БІЛЬШЕ ЗЛОЧИНІВ</a:t>
            </a:r>
            <a:endParaRPr lang="uk-UA" sz="1600" b="1" dirty="0">
              <a:solidFill>
                <a:srgbClr val="232F65"/>
              </a:solidFill>
              <a:latin typeface="Calibri"/>
            </a:endParaRPr>
          </a:p>
        </p:txBody>
      </p:sp>
      <p:graphicFrame>
        <p:nvGraphicFramePr>
          <p:cNvPr id="59" name="Диаграмма 58"/>
          <p:cNvGraphicFramePr/>
          <p:nvPr>
            <p:extLst>
              <p:ext uri="{D42A27DB-BD31-4B8C-83A1-F6EECF244321}">
                <p14:modId xmlns:p14="http://schemas.microsoft.com/office/powerpoint/2010/main" val="1386082832"/>
              </p:ext>
            </p:extLst>
          </p:nvPr>
        </p:nvGraphicFramePr>
        <p:xfrm>
          <a:off x="6716308" y="3716709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0" name="Рисунок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3" y="3961679"/>
            <a:ext cx="2141555" cy="1595999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9" y="3632057"/>
            <a:ext cx="2233653" cy="1899883"/>
          </a:xfrm>
          <a:prstGeom prst="rect">
            <a:avLst/>
          </a:prstGeom>
        </p:spPr>
      </p:pic>
      <p:graphicFrame>
        <p:nvGraphicFramePr>
          <p:cNvPr id="62" name="Диаграмма 61"/>
          <p:cNvGraphicFramePr/>
          <p:nvPr>
            <p:extLst>
              <p:ext uri="{D42A27DB-BD31-4B8C-83A1-F6EECF244321}">
                <p14:modId xmlns:p14="http://schemas.microsoft.com/office/powerpoint/2010/main" val="3371295615"/>
              </p:ext>
            </p:extLst>
          </p:nvPr>
        </p:nvGraphicFramePr>
        <p:xfrm>
          <a:off x="2244299" y="3598798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967940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66121"/>
              </p:ext>
            </p:extLst>
          </p:nvPr>
        </p:nvGraphicFramePr>
        <p:xfrm>
          <a:off x="82522" y="929505"/>
          <a:ext cx="8977395" cy="682752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:a16="http://schemas.microsoft.com/office/drawing/2014/main" xmlns="" val="4139301939"/>
                    </a:ext>
                  </a:extLst>
                </a:gridCol>
                <a:gridCol w="2324100">
                  <a:extLst>
                    <a:ext uri="{9D8B030D-6E8A-4147-A177-3AD203B41FA5}">
                      <a16:colId xmlns:a16="http://schemas.microsoft.com/office/drawing/2014/main" xmlns="" val="41762274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xmlns="" val="3596533055"/>
                    </a:ext>
                  </a:extLst>
                </a:gridCol>
                <a:gridCol w="1666875">
                  <a:extLst>
                    <a:ext uri="{9D8B030D-6E8A-4147-A177-3AD203B41FA5}">
                      <a16:colId xmlns:a16="http://schemas.microsoft.com/office/drawing/2014/main" xmlns="" val="1341474066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xmlns="" val="1319745044"/>
                    </a:ext>
                  </a:extLst>
                </a:gridCol>
                <a:gridCol w="1096836">
                  <a:extLst>
                    <a:ext uri="{9D8B030D-6E8A-4147-A177-3AD203B41FA5}">
                      <a16:colId xmlns:a16="http://schemas.microsoft.com/office/drawing/2014/main" xmlns="" val="2484063069"/>
                    </a:ext>
                  </a:extLst>
                </a:gridCol>
                <a:gridCol w="1351089">
                  <a:extLst>
                    <a:ext uri="{9D8B030D-6E8A-4147-A177-3AD203B41FA5}">
                      <a16:colId xmlns:a16="http://schemas.microsoft.com/office/drawing/2014/main" xmlns="" val="3219048106"/>
                    </a:ext>
                  </a:extLst>
                </a:gridCol>
              </a:tblGrid>
              <a:tr h="131723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Надання чи будівництво будівель для відкриття і функціонування «Поліцейських станцій» в с.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Банилів-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Підгірний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                 с. 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Костинці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та забезпечення необхідною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оргтехнікою, 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інвентарем 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280160"/>
                  </a:ext>
                </a:extLst>
              </a:tr>
              <a:tr h="1338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Надання чи будівництво будівель для відкриття і функціонування «Центрів безпеки», та передбачення коштів на проведення в них ремонтних робіт, забезпечення необхідною оргтехнікою та  інвентарем</a:t>
                      </a:r>
                      <a:endParaRPr kumimoji="0" lang="uk-U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необхідності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проведення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робіт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938281"/>
                  </a:ext>
                </a:extLst>
              </a:tr>
              <a:tr h="1505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Розбудова систем відео спостереження, встановлення відеокамер на території громади, створення на базі чергової частини відділення поліції центрів відео моніторингу, їх підключення до єдиної 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відеосистеми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ГУНП, утримання, обслуговування, поточний ремонт систем відео спостереження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1179513"/>
                  </a:ext>
                </a:extLst>
              </a:tr>
              <a:tr h="114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Впровадження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Custody Records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електронної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фіксації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всіх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полійеських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затриманих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56695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51176"/>
              </p:ext>
            </p:extLst>
          </p:nvPr>
        </p:nvGraphicFramePr>
        <p:xfrm>
          <a:off x="102380" y="903889"/>
          <a:ext cx="8936516" cy="627888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:a16="http://schemas.microsoft.com/office/drawing/2014/main" xmlns="" val="4139301939"/>
                    </a:ext>
                  </a:extLst>
                </a:gridCol>
                <a:gridCol w="2313386">
                  <a:extLst>
                    <a:ext uri="{9D8B030D-6E8A-4147-A177-3AD203B41FA5}">
                      <a16:colId xmlns:a16="http://schemas.microsoft.com/office/drawing/2014/main" xmlns="" val="417622744"/>
                    </a:ext>
                  </a:extLst>
                </a:gridCol>
                <a:gridCol w="711082">
                  <a:extLst>
                    <a:ext uri="{9D8B030D-6E8A-4147-A177-3AD203B41FA5}">
                      <a16:colId xmlns:a16="http://schemas.microsoft.com/office/drawing/2014/main" xmlns="" val="3596533055"/>
                    </a:ext>
                  </a:extLst>
                </a:gridCol>
                <a:gridCol w="1659191">
                  <a:extLst>
                    <a:ext uri="{9D8B030D-6E8A-4147-A177-3AD203B41FA5}">
                      <a16:colId xmlns:a16="http://schemas.microsoft.com/office/drawing/2014/main" xmlns="" val="1341474066"/>
                    </a:ext>
                  </a:extLst>
                </a:gridCol>
                <a:gridCol w="1706596">
                  <a:extLst>
                    <a:ext uri="{9D8B030D-6E8A-4147-A177-3AD203B41FA5}">
                      <a16:colId xmlns:a16="http://schemas.microsoft.com/office/drawing/2014/main" xmlns="" val="1319745044"/>
                    </a:ext>
                  </a:extLst>
                </a:gridCol>
                <a:gridCol w="1091780">
                  <a:extLst>
                    <a:ext uri="{9D8B030D-6E8A-4147-A177-3AD203B41FA5}">
                      <a16:colId xmlns:a16="http://schemas.microsoft.com/office/drawing/2014/main" xmlns="" val="2484063069"/>
                    </a:ext>
                  </a:extLst>
                </a:gridCol>
                <a:gridCol w="1344861">
                  <a:extLst>
                    <a:ext uri="{9D8B030D-6E8A-4147-A177-3AD203B41FA5}">
                      <a16:colId xmlns:a16="http://schemas.microsoft.com/office/drawing/2014/main" xmlns="" val="3219048106"/>
                    </a:ext>
                  </a:extLst>
                </a:gridCol>
              </a:tblGrid>
              <a:tr h="122235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матеріально-технічного забезпечення відділу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придбання паливно-мастильних матеріалів,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автозапчастин та іншого обладнання, устаткування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службових автомобілів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280160"/>
                  </a:ext>
                </a:extLst>
              </a:tr>
              <a:tr h="1202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іншої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персональні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принтери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обслуговування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ремонт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938281"/>
                  </a:ext>
                </a:extLst>
              </a:tr>
              <a:tr h="1232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 ремонтних (косметичних) робіт службових приміщень, 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кімнатах затриманих доставлених до відділу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1179513"/>
                  </a:ext>
                </a:extLst>
              </a:tr>
              <a:tr h="1353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працівників ГРПП, СОГ та ДОП логістичними пристроями з відповідним програмним забезпеченням (планшети,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бодікамери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драгери,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відеореєстратори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тощо)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2898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26739"/>
              </p:ext>
            </p:extLst>
          </p:nvPr>
        </p:nvGraphicFramePr>
        <p:xfrm>
          <a:off x="71355" y="914400"/>
          <a:ext cx="8988562" cy="633984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756">
                  <a:extLst>
                    <a:ext uri="{9D8B030D-6E8A-4147-A177-3AD203B41FA5}">
                      <a16:colId xmlns:a16="http://schemas.microsoft.com/office/drawing/2014/main" xmlns="" val="4139301939"/>
                    </a:ext>
                  </a:extLst>
                </a:gridCol>
                <a:gridCol w="2326991">
                  <a:extLst>
                    <a:ext uri="{9D8B030D-6E8A-4147-A177-3AD203B41FA5}">
                      <a16:colId xmlns:a16="http://schemas.microsoft.com/office/drawing/2014/main" xmlns="" val="417622744"/>
                    </a:ext>
                  </a:extLst>
                </a:gridCol>
                <a:gridCol w="715264">
                  <a:extLst>
                    <a:ext uri="{9D8B030D-6E8A-4147-A177-3AD203B41FA5}">
                      <a16:colId xmlns:a16="http://schemas.microsoft.com/office/drawing/2014/main" xmlns="" val="3596533055"/>
                    </a:ext>
                  </a:extLst>
                </a:gridCol>
                <a:gridCol w="1668948">
                  <a:extLst>
                    <a:ext uri="{9D8B030D-6E8A-4147-A177-3AD203B41FA5}">
                      <a16:colId xmlns:a16="http://schemas.microsoft.com/office/drawing/2014/main" xmlns="" val="1341474066"/>
                    </a:ext>
                  </a:extLst>
                </a:gridCol>
                <a:gridCol w="1716633">
                  <a:extLst>
                    <a:ext uri="{9D8B030D-6E8A-4147-A177-3AD203B41FA5}">
                      <a16:colId xmlns:a16="http://schemas.microsoft.com/office/drawing/2014/main" xmlns="" val="1319745044"/>
                    </a:ext>
                  </a:extLst>
                </a:gridCol>
                <a:gridCol w="1098200">
                  <a:extLst>
                    <a:ext uri="{9D8B030D-6E8A-4147-A177-3AD203B41FA5}">
                      <a16:colId xmlns:a16="http://schemas.microsoft.com/office/drawing/2014/main" xmlns="" val="2484063069"/>
                    </a:ext>
                  </a:extLst>
                </a:gridCol>
                <a:gridCol w="1352770">
                  <a:extLst>
                    <a:ext uri="{9D8B030D-6E8A-4147-A177-3AD203B41FA5}">
                      <a16:colId xmlns:a16="http://schemas.microsoft.com/office/drawing/2014/main" xmlns="" val="3219048106"/>
                    </a:ext>
                  </a:extLst>
                </a:gridCol>
              </a:tblGrid>
              <a:tr h="101323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візитівок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дільничних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офіцерів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також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пам’яток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правову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тематику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13280160"/>
                  </a:ext>
                </a:extLst>
              </a:tr>
              <a:tr h="2842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Виготовлення та розміщення у навчальних закладах інформаційних стендів з роз’ясненнями їх прав, обов’язків та відповідальності за вчинення ними протиправних дій відповідно до чинного законодавства України, а також порядок звернення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компетентних відомств, які діють у сфері захисту прав дітей,                    з розміщенням фото та відомостями про поліцейських, які закріплені за навчальним закладом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60938281"/>
                  </a:ext>
                </a:extLst>
              </a:tr>
              <a:tr h="1998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 відеороликів, поліграфічної продукції та інших матеріалів профілактичного змісту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117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1670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1601" y="821055"/>
            <a:ext cx="89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Ресурсне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</a:p>
          <a:p>
            <a:pPr algn="ctr"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ис. грн.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7853"/>
              </p:ext>
            </p:extLst>
          </p:nvPr>
        </p:nvGraphicFramePr>
        <p:xfrm>
          <a:off x="101601" y="1888320"/>
          <a:ext cx="8996944" cy="2550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535">
                  <a:extLst>
                    <a:ext uri="{9D8B030D-6E8A-4147-A177-3AD203B41FA5}">
                      <a16:colId xmlns:a16="http://schemas.microsoft.com/office/drawing/2014/main" xmlns="" val="1933476577"/>
                    </a:ext>
                  </a:extLst>
                </a:gridCol>
                <a:gridCol w="1107617">
                  <a:extLst>
                    <a:ext uri="{9D8B030D-6E8A-4147-A177-3AD203B41FA5}">
                      <a16:colId xmlns:a16="http://schemas.microsoft.com/office/drawing/2014/main" xmlns="" val="1816369845"/>
                    </a:ext>
                  </a:extLst>
                </a:gridCol>
                <a:gridCol w="997402">
                  <a:extLst>
                    <a:ext uri="{9D8B030D-6E8A-4147-A177-3AD203B41FA5}">
                      <a16:colId xmlns:a16="http://schemas.microsoft.com/office/drawing/2014/main" xmlns="" val="964413100"/>
                    </a:ext>
                  </a:extLst>
                </a:gridCol>
                <a:gridCol w="939474">
                  <a:extLst>
                    <a:ext uri="{9D8B030D-6E8A-4147-A177-3AD203B41FA5}">
                      <a16:colId xmlns:a16="http://schemas.microsoft.com/office/drawing/2014/main" xmlns="" val="3853210947"/>
                    </a:ext>
                  </a:extLst>
                </a:gridCol>
                <a:gridCol w="2871916">
                  <a:extLst>
                    <a:ext uri="{9D8B030D-6E8A-4147-A177-3AD203B41FA5}">
                      <a16:colId xmlns:a16="http://schemas.microsoft.com/office/drawing/2014/main" xmlns="" val="865847346"/>
                    </a:ext>
                  </a:extLst>
                </a:gridCol>
              </a:tblGrid>
              <a:tr h="6371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Обсяг коштів,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які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пропонується залучити на 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Виконання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32F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Всього витрат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на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8123736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0161654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75845640"/>
                  </a:ext>
                </a:extLst>
              </a:tr>
              <a:tr h="631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Обсяг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ресурсів всього, в т.ч.: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780 000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2 300 000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30934742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02771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5641" y="4686664"/>
            <a:ext cx="8608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Т.в.о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начальника </a:t>
            </a:r>
            <a:r>
              <a:rPr lang="uk-UA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Сторожинецького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ВП </a:t>
            </a: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ГУНП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Чернівецькій області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полковник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поліції                                    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Юрій ХАРЧЕНКО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273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49564"/>
              </p:ext>
            </p:extLst>
          </p:nvPr>
        </p:nvGraphicFramePr>
        <p:xfrm>
          <a:off x="290286" y="1074755"/>
          <a:ext cx="8679544" cy="4843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8679544">
                  <a:extLst>
                    <a:ext uri="{9D8B030D-6E8A-4147-A177-3AD203B41FA5}">
                      <a16:colId xmlns:a16="http://schemas.microsoft.com/office/drawing/2014/main" xmlns="" val="3154581391"/>
                    </a:ext>
                  </a:extLst>
                </a:gridCol>
              </a:tblGrid>
              <a:tr h="522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Загальна характеристика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endParaRPr lang="uk-UA" sz="2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86473277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Визначення проблеми, на розв’язання якої спрямована Програма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134953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Мета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9215345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Шляхи і засоби розв’язання проблеми, строки та </a:t>
                      </a:r>
                      <a:r>
                        <a:rPr lang="uk-UA" sz="2000" b="0" dirty="0" smtClean="0">
                          <a:effectLst/>
                        </a:rPr>
                        <a:t>етапи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1674564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Завдання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649371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Система управління та контролю за ходом виконання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8028356"/>
                  </a:ext>
                </a:extLst>
              </a:tr>
              <a:tr h="543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Напрями діяльності та заходи </a:t>
                      </a:r>
                      <a:r>
                        <a:rPr lang="uk-UA" sz="2000" b="0" dirty="0" smtClean="0">
                          <a:effectLst/>
                        </a:rPr>
                        <a:t>Програми безпеки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0041197"/>
                  </a:ext>
                </a:extLst>
              </a:tr>
              <a:tr h="7291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Ресурсне забезпечення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r>
                        <a:rPr lang="uk-UA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595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0430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36621"/>
              </p:ext>
            </p:extLst>
          </p:nvPr>
        </p:nvGraphicFramePr>
        <p:xfrm>
          <a:off x="234779" y="2100649"/>
          <a:ext cx="8676992" cy="45859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76992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585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покращення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взаємодії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чітко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пріоритетів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зусиль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цієї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мети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сприятимуть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спрямовані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довіри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співпраця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запровадження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практику,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уразливих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особливо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натиску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явищ,запобігання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людьми.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635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8478"/>
              </p:ext>
            </p:extLst>
          </p:nvPr>
        </p:nvGraphicFramePr>
        <p:xfrm>
          <a:off x="229618" y="1791731"/>
          <a:ext cx="8682153" cy="4878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82153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878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завданнями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здоров’я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майна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криміногенних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факторів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подальшого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консолідації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найбільш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тиску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альтернативних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3026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95301"/>
              </p:ext>
            </p:extLst>
          </p:nvPr>
        </p:nvGraphicFramePr>
        <p:xfrm>
          <a:off x="294186" y="1791730"/>
          <a:ext cx="8662307" cy="4890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890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політичну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корумпованих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прозорої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прийняття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управлінських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елементу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скорочення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обсягів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тіньової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регіон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очікуваний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2774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06669"/>
              </p:ext>
            </p:extLst>
          </p:nvPr>
        </p:nvGraphicFramePr>
        <p:xfrm>
          <a:off x="369932" y="2031914"/>
          <a:ext cx="8510815" cy="4543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543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напруги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викликаної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Україну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встановлення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доброзичливих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належного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матеріального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81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29578"/>
              </p:ext>
            </p:extLst>
          </p:nvPr>
        </p:nvGraphicFramePr>
        <p:xfrm>
          <a:off x="249464" y="1664488"/>
          <a:ext cx="8662307" cy="49195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919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Сторожинецького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відділу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ГУНП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поліцейських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публічної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порядку,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прав і свобод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людини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інтересів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межах,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законом,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внаслідок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надзвичайних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ситуацій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потребують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звернень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яка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висвітлюється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свідчать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наявність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недоліків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авторитет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обстановку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цілому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39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60438"/>
              </p:ext>
            </p:extLst>
          </p:nvPr>
        </p:nvGraphicFramePr>
        <p:xfrm>
          <a:off x="400956" y="193106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успішної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2022, 2023 роки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1.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перевірці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скоєння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формувань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державного кордону.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випадках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затриманні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2.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застосуванням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пристроїв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в тому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об’єктів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використовуються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зберігаються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отруйні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речовини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3.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документуванню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знешкодженню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етнічній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нерозкритих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Увагу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звертати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вихідців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країн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набули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прояви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екстремізму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строки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0313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:a16="http://schemas.microsoft.com/office/drawing/2014/main" xmlns="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:a16="http://schemas.microsoft.com/office/drawing/2014/main" xmlns="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:a16="http://schemas.microsoft.com/office/drawing/2014/main" xmlns="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:a16="http://schemas.microsoft.com/office/drawing/2014/main" xmlns="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:a16="http://schemas.microsoft.com/office/drawing/2014/main" xmlns="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67183"/>
              </p:ext>
            </p:extLst>
          </p:nvPr>
        </p:nvGraphicFramePr>
        <p:xfrm>
          <a:off x="369932" y="198403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:a16="http://schemas.microsoft.com/office/drawing/2014/main" xmlns="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4.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військовослужбовців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контролюючих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5.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проявам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наркоманії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дитячої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бездоглядності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безпритульності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спільні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обліку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дітей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жебракують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стали жертвами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дорослих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6.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дозвілля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розповсюдження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кафе, дискотек,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клубів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об'єктів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7.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8.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забезпечувати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індивідуально-профілактичних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стосовно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перебувають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вимог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ЗУ «Про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 особами,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1382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6464</TotalTime>
  <Words>2393</Words>
  <Application>Microsoft Office PowerPoint</Application>
  <PresentationFormat>Экран (4:3)</PresentationFormat>
  <Paragraphs>465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ПРОГРАМА БЕЗПЕКИ                          (розроблена з урахуванням потреб населення та                     територіальних громад)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LEX-PEX.NET</dc:creator>
  <cp:lastModifiedBy>user</cp:lastModifiedBy>
  <cp:revision>484</cp:revision>
  <cp:lastPrinted>2020-12-07T14:42:41Z</cp:lastPrinted>
  <dcterms:created xsi:type="dcterms:W3CDTF">2017-02-09T10:59:21Z</dcterms:created>
  <dcterms:modified xsi:type="dcterms:W3CDTF">2021-01-04T08:00:18Z</dcterms:modified>
</cp:coreProperties>
</file>