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342" r:id="rId2"/>
    <p:sldId id="343" r:id="rId3"/>
    <p:sldId id="347" r:id="rId4"/>
    <p:sldId id="354" r:id="rId5"/>
    <p:sldId id="355" r:id="rId6"/>
    <p:sldId id="350" r:id="rId7"/>
    <p:sldId id="349" r:id="rId8"/>
    <p:sldId id="351" r:id="rId9"/>
    <p:sldId id="352" r:id="rId10"/>
    <p:sldId id="353" r:id="rId11"/>
    <p:sldId id="356" r:id="rId12"/>
    <p:sldId id="348" r:id="rId13"/>
    <p:sldId id="340" r:id="rId14"/>
    <p:sldId id="325" r:id="rId15"/>
    <p:sldId id="341" r:id="rId16"/>
    <p:sldId id="345" r:id="rId17"/>
    <p:sldId id="362" r:id="rId18"/>
    <p:sldId id="359" r:id="rId19"/>
    <p:sldId id="346" r:id="rId2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4F"/>
    <a:srgbClr val="232F65"/>
    <a:srgbClr val="0000FF"/>
    <a:srgbClr val="D80606"/>
    <a:srgbClr val="CE5656"/>
    <a:srgbClr val="B3B3B3"/>
    <a:srgbClr val="9DCF87"/>
    <a:srgbClr val="CE7575"/>
    <a:srgbClr val="B2B2B2"/>
    <a:srgbClr val="9CCE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0941" autoAdjust="0"/>
  </p:normalViewPr>
  <p:slideViewPr>
    <p:cSldViewPr snapToGrid="0">
      <p:cViewPr>
        <p:scale>
          <a:sx n="91" d="100"/>
          <a:sy n="91" d="100"/>
        </p:scale>
        <p:origin x="-2214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623266319858162"/>
          <c:y val="0.22095896652844574"/>
          <c:w val="0.76238554702366301"/>
          <c:h val="0.56401418680821103"/>
        </c:manualLayout>
      </c:layout>
      <c:barChart>
        <c:barDir val="col"/>
        <c:grouping val="clustered"/>
        <c:varyColors val="0"/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42827136"/>
        <c:axId val="42837120"/>
      </c:barChart>
      <c:catAx>
        <c:axId val="42827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837120"/>
        <c:crosses val="autoZero"/>
        <c:auto val="1"/>
        <c:lblAlgn val="ctr"/>
        <c:lblOffset val="100"/>
        <c:noMultiLvlLbl val="0"/>
      </c:catAx>
      <c:valAx>
        <c:axId val="4283712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282713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6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464536760491146"/>
          <c:y val="0.14428416708134531"/>
          <c:w val="0.89535456831628391"/>
          <c:h val="0.85571627650047288"/>
        </c:manualLayout>
      </c:layout>
      <c:pie3D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276536179466856"/>
          <c:y val="7.2494677899806778E-2"/>
          <c:w val="0.6544699585658913"/>
          <c:h val="0.75506140582145276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882381889763778E-2"/>
          <c:y val="4.1578248031496061E-2"/>
          <c:w val="0.92064368455615031"/>
          <c:h val="0.78913853346456697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182016"/>
        <c:axId val="50183552"/>
      </c:barChart>
      <c:catAx>
        <c:axId val="501820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0183552"/>
        <c:crosses val="autoZero"/>
        <c:auto val="1"/>
        <c:lblAlgn val="ctr"/>
        <c:lblOffset val="100"/>
        <c:noMultiLvlLbl val="0"/>
      </c:catAx>
      <c:valAx>
        <c:axId val="5018355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0182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000044933359328E-2"/>
          <c:y val="0.81587471141587131"/>
          <c:w val="0.8999999101332814"/>
          <c:h val="0.184125288584128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6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464536760491146"/>
          <c:y val="0.14428416708134531"/>
          <c:w val="0.86350619965607744"/>
          <c:h val="0.77834616397857326"/>
        </c:manualLayout>
      </c:layout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084743121616613E-2"/>
          <c:y val="9.9358392806741663E-2"/>
          <c:w val="0.90913116091587254"/>
          <c:h val="0.711672457034641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84AED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934725625369619E-3"/>
                  <c:y val="3.5059677368150056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245</a:t>
                    </a:r>
                    <a:r>
                      <a:rPr lang="en-US" dirty="0" smtClean="0"/>
                      <a:t> 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3380730013001252"/>
                      <c:h val="0.162939850568477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D25B-401E-AC22-5CB6376774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232F65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25B-401E-AC22-5CB6376774F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9AB588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3.5000688989940749E-2"/>
                </c:manualLayout>
              </c:layout>
              <c:tx>
                <c:rich>
                  <a:bodyPr/>
                  <a:lstStyle/>
                  <a:p>
                    <a:r>
                      <a:rPr lang="uk-UA" sz="1600" dirty="0" smtClean="0"/>
                      <a:t>270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615829752619991"/>
                      <c:h val="0.1859036595208567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25B-401E-AC22-5CB6376774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232F65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25B-401E-AC22-5CB6376774F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05"/>
        <c:overlap val="-24"/>
        <c:axId val="38550144"/>
        <c:axId val="38551936"/>
      </c:barChart>
      <c:catAx>
        <c:axId val="385501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8551936"/>
        <c:crosses val="autoZero"/>
        <c:auto val="1"/>
        <c:lblAlgn val="ctr"/>
        <c:lblOffset val="100"/>
        <c:tickMarkSkip val="1"/>
        <c:noMultiLvlLbl val="0"/>
      </c:catAx>
      <c:valAx>
        <c:axId val="38551936"/>
        <c:scaling>
          <c:orientation val="minMax"/>
          <c:min val="1"/>
        </c:scaling>
        <c:delete val="1"/>
        <c:axPos val="l"/>
        <c:numFmt formatCode="General" sourceLinked="1"/>
        <c:majorTickMark val="out"/>
        <c:minorTickMark val="none"/>
        <c:tickLblPos val="nextTo"/>
        <c:crossAx val="38550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9030184654171673E-2"/>
          <c:y val="0.85051823482096389"/>
          <c:w val="0.82306462371292188"/>
          <c:h val="8.5933573518286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rgbClr val="232F65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rgbClr val="232F65"/>
          </a:solidFill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084743121616613E-2"/>
          <c:y val="9.9358392806741663E-2"/>
          <c:w val="0.90913116091587254"/>
          <c:h val="0.711672457034641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84AED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934725625369619E-3"/>
                  <c:y val="3.5059677368150056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596</a:t>
                    </a:r>
                    <a:r>
                      <a:rPr lang="en-US" dirty="0" smtClean="0"/>
                      <a:t> 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3380730013001252"/>
                      <c:h val="0.162939850568477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8D17-4E61-B29D-5FEB678A0A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232F65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11557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D17-4E61-B29D-5FEB678A0AB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9AB588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3.5000688989940749E-2"/>
                </c:manualLayout>
              </c:layout>
              <c:tx>
                <c:rich>
                  <a:bodyPr/>
                  <a:lstStyle/>
                  <a:p>
                    <a:r>
                      <a:rPr lang="uk-UA" sz="1600" dirty="0" smtClean="0"/>
                      <a:t>557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232F65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11596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D17-4E61-B29D-5FEB678A0AB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05"/>
        <c:overlap val="-24"/>
        <c:axId val="38631680"/>
        <c:axId val="38645760"/>
      </c:barChart>
      <c:catAx>
        <c:axId val="386316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8645760"/>
        <c:crosses val="autoZero"/>
        <c:auto val="1"/>
        <c:lblAlgn val="ctr"/>
        <c:lblOffset val="100"/>
        <c:tickMarkSkip val="1"/>
        <c:noMultiLvlLbl val="0"/>
      </c:catAx>
      <c:valAx>
        <c:axId val="38645760"/>
        <c:scaling>
          <c:orientation val="minMax"/>
          <c:min val="1"/>
        </c:scaling>
        <c:delete val="1"/>
        <c:axPos val="l"/>
        <c:numFmt formatCode="General" sourceLinked="1"/>
        <c:majorTickMark val="out"/>
        <c:minorTickMark val="none"/>
        <c:tickLblPos val="nextTo"/>
        <c:crossAx val="38631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9030184654171673E-2"/>
          <c:y val="0.85051823482096389"/>
          <c:w val="0.82306462371292188"/>
          <c:h val="8.5933573518286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rgbClr val="232F65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rgbClr val="232F65"/>
          </a:solidFill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4563F53E-05D8-4E13-BB62-04A159DDB213}" type="datetimeFigureOut">
              <a:rPr lang="ru-RU" smtClean="0"/>
              <a:t>23.07.2021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6"/>
            <a:ext cx="5438775" cy="4467225"/>
          </a:xfrm>
          <a:prstGeom prst="rect">
            <a:avLst/>
          </a:prstGeom>
        </p:spPr>
        <p:txBody>
          <a:bodyPr vert="horz" lIns="91438" tIns="45719" rIns="91438" bIns="4571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C2684094-9CFB-4C6F-8E7F-0BDE9B7A98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908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84094-9CFB-4C6F-8E7F-0BDE9B7A98AA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7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C5E-A00B-4683-89F6-6194F3327E4C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A0C1-B3E7-4ECC-BC63-5DA91F7879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554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C5E-A00B-4683-89F6-6194F3327E4C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A0C1-B3E7-4ECC-BC63-5DA91F7879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750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C5E-A00B-4683-89F6-6194F3327E4C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A0C1-B3E7-4ECC-BC63-5DA91F7879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04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C5E-A00B-4683-89F6-6194F3327E4C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A0C1-B3E7-4ECC-BC63-5DA91F7879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81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C5E-A00B-4683-89F6-6194F3327E4C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A0C1-B3E7-4ECC-BC63-5DA91F7879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688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C5E-A00B-4683-89F6-6194F3327E4C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A0C1-B3E7-4ECC-BC63-5DA91F7879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611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C5E-A00B-4683-89F6-6194F3327E4C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A0C1-B3E7-4ECC-BC63-5DA91F7879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430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C5E-A00B-4683-89F6-6194F3327E4C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A0C1-B3E7-4ECC-BC63-5DA91F7879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14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C5E-A00B-4683-89F6-6194F3327E4C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A0C1-B3E7-4ECC-BC63-5DA91F7879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782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C5E-A00B-4683-89F6-6194F3327E4C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A0C1-B3E7-4ECC-BC63-5DA91F7879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260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C5E-A00B-4683-89F6-6194F3327E4C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A0C1-B3E7-4ECC-BC63-5DA91F7879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497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6FC5E-A00B-4683-89F6-6194F3327E4C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3A0C1-B3E7-4ECC-BC63-5DA91F7879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527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Relationship Id="rId9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2.png"/><Relationship Id="rId3" Type="http://schemas.openxmlformats.org/officeDocument/2006/relationships/image" Target="../media/image4.jpe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microsoft.com/office/2007/relationships/hdphoto" Target="../media/hdphoto1.wdp"/><Relationship Id="rId5" Type="http://schemas.openxmlformats.org/officeDocument/2006/relationships/image" Target="../media/image3.png"/><Relationship Id="rId15" Type="http://schemas.microsoft.com/office/2007/relationships/hdphoto" Target="../media/hdphoto2.wdp"/><Relationship Id="rId10" Type="http://schemas.openxmlformats.org/officeDocument/2006/relationships/image" Target="../media/image10.png"/><Relationship Id="rId4" Type="http://schemas.openxmlformats.org/officeDocument/2006/relationships/image" Target="../media/image5.jpeg"/><Relationship Id="rId9" Type="http://schemas.openxmlformats.org/officeDocument/2006/relationships/image" Target="../media/image9.png"/><Relationship Id="rId1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chart" Target="../charts/char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:a16="http://schemas.microsoft.com/office/drawing/2014/main" xmlns="" id="{A75BD6CB-4985-4388-A63D-86237FE0AFFE}"/>
              </a:ext>
            </a:extLst>
          </p:cNvPr>
          <p:cNvSpPr/>
          <p:nvPr/>
        </p:nvSpPr>
        <p:spPr>
          <a:xfrm>
            <a:off x="0" y="2694309"/>
            <a:ext cx="9037319" cy="614765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xmlns="" id="{D38E67DB-B0E7-4853-B525-028E694B33FC}"/>
              </a:ext>
            </a:extLst>
          </p:cNvPr>
          <p:cNvGrpSpPr/>
          <p:nvPr/>
        </p:nvGrpSpPr>
        <p:grpSpPr>
          <a:xfrm>
            <a:off x="3495765" y="1897783"/>
            <a:ext cx="2152469" cy="2207816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:a16="http://schemas.microsoft.com/office/drawing/2014/main" xmlns="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:a16="http://schemas.microsoft.com/office/drawing/2014/main" xmlns="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:a16="http://schemas.microsoft.com/office/drawing/2014/main" xmlns="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sp>
        <p:nvSpPr>
          <p:cNvPr id="48" name="Прямоугольник 47"/>
          <p:cNvSpPr/>
          <p:nvPr/>
        </p:nvSpPr>
        <p:spPr>
          <a:xfrm>
            <a:off x="5252123" y="180975"/>
            <a:ext cx="35435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ЗАТВЕРДЖЕНО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Рішенням 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 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позачергової сесії       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VIII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скликання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Сторожинецької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міської ради           (від 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22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07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20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року 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№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206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/202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endParaRPr lang="uk-UA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0" y="4407245"/>
            <a:ext cx="9144000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ТЕРИТОРІЇ </a:t>
            </a: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СТОРОЖИНЕЦЬКОЇ МІСЬКОЇ  </a:t>
            </a: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ТЕРИТОРІАЛЬНОЇ </a:t>
            </a: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ГРОМАДИ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2021 </a:t>
            </a: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2023 </a:t>
            </a: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РОКИ</a:t>
            </a:r>
            <a:endParaRPr lang="ru-RU" sz="2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218612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:a16="http://schemas.microsoft.com/office/drawing/2014/main" xmlns="" id="{A75BD6CB-4985-4388-A63D-86237FE0AFFE}"/>
              </a:ext>
            </a:extLst>
          </p:cNvPr>
          <p:cNvSpPr/>
          <p:nvPr/>
        </p:nvSpPr>
        <p:spPr>
          <a:xfrm>
            <a:off x="106681" y="449942"/>
            <a:ext cx="9037319" cy="30461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xmlns="" id="{D38E67DB-B0E7-4853-B525-028E694B33FC}"/>
              </a:ext>
            </a:extLst>
          </p:cNvPr>
          <p:cNvGrpSpPr/>
          <p:nvPr/>
        </p:nvGrpSpPr>
        <p:grpSpPr>
          <a:xfrm>
            <a:off x="4310743" y="116993"/>
            <a:ext cx="947057" cy="970513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:a16="http://schemas.microsoft.com/office/drawing/2014/main" xmlns="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:a16="http://schemas.microsoft.com/office/drawing/2014/main" xmlns="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:a16="http://schemas.microsoft.com/office/drawing/2014/main" xmlns="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580033"/>
              </p:ext>
            </p:extLst>
          </p:nvPr>
        </p:nvGraphicFramePr>
        <p:xfrm>
          <a:off x="271850" y="2051222"/>
          <a:ext cx="8639922" cy="463532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639922">
                  <a:extLst>
                    <a:ext uri="{9D8B030D-6E8A-4147-A177-3AD203B41FA5}">
                      <a16:colId xmlns:a16="http://schemas.microsoft.com/office/drawing/2014/main" xmlns="" val="3979995714"/>
                    </a:ext>
                  </a:extLst>
                </a:gridCol>
              </a:tblGrid>
              <a:tr h="46353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 З метою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зменшення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аварійності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автошляхах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рівня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смертності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дорожньо-транспортних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пригодах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розробляти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попереджувально-профілактичні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заходи до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учасників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дорожнього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руху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10.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Проводити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інформаційно-пропагандистські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культурно-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виховні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заходи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профілактики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правопорушень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являється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середньостроковою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передбачає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виконання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зазначених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проблем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здійснення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відповідних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заходів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протягом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3-х 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саме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2021, 2022 та 2023 року.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4302091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7371" y="925824"/>
            <a:ext cx="85344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1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Шляхи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засоби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розв’язання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строки та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етапи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</a:t>
            </a: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054273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:a16="http://schemas.microsoft.com/office/drawing/2014/main" xmlns="" id="{A75BD6CB-4985-4388-A63D-86237FE0AFFE}"/>
              </a:ext>
            </a:extLst>
          </p:cNvPr>
          <p:cNvSpPr/>
          <p:nvPr/>
        </p:nvSpPr>
        <p:spPr>
          <a:xfrm>
            <a:off x="106681" y="449942"/>
            <a:ext cx="9037319" cy="30461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xmlns="" id="{D38E67DB-B0E7-4853-B525-028E694B33FC}"/>
              </a:ext>
            </a:extLst>
          </p:cNvPr>
          <p:cNvGrpSpPr/>
          <p:nvPr/>
        </p:nvGrpSpPr>
        <p:grpSpPr>
          <a:xfrm>
            <a:off x="4310743" y="116993"/>
            <a:ext cx="947057" cy="970513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:a16="http://schemas.microsoft.com/office/drawing/2014/main" xmlns="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:a16="http://schemas.microsoft.com/office/drawing/2014/main" xmlns="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:a16="http://schemas.microsoft.com/office/drawing/2014/main" xmlns="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619830"/>
              </p:ext>
            </p:extLst>
          </p:nvPr>
        </p:nvGraphicFramePr>
        <p:xfrm>
          <a:off x="400956" y="1977081"/>
          <a:ext cx="8510815" cy="461772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510815">
                  <a:extLst>
                    <a:ext uri="{9D8B030D-6E8A-4147-A177-3AD203B41FA5}">
                      <a16:colId xmlns:a16="http://schemas.microsoft.com/office/drawing/2014/main" xmlns="" val="3979995714"/>
                    </a:ext>
                  </a:extLst>
                </a:gridCol>
              </a:tblGrid>
              <a:tr h="46177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Передбачається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поетапне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виконання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заходів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щодо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реалізації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2021 - 2024 роки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можливість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внесення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необхідних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корективів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Відповідальними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виконавцями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є: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Сторожинецький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відділ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Головного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управління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Національної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Чернівецькій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Джерелами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фінансування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є бюджет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Сторожинецької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міської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територіальної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Відповідальний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виконавець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щорічно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до 1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березня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надає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Сторожинецькій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міській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територіальній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інформацію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хід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реалізації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4302091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7371" y="925824"/>
            <a:ext cx="85344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1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і контролю за ходом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виконання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</a:t>
            </a: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783984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:a16="http://schemas.microsoft.com/office/drawing/2014/main" xmlns="" id="{A75BD6CB-4985-4388-A63D-86237FE0AFFE}"/>
              </a:ext>
            </a:extLst>
          </p:cNvPr>
          <p:cNvSpPr/>
          <p:nvPr/>
        </p:nvSpPr>
        <p:spPr>
          <a:xfrm>
            <a:off x="106681" y="449942"/>
            <a:ext cx="9037319" cy="30461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xmlns="" id="{D38E67DB-B0E7-4853-B525-028E694B33FC}"/>
              </a:ext>
            </a:extLst>
          </p:cNvPr>
          <p:cNvGrpSpPr/>
          <p:nvPr/>
        </p:nvGrpSpPr>
        <p:grpSpPr>
          <a:xfrm>
            <a:off x="4310743" y="116993"/>
            <a:ext cx="947057" cy="970513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:a16="http://schemas.microsoft.com/office/drawing/2014/main" xmlns="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:a16="http://schemas.microsoft.com/office/drawing/2014/main" xmlns="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:a16="http://schemas.microsoft.com/office/drawing/2014/main" xmlns="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653940"/>
              </p:ext>
            </p:extLst>
          </p:nvPr>
        </p:nvGraphicFramePr>
        <p:xfrm>
          <a:off x="400956" y="1683822"/>
          <a:ext cx="8510815" cy="49126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10407">
                  <a:extLst>
                    <a:ext uri="{9D8B030D-6E8A-4147-A177-3AD203B41FA5}">
                      <a16:colId xmlns:a16="http://schemas.microsoft.com/office/drawing/2014/main" xmlns="" val="3979995714"/>
                    </a:ext>
                  </a:extLst>
                </a:gridCol>
                <a:gridCol w="4500408">
                  <a:extLst>
                    <a:ext uri="{9D8B030D-6E8A-4147-A177-3AD203B41FA5}">
                      <a16:colId xmlns:a16="http://schemas.microsoft.com/office/drawing/2014/main" xmlns="" val="3557826044"/>
                    </a:ext>
                  </a:extLst>
                </a:gridCol>
              </a:tblGrid>
              <a:tr h="4762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Ініціатор розроблення програми: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 err="1" smtClean="0">
                          <a:solidFill>
                            <a:schemeClr val="bg1"/>
                          </a:solidFill>
                          <a:effectLst/>
                        </a:rPr>
                        <a:t>Сторожинецький</a:t>
                      </a: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 ВП  ГУНП </a:t>
                      </a: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в Чернівецькій </a:t>
                      </a: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області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4302091"/>
                  </a:ext>
                </a:extLst>
              </a:tr>
              <a:tr h="5283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Дата, номер і назва </a:t>
                      </a: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розпорядчого</a:t>
                      </a:r>
                      <a:r>
                        <a:rPr lang="uk-UA" sz="1600" b="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документу </a:t>
                      </a: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виконавчої влади про </a:t>
                      </a: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затвердження </a:t>
                      </a: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програми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2664482"/>
                  </a:ext>
                </a:extLst>
              </a:tr>
              <a:tr h="3216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Розробник програми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Сторожинецький</a:t>
                      </a: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ВП ГУНП в Чернівецькій області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48423540"/>
                  </a:ext>
                </a:extLst>
              </a:tr>
              <a:tr h="3084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Відповідальний виконавець програми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Сторожинецький</a:t>
                      </a: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ВП ГУНП в Чернівецькій області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31648802"/>
                  </a:ext>
                </a:extLst>
              </a:tr>
              <a:tr h="5488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Учасники програми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Сторожинецький</a:t>
                      </a: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ВП ГУНП в Чернівецькій області</a:t>
                      </a: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Сторожинецька</a:t>
                      </a: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міська територіальна громада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3832208"/>
                  </a:ext>
                </a:extLst>
              </a:tr>
              <a:tr h="2381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Термін реалізації програми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 роки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7059330"/>
                  </a:ext>
                </a:extLst>
              </a:tr>
              <a:tr h="2381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Етапи виконання програми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2021, 2022, 2023 роки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9280077"/>
                  </a:ext>
                </a:extLst>
              </a:tr>
              <a:tr h="5283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Перелік місцевих бюджетів, які приймають участь у виконанні програми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Бюджет</a:t>
                      </a:r>
                      <a:r>
                        <a:rPr lang="uk-UA" sz="1600" b="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uk-UA" sz="1600" b="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Сторожинецької</a:t>
                      </a:r>
                      <a:r>
                        <a:rPr lang="uk-UA" sz="1600" b="0" baseline="0" dirty="0" smtClean="0">
                          <a:solidFill>
                            <a:schemeClr val="bg1"/>
                          </a:solidFill>
                          <a:effectLst/>
                        </a:rPr>
                        <a:t> міської</a:t>
                      </a: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 територіальної громади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5487152"/>
                  </a:ext>
                </a:extLst>
              </a:tr>
              <a:tr h="4762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Загальний обсяг фінансових ресурсів, необхідних для реалізації програми, всього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r>
                        <a:rPr lang="uk-UA" sz="1600" b="0" baseline="0" dirty="0" smtClean="0">
                          <a:solidFill>
                            <a:schemeClr val="bg1"/>
                          </a:solidFill>
                          <a:effectLst/>
                        </a:rPr>
                        <a:t> 300</a:t>
                      </a: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 000  грн.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3967" marR="53967" marT="0" marB="0" anchor="ctr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4064214"/>
                  </a:ext>
                </a:extLst>
              </a:tr>
              <a:tr h="2907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в тому числі бюджетних коштів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7777533"/>
                  </a:ext>
                </a:extLst>
              </a:tr>
              <a:tr h="2381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- з них коштів обласного бюджету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5867895"/>
                  </a:ext>
                </a:extLst>
              </a:tr>
              <a:tr h="4033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Основні джерела фінансування програми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Бюджет</a:t>
                      </a:r>
                      <a:r>
                        <a:rPr lang="uk-UA" sz="1600" b="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uk-UA" sz="1600" b="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Сторожинецької</a:t>
                      </a:r>
                      <a:r>
                        <a:rPr lang="uk-UA" sz="1600" b="0" baseline="0" dirty="0" smtClean="0">
                          <a:solidFill>
                            <a:schemeClr val="bg1"/>
                          </a:solidFill>
                          <a:effectLst/>
                        </a:rPr>
                        <a:t> міської</a:t>
                      </a: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 територіальної громади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96673472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7371" y="925824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uk-UA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Загальна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характеристика програми </a:t>
            </a: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протидії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783569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002"/>
            <a:ext cx="9143999" cy="828983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uk-UA" sz="1400" dirty="0" smtClean="0">
                <a:solidFill>
                  <a:schemeClr val="bg1"/>
                </a:solidFill>
              </a:rPr>
              <a:t>                         </a:t>
            </a:r>
            <a:r>
              <a:rPr lang="uk-UA" sz="3100" b="1" dirty="0" smtClean="0">
                <a:solidFill>
                  <a:schemeClr val="bg1"/>
                </a:solidFill>
              </a:rPr>
              <a:t>ПРОГРАМА БЕЗПЕКИ</a:t>
            </a:r>
            <a:r>
              <a:rPr lang="uk-UA" sz="2700" b="1" dirty="0" smtClean="0">
                <a:solidFill>
                  <a:schemeClr val="bg1"/>
                </a:solidFill>
              </a:rPr>
              <a:t/>
            </a:r>
            <a:br>
              <a:rPr lang="uk-UA" sz="2700" b="1" dirty="0" smtClean="0">
                <a:solidFill>
                  <a:schemeClr val="bg1"/>
                </a:solidFill>
              </a:rPr>
            </a:br>
            <a:r>
              <a:rPr lang="uk-UA" sz="1400" dirty="0" smtClean="0">
                <a:solidFill>
                  <a:schemeClr val="bg1"/>
                </a:solidFill>
              </a:rPr>
              <a:t>                         </a:t>
            </a:r>
            <a:r>
              <a:rPr lang="uk-UA" sz="1800" dirty="0" smtClean="0">
                <a:solidFill>
                  <a:schemeClr val="bg1"/>
                </a:solidFill>
              </a:rPr>
              <a:t>(розроблена з урахуванням потреб населення та</a:t>
            </a:r>
            <a:br>
              <a:rPr lang="uk-UA" sz="1800" dirty="0" smtClean="0">
                <a:solidFill>
                  <a:schemeClr val="bg1"/>
                </a:solidFill>
              </a:rPr>
            </a:br>
            <a:r>
              <a:rPr lang="uk-UA" sz="1800" dirty="0" smtClean="0">
                <a:solidFill>
                  <a:schemeClr val="bg1"/>
                </a:solidFill>
              </a:rPr>
              <a:t>                    територіальних громад)</a:t>
            </a:r>
            <a:endParaRPr lang="ru-RU" sz="1400" dirty="0">
              <a:solidFill>
                <a:schemeClr val="bg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9909973"/>
              </p:ext>
            </p:extLst>
          </p:nvPr>
        </p:nvGraphicFramePr>
        <p:xfrm>
          <a:off x="135924" y="889349"/>
          <a:ext cx="8859796" cy="568783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13312">
                  <a:extLst>
                    <a:ext uri="{9D8B030D-6E8A-4147-A177-3AD203B41FA5}">
                      <a16:colId xmlns:a16="http://schemas.microsoft.com/office/drawing/2014/main" xmlns="" val="148112826"/>
                    </a:ext>
                  </a:extLst>
                </a:gridCol>
                <a:gridCol w="3303966">
                  <a:extLst>
                    <a:ext uri="{9D8B030D-6E8A-4147-A177-3AD203B41FA5}">
                      <a16:colId xmlns:a16="http://schemas.microsoft.com/office/drawing/2014/main" xmlns="" val="1489813685"/>
                    </a:ext>
                  </a:extLst>
                </a:gridCol>
                <a:gridCol w="2842518">
                  <a:extLst>
                    <a:ext uri="{9D8B030D-6E8A-4147-A177-3AD203B41FA5}">
                      <a16:colId xmlns:a16="http://schemas.microsoft.com/office/drawing/2014/main" xmlns="" val="3737832747"/>
                    </a:ext>
                  </a:extLst>
                </a:gridCol>
              </a:tblGrid>
              <a:tr h="396462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Проблема</a:t>
                      </a:r>
                      <a:endParaRPr lang="ru-RU" dirty="0"/>
                    </a:p>
                  </a:txBody>
                  <a:tcPr>
                    <a:solidFill>
                      <a:srgbClr val="D806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Проект</a:t>
                      </a:r>
                      <a:endParaRPr lang="ru-RU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Очікуваний результат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76857978"/>
                  </a:ext>
                </a:extLst>
              </a:tr>
              <a:tr h="977577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rgbClr val="002060"/>
                          </a:solidFill>
                        </a:rPr>
                        <a:t>МАЙНОВІ ЗЛОЧИНИ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just">
                        <a:buAutoNum type="arabicParenR"/>
                      </a:pPr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Переобладнання дільничного пункту поліції</a:t>
                      </a:r>
                    </a:p>
                    <a:p>
                      <a:pPr marL="185738" indent="-185738" algn="just">
                        <a:buAutoNum type="arabicParenR"/>
                      </a:pP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Ліквідація незаконних пунктів металобрухту</a:t>
                      </a:r>
                    </a:p>
                    <a:p>
                      <a:pPr marL="185738" indent="-185738" algn="just">
                        <a:buAutoNum type="arabicParenR"/>
                      </a:pPr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Заохочення громадян за допомогу поліції</a:t>
                      </a:r>
                    </a:p>
                    <a:p>
                      <a:pPr marL="185738" indent="-185738" algn="just">
                        <a:buAutoNum type="arabicParenR"/>
                      </a:pPr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Оснащення груп реагування патрульної поліції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>
                          <a:solidFill>
                            <a:srgbClr val="232F65"/>
                          </a:solidFill>
                        </a:rPr>
                        <a:t>Зменшення кількості майнових злочинів</a:t>
                      </a:r>
                    </a:p>
                    <a:p>
                      <a:r>
                        <a:rPr lang="uk-UA" sz="1200" dirty="0" smtClean="0">
                          <a:solidFill>
                            <a:srgbClr val="232F65"/>
                          </a:solidFill>
                        </a:rPr>
                        <a:t>Посилення відчуття безпеки у громадян</a:t>
                      </a:r>
                    </a:p>
                    <a:p>
                      <a:r>
                        <a:rPr lang="uk-UA" sz="1200" dirty="0" smtClean="0">
                          <a:solidFill>
                            <a:srgbClr val="232F65"/>
                          </a:solidFill>
                        </a:rPr>
                        <a:t>(захист майнових прав)</a:t>
                      </a:r>
                      <a:endParaRPr lang="ru-RU" sz="1200" dirty="0">
                        <a:solidFill>
                          <a:srgbClr val="232F65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8098906"/>
                  </a:ext>
                </a:extLst>
              </a:tr>
              <a:tr h="977577">
                <a:tc>
                  <a:txBody>
                    <a:bodyPr/>
                    <a:lstStyle/>
                    <a:p>
                      <a:pPr algn="ctr"/>
                      <a:endParaRPr lang="uk-UA" sz="10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uk-UA" sz="1600" dirty="0" smtClean="0">
                          <a:solidFill>
                            <a:srgbClr val="002060"/>
                          </a:solidFill>
                        </a:rPr>
                        <a:t>НЕБЕЗПЕКА</a:t>
                      </a:r>
                      <a:r>
                        <a:rPr lang="uk-UA" sz="16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uk-UA" sz="1600" dirty="0" smtClean="0">
                          <a:solidFill>
                            <a:srgbClr val="002060"/>
                          </a:solidFill>
                        </a:rPr>
                        <a:t>НА ВУЛИЦЯХ</a:t>
                      </a:r>
                      <a:endParaRPr lang="ru-R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sz="10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5738" marR="0" indent="-18573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Спільні вуличні патрулі «поліція громада»</a:t>
                      </a:r>
                    </a:p>
                    <a:p>
                      <a:pPr marL="185738" marR="0" indent="-18573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Відеокамери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 в громадських місцях:                          м. </a:t>
                      </a:r>
                      <a:r>
                        <a:rPr lang="uk-UA" sz="1200" baseline="0" dirty="0" err="1" smtClean="0">
                          <a:solidFill>
                            <a:srgbClr val="002060"/>
                          </a:solidFill>
                        </a:rPr>
                        <a:t>Сторожинець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, с. Б.Підгірний, с. </a:t>
                      </a:r>
                      <a:r>
                        <a:rPr lang="uk-UA" sz="1200" baseline="0" dirty="0" err="1" smtClean="0">
                          <a:solidFill>
                            <a:srgbClr val="002060"/>
                          </a:solidFill>
                        </a:rPr>
                        <a:t>Бобівці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,   с. </a:t>
                      </a:r>
                      <a:r>
                        <a:rPr lang="uk-UA" sz="1200" baseline="0" dirty="0" err="1" smtClean="0">
                          <a:solidFill>
                            <a:srgbClr val="002060"/>
                          </a:solidFill>
                        </a:rPr>
                        <a:t>Давидівка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, с. </a:t>
                      </a:r>
                      <a:r>
                        <a:rPr lang="uk-UA" sz="1200" baseline="0" dirty="0" err="1" smtClean="0">
                          <a:solidFill>
                            <a:srgbClr val="002060"/>
                          </a:solidFill>
                        </a:rPr>
                        <a:t>Зруб-Комарівці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,с. Н.</a:t>
                      </a:r>
                      <a:r>
                        <a:rPr lang="uk-UA" sz="1200" baseline="0" dirty="0" err="1" smtClean="0">
                          <a:solidFill>
                            <a:srgbClr val="002060"/>
                          </a:solidFill>
                        </a:rPr>
                        <a:t>Жадова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, с. </a:t>
                      </a:r>
                      <a:r>
                        <a:rPr lang="uk-UA" sz="1200" baseline="0" dirty="0" err="1" smtClean="0">
                          <a:solidFill>
                            <a:srgbClr val="002060"/>
                          </a:solidFill>
                        </a:rPr>
                        <a:t>Ст.Жадова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, с. Панка, </a:t>
                      </a:r>
                      <a:r>
                        <a:rPr lang="uk-UA" sz="1200" baseline="0" dirty="0" err="1" smtClean="0">
                          <a:solidFill>
                            <a:srgbClr val="002060"/>
                          </a:solidFill>
                        </a:rPr>
                        <a:t>с.Костинці</a:t>
                      </a:r>
                      <a:endParaRPr lang="uk-UA" sz="1200" baseline="0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Менше потерпілих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 від вуличних злочинів.</a:t>
                      </a:r>
                    </a:p>
                    <a:p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Посилення відчуття безпеки у громадян</a:t>
                      </a:r>
                    </a:p>
                    <a:p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(в громадських місцях)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69013681"/>
                  </a:ext>
                </a:extLst>
              </a:tr>
              <a:tr h="823801">
                <a:tc>
                  <a:txBody>
                    <a:bodyPr/>
                    <a:lstStyle/>
                    <a:p>
                      <a:pPr algn="ctr"/>
                      <a:endParaRPr lang="uk-UA" sz="1050" dirty="0" smtClean="0"/>
                    </a:p>
                    <a:p>
                      <a:pPr algn="ctr"/>
                      <a:r>
                        <a:rPr lang="uk-UA" sz="1600" dirty="0" smtClean="0">
                          <a:solidFill>
                            <a:srgbClr val="002060"/>
                          </a:solidFill>
                        </a:rPr>
                        <a:t>ПОРУШЕННЯ</a:t>
                      </a:r>
                      <a:r>
                        <a:rPr lang="uk-UA" sz="16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uk-UA" sz="1600" dirty="0" smtClean="0">
                          <a:solidFill>
                            <a:srgbClr val="002060"/>
                          </a:solidFill>
                        </a:rPr>
                        <a:t>СЕРЕД ДІТЕЙ</a:t>
                      </a:r>
                      <a:endParaRPr lang="ru-R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sz="105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just">
                        <a:buAutoNum type="arabicParenR"/>
                      </a:pPr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Проведення у школах уроків права</a:t>
                      </a:r>
                    </a:p>
                    <a:p>
                      <a:pPr marL="185738" indent="-185738" algn="just">
                        <a:buAutoNum type="arabicParenR"/>
                      </a:pPr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Залучення дітей правопорушників до занять спортом «На кубок поліції»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Менше потерпілих дітей від злочинів.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Посилення відчуття безпеки у батьків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316177"/>
                  </a:ext>
                </a:extLst>
              </a:tr>
              <a:tr h="809054">
                <a:tc>
                  <a:txBody>
                    <a:bodyPr/>
                    <a:lstStyle/>
                    <a:p>
                      <a:pPr algn="ctr"/>
                      <a:endParaRPr lang="uk-UA" sz="700" dirty="0" smtClean="0"/>
                    </a:p>
                    <a:p>
                      <a:pPr algn="ctr"/>
                      <a:r>
                        <a:rPr lang="uk-UA" sz="1600" dirty="0" smtClean="0">
                          <a:solidFill>
                            <a:srgbClr val="002060"/>
                          </a:solidFill>
                        </a:rPr>
                        <a:t>ПОСЯГАННЯНА ЖІНОК ТА</a:t>
                      </a:r>
                      <a:r>
                        <a:rPr lang="uk-UA" sz="16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uk-UA" sz="1600" dirty="0" smtClean="0">
                          <a:solidFill>
                            <a:srgbClr val="002060"/>
                          </a:solidFill>
                        </a:rPr>
                        <a:t>ЛІТНІХ ЛЮДЕЙ</a:t>
                      </a:r>
                      <a:endParaRPr lang="ru-RU" sz="8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just">
                        <a:buAutoNum type="arabicParenR"/>
                      </a:pP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Спільний патронаж самотніх літніх осіб, неблагополучних сімей дільничними офіцерами поліції та соціальними службами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Менше жінок, літніх людей потерпілих від злочинів.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Посилення відчуття безпеки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9609465"/>
                  </a:ext>
                </a:extLst>
              </a:tr>
              <a:tr h="641002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rgbClr val="002060"/>
                          </a:solidFill>
                        </a:rPr>
                        <a:t>НЕБЕЗПЕКА З БОКУ </a:t>
                      </a:r>
                    </a:p>
                    <a:p>
                      <a:pPr algn="ctr"/>
                      <a:r>
                        <a:rPr lang="uk-UA" sz="1600" dirty="0" smtClean="0">
                          <a:solidFill>
                            <a:srgbClr val="002060"/>
                          </a:solidFill>
                        </a:rPr>
                        <a:t>РАНІШЕ СУДИМИХ</a:t>
                      </a:r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just">
                        <a:buAutoNum type="arabicParenR"/>
                      </a:pP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Створення поліцейської станції в с. </a:t>
                      </a:r>
                      <a:r>
                        <a:rPr lang="uk-UA" sz="1200" baseline="0" dirty="0" err="1" smtClean="0">
                          <a:solidFill>
                            <a:srgbClr val="002060"/>
                          </a:solidFill>
                        </a:rPr>
                        <a:t>Костинці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 с. </a:t>
                      </a:r>
                      <a:r>
                        <a:rPr lang="uk-UA" sz="1200" baseline="0" dirty="0" err="1" smtClean="0">
                          <a:solidFill>
                            <a:srgbClr val="002060"/>
                          </a:solidFill>
                        </a:rPr>
                        <a:t>Банилів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 - Підгірний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Збільшення присутності поліції в криміногенних 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 місцях</a:t>
                      </a:r>
                    </a:p>
                    <a:p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1411182"/>
                  </a:ext>
                </a:extLst>
              </a:tr>
              <a:tr h="684304">
                <a:tc>
                  <a:txBody>
                    <a:bodyPr/>
                    <a:lstStyle/>
                    <a:p>
                      <a:pPr algn="ctr"/>
                      <a:endParaRPr lang="uk-UA" sz="11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uk-UA" sz="18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uk-UA" sz="1600" dirty="0" smtClean="0">
                          <a:solidFill>
                            <a:srgbClr val="002060"/>
                          </a:solidFill>
                        </a:rPr>
                        <a:t>АВАРІЙНІСТЬ НА ДОРОГАХ</a:t>
                      </a:r>
                      <a:endParaRPr lang="uk-UA" sz="1600" dirty="0" smtClean="0"/>
                    </a:p>
                    <a:p>
                      <a:pPr algn="ctr"/>
                      <a:endParaRPr lang="ru-RU" sz="11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1463" indent="-271463" algn="just">
                        <a:buAutoNum type="arabicParenR"/>
                      </a:pPr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Відновлення дорожніх знаків, дорожньої розмітки на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 вулично-шляховій мережі місцевого значення</a:t>
                      </a:r>
                    </a:p>
                    <a:p>
                      <a:pPr marL="271463" indent="-271463" algn="just">
                        <a:buAutoNum type="arabicParenR"/>
                      </a:pPr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Встановлення вуличного освітлення</a:t>
                      </a:r>
                    </a:p>
                    <a:p>
                      <a:pPr marL="0" indent="0" algn="just">
                        <a:buNone/>
                      </a:pP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Зменшення кількості 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осіб загиблих </a:t>
                      </a:r>
                    </a:p>
                    <a:p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та травмованих у ДТП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5597161"/>
                  </a:ext>
                </a:extLst>
              </a:tr>
            </a:tbl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2088041869"/>
              </p:ext>
            </p:extLst>
          </p:nvPr>
        </p:nvGraphicFramePr>
        <p:xfrm>
          <a:off x="7848599" y="1097353"/>
          <a:ext cx="1145361" cy="1192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2744475579"/>
              </p:ext>
            </p:extLst>
          </p:nvPr>
        </p:nvGraphicFramePr>
        <p:xfrm>
          <a:off x="1044000" y="1238251"/>
          <a:ext cx="1507481" cy="955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617751069"/>
              </p:ext>
            </p:extLst>
          </p:nvPr>
        </p:nvGraphicFramePr>
        <p:xfrm>
          <a:off x="1383995" y="2194082"/>
          <a:ext cx="1465942" cy="1270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2362444489"/>
              </p:ext>
            </p:extLst>
          </p:nvPr>
        </p:nvGraphicFramePr>
        <p:xfrm>
          <a:off x="1207702" y="3185675"/>
          <a:ext cx="1574800" cy="116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1982205443"/>
              </p:ext>
            </p:extLst>
          </p:nvPr>
        </p:nvGraphicFramePr>
        <p:xfrm>
          <a:off x="1276797" y="4120040"/>
          <a:ext cx="1112759" cy="92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5" name="Диаграмма 24"/>
          <p:cNvGraphicFramePr/>
          <p:nvPr>
            <p:extLst>
              <p:ext uri="{D42A27DB-BD31-4B8C-83A1-F6EECF244321}">
                <p14:modId xmlns:p14="http://schemas.microsoft.com/office/powerpoint/2010/main" val="3592076215"/>
              </p:ext>
            </p:extLst>
          </p:nvPr>
        </p:nvGraphicFramePr>
        <p:xfrm>
          <a:off x="1207702" y="5024281"/>
          <a:ext cx="1574800" cy="868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2" name="Прямоугольник 30"/>
          <p:cNvSpPr/>
          <p:nvPr/>
        </p:nvSpPr>
        <p:spPr>
          <a:xfrm>
            <a:off x="659259" y="141160"/>
            <a:ext cx="1828048" cy="566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439"/>
              </a:lnSpc>
              <a:defRPr/>
            </a:pPr>
            <a:r>
              <a:rPr lang="uk-UA" sz="1625" b="1" dirty="0">
                <a:solidFill>
                  <a:schemeClr val="bg1"/>
                </a:solidFill>
              </a:rPr>
              <a:t>НАЦІОНАЛЬНА</a:t>
            </a:r>
            <a:r>
              <a:rPr lang="uk-UA" sz="1463" b="1" dirty="0">
                <a:solidFill>
                  <a:schemeClr val="bg1"/>
                </a:solidFill>
              </a:rPr>
              <a:t> </a:t>
            </a:r>
            <a:r>
              <a:rPr lang="uk-UA" sz="2925" b="1" dirty="0">
                <a:solidFill>
                  <a:schemeClr val="bg1"/>
                </a:solidFill>
              </a:rPr>
              <a:t>ПОЛІЦІЯ</a:t>
            </a:r>
          </a:p>
        </p:txBody>
      </p:sp>
      <p:pic>
        <p:nvPicPr>
          <p:cNvPr id="43" name="Рисунок 3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43"/>
            <a:ext cx="857916" cy="82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642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:a16="http://schemas.microsoft.com/office/drawing/2014/main" xmlns="" id="{A75BD6CB-4985-4388-A63D-86237FE0AFFE}"/>
              </a:ext>
            </a:extLst>
          </p:cNvPr>
          <p:cNvSpPr/>
          <p:nvPr/>
        </p:nvSpPr>
        <p:spPr>
          <a:xfrm>
            <a:off x="1509487" y="1460691"/>
            <a:ext cx="6159592" cy="36086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1400" spc="300" dirty="0">
                <a:solidFill>
                  <a:srgbClr val="FF0000"/>
                </a:solidFill>
                <a:latin typeface="Century Gothic" panose="020B0502020202020204" pitchFamily="34" charset="0"/>
              </a:rPr>
              <a:t>СЛУЖИТИ                                       ЗАХИЩАТИ</a:t>
            </a:r>
            <a:endParaRPr lang="en-IN" sz="14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xmlns="" id="{D38E67DB-B0E7-4853-B525-028E694B33FC}"/>
              </a:ext>
            </a:extLst>
          </p:cNvPr>
          <p:cNvGrpSpPr/>
          <p:nvPr/>
        </p:nvGrpSpPr>
        <p:grpSpPr>
          <a:xfrm>
            <a:off x="3648931" y="698149"/>
            <a:ext cx="1885950" cy="1885950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:a16="http://schemas.microsoft.com/office/drawing/2014/main" xmlns="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:a16="http://schemas.microsoft.com/office/drawing/2014/main" xmlns="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:a16="http://schemas.microsoft.com/office/drawing/2014/main" xmlns="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pic>
        <p:nvPicPr>
          <p:cNvPr id="32" name="Рисунок 31">
            <a:extLst>
              <a:ext uri="{FF2B5EF4-FFF2-40B4-BE49-F238E27FC236}">
                <a16:creationId xmlns:a16="http://schemas.microsoft.com/office/drawing/2014/main" xmlns="" id="{B3E4D96D-61F2-4B2A-A06B-857B8DF0B00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6" b="6244"/>
          <a:stretch/>
        </p:blipFill>
        <p:spPr>
          <a:xfrm>
            <a:off x="314165" y="2444609"/>
            <a:ext cx="2560884" cy="1820605"/>
          </a:xfrm>
          <a:prstGeom prst="roundRect">
            <a:avLst>
              <a:gd name="adj" fmla="val 3258"/>
            </a:avLst>
          </a:prstGeom>
        </p:spPr>
      </p:pic>
      <p:sp>
        <p:nvSpPr>
          <p:cNvPr id="15" name="Скругленный прямоугольник 14"/>
          <p:cNvSpPr/>
          <p:nvPr/>
        </p:nvSpPr>
        <p:spPr>
          <a:xfrm>
            <a:off x="2829011" y="5274572"/>
            <a:ext cx="3384377" cy="15070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ЗАБЕЗПЕЧЕННЯ ПУБЛІЧНОЇ БЕЗПЕКИ ТА ПОРЯДКУ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675659" y="4600738"/>
            <a:ext cx="2422886" cy="137367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НЕГАЙНЕ РЕАГУВАННЯ 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ВСІ ЗВЕРНЕННЯ ГРОМАДЯН </a:t>
            </a:r>
            <a:endParaRPr lang="uk-UA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28958" y="4814888"/>
            <a:ext cx="1885031" cy="153062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ЗАХИСТ </a:t>
            </a:r>
            <a:r>
              <a:rPr lang="uk-UA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ЛЮДИНИ, СЛУЖІННЯ ГРОМАДІ</a:t>
            </a:r>
          </a:p>
        </p:txBody>
      </p:sp>
      <p:sp>
        <p:nvSpPr>
          <p:cNvPr id="27" name="Выгнутая вниз стрелка 26"/>
          <p:cNvSpPr/>
          <p:nvPr/>
        </p:nvSpPr>
        <p:spPr>
          <a:xfrm flipH="1">
            <a:off x="2214563" y="3429000"/>
            <a:ext cx="4346575" cy="1631950"/>
          </a:xfrm>
          <a:prstGeom prst="curved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29711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7" r="6595"/>
          <a:stretch>
            <a:fillRect/>
          </a:stretch>
        </p:blipFill>
        <p:spPr bwMode="auto">
          <a:xfrm>
            <a:off x="3143250" y="2500313"/>
            <a:ext cx="275590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Выгнутая вверх стрелка 27"/>
          <p:cNvSpPr/>
          <p:nvPr/>
        </p:nvSpPr>
        <p:spPr>
          <a:xfrm>
            <a:off x="2428875" y="1857375"/>
            <a:ext cx="4292600" cy="1550988"/>
          </a:xfrm>
          <a:prstGeom prst="curved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0" y="28002"/>
            <a:ext cx="9143999" cy="828983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uk-UA" sz="1400" dirty="0" smtClean="0">
                <a:solidFill>
                  <a:schemeClr val="bg1"/>
                </a:solidFill>
              </a:rPr>
              <a:t>                   </a:t>
            </a:r>
            <a:r>
              <a:rPr lang="uk-UA" sz="2200" dirty="0" smtClean="0">
                <a:solidFill>
                  <a:schemeClr val="bg1"/>
                </a:solidFill>
              </a:rPr>
              <a:t>      </a:t>
            </a:r>
            <a:r>
              <a:rPr lang="uk-UA" sz="3100" b="1" dirty="0" smtClean="0">
                <a:solidFill>
                  <a:schemeClr val="bg1"/>
                </a:solidFill>
              </a:rPr>
              <a:t>ПРІОРИТЕТИ </a:t>
            </a:r>
            <a:r>
              <a:rPr lang="uk-UA" sz="2200" b="1" dirty="0" smtClean="0">
                <a:solidFill>
                  <a:schemeClr val="bg1"/>
                </a:solidFill>
              </a:rPr>
              <a:t/>
            </a:r>
            <a:br>
              <a:rPr lang="uk-UA" sz="2200" b="1" dirty="0" smtClean="0">
                <a:solidFill>
                  <a:schemeClr val="bg1"/>
                </a:solidFill>
              </a:rPr>
            </a:br>
            <a:r>
              <a:rPr lang="uk-UA" sz="2200" b="1" dirty="0" smtClean="0">
                <a:solidFill>
                  <a:schemeClr val="bg1"/>
                </a:solidFill>
              </a:rPr>
              <a:t>            РОБОТИ ПОЛІЦІЇ НА ЧАС ДІЇ ПРОГРАМИ</a:t>
            </a:r>
            <a:r>
              <a:rPr lang="uk-UA" sz="2700" b="1" dirty="0" smtClean="0">
                <a:solidFill>
                  <a:schemeClr val="bg1"/>
                </a:solidFill>
              </a:rPr>
              <a:t/>
            </a:r>
            <a:br>
              <a:rPr lang="uk-UA" sz="2700" b="1" dirty="0" smtClean="0">
                <a:solidFill>
                  <a:schemeClr val="bg1"/>
                </a:solidFill>
              </a:rPr>
            </a:br>
            <a:r>
              <a:rPr lang="uk-UA" sz="1400" dirty="0" smtClean="0">
                <a:solidFill>
                  <a:schemeClr val="bg1"/>
                </a:solidFill>
              </a:rPr>
              <a:t>                        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30"/>
          <p:cNvSpPr/>
          <p:nvPr/>
        </p:nvSpPr>
        <p:spPr>
          <a:xfrm>
            <a:off x="659259" y="141160"/>
            <a:ext cx="1828048" cy="566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439"/>
              </a:lnSpc>
              <a:defRPr/>
            </a:pPr>
            <a:r>
              <a:rPr lang="uk-UA" sz="1625" b="1" dirty="0">
                <a:solidFill>
                  <a:schemeClr val="bg1"/>
                </a:solidFill>
              </a:rPr>
              <a:t>НАЦІОНАЛЬНА</a:t>
            </a:r>
            <a:r>
              <a:rPr lang="uk-UA" sz="1463" b="1" dirty="0">
                <a:solidFill>
                  <a:schemeClr val="bg1"/>
                </a:solidFill>
              </a:rPr>
              <a:t> </a:t>
            </a:r>
            <a:r>
              <a:rPr lang="uk-UA" sz="2925" b="1" dirty="0">
                <a:solidFill>
                  <a:schemeClr val="bg1"/>
                </a:solidFill>
              </a:rPr>
              <a:t>ПОЛІЦІЯ</a:t>
            </a:r>
          </a:p>
        </p:txBody>
      </p:sp>
      <p:pic>
        <p:nvPicPr>
          <p:cNvPr id="14" name="Рисунок 3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43"/>
            <a:ext cx="857916" cy="82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665" y="5900266"/>
            <a:ext cx="1028596" cy="881343"/>
          </a:xfrm>
          <a:prstGeom prst="rect">
            <a:avLst/>
          </a:prstGeom>
        </p:spPr>
      </p:pic>
      <p:grpSp>
        <p:nvGrpSpPr>
          <p:cNvPr id="38" name="Группа 37"/>
          <p:cNvGrpSpPr/>
          <p:nvPr/>
        </p:nvGrpSpPr>
        <p:grpSpPr>
          <a:xfrm>
            <a:off x="7253277" y="1821557"/>
            <a:ext cx="1927561" cy="2737407"/>
            <a:chOff x="-2383388" y="2803257"/>
            <a:chExt cx="1988211" cy="2929226"/>
          </a:xfrm>
        </p:grpSpPr>
        <p:pic>
          <p:nvPicPr>
            <p:cNvPr id="39" name="Рисунок 3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383388" y="2803257"/>
              <a:ext cx="1167199" cy="700738"/>
            </a:xfrm>
            <a:prstGeom prst="rect">
              <a:avLst/>
            </a:prstGeom>
          </p:spPr>
        </p:pic>
        <p:pic>
          <p:nvPicPr>
            <p:cNvPr id="40" name="Рисунок 39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00588" y="4196137"/>
              <a:ext cx="605411" cy="428370"/>
            </a:xfrm>
            <a:prstGeom prst="rect">
              <a:avLst/>
            </a:prstGeom>
          </p:spPr>
        </p:pic>
        <p:grpSp>
          <p:nvGrpSpPr>
            <p:cNvPr id="41" name="Группа 40"/>
            <p:cNvGrpSpPr/>
            <p:nvPr/>
          </p:nvGrpSpPr>
          <p:grpSpPr>
            <a:xfrm>
              <a:off x="-1954504" y="4823404"/>
              <a:ext cx="1309180" cy="909079"/>
              <a:chOff x="-6771518" y="419334"/>
              <a:chExt cx="1996943" cy="1306864"/>
            </a:xfrm>
          </p:grpSpPr>
          <p:pic>
            <p:nvPicPr>
              <p:cNvPr id="49" name="Рисунок 48"/>
              <p:cNvPicPr>
                <a:picLocks noChangeAspect="1"/>
              </p:cNvPicPr>
              <p:nvPr/>
            </p:nvPicPr>
            <p:blipFill rotWithShape="1">
              <a:blip r:embed="rId9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239"/>
              <a:stretch/>
            </p:blipFill>
            <p:spPr>
              <a:xfrm>
                <a:off x="-6771518" y="419334"/>
                <a:ext cx="1302738" cy="886190"/>
              </a:xfrm>
              <a:prstGeom prst="rect">
                <a:avLst/>
              </a:prstGeom>
            </p:spPr>
          </p:pic>
          <p:sp>
            <p:nvSpPr>
              <p:cNvPr id="50" name="Прямоугольник 49"/>
              <p:cNvSpPr/>
              <p:nvPr/>
            </p:nvSpPr>
            <p:spPr>
              <a:xfrm>
                <a:off x="-5996290" y="1137869"/>
                <a:ext cx="1221715" cy="58832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uk-UA" sz="2800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ЗМІ</a:t>
                </a:r>
                <a:endParaRPr lang="uk-UA" sz="2800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pic>
          <p:nvPicPr>
            <p:cNvPr id="42" name="Рисунок 41"/>
            <p:cNvPicPr>
              <a:picLocks noChangeAspect="1"/>
            </p:cNvPicPr>
            <p:nvPr/>
          </p:nvPicPr>
          <p:blipFill>
            <a:blip r:embed="rId10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9211" b="98684" l="8333" r="89583"/>
                      </a14:imgEffect>
                      <a14:imgEffect>
                        <a14:brightnessContrast bright="-4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25769" y="3297228"/>
              <a:ext cx="357953" cy="517106"/>
            </a:xfrm>
            <a:prstGeom prst="rect">
              <a:avLst/>
            </a:prstGeom>
          </p:spPr>
        </p:pic>
        <p:cxnSp>
          <p:nvCxnSpPr>
            <p:cNvPr id="44" name="Прямая со стрелкой 43"/>
            <p:cNvCxnSpPr>
              <a:stCxn id="53" idx="0"/>
              <a:endCxn id="39" idx="2"/>
            </p:cNvCxnSpPr>
            <p:nvPr/>
          </p:nvCxnSpPr>
          <p:spPr>
            <a:xfrm flipV="1">
              <a:off x="-2360886" y="3503995"/>
              <a:ext cx="561097" cy="762342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ash"/>
              <a:headEnd type="triangl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 стрелкой 45"/>
            <p:cNvCxnSpPr>
              <a:endCxn id="49" idx="0"/>
            </p:cNvCxnSpPr>
            <p:nvPr/>
          </p:nvCxnSpPr>
          <p:spPr>
            <a:xfrm>
              <a:off x="-2118296" y="4553648"/>
              <a:ext cx="590825" cy="269756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ash"/>
              <a:headEnd type="triangl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 стрелкой 46"/>
            <p:cNvCxnSpPr>
              <a:endCxn id="42" idx="1"/>
            </p:cNvCxnSpPr>
            <p:nvPr/>
          </p:nvCxnSpPr>
          <p:spPr>
            <a:xfrm flipV="1">
              <a:off x="-2180452" y="3555781"/>
              <a:ext cx="1154683" cy="710555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ash"/>
              <a:headEnd type="triangl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 стрелкой 47"/>
            <p:cNvCxnSpPr/>
            <p:nvPr/>
          </p:nvCxnSpPr>
          <p:spPr>
            <a:xfrm>
              <a:off x="-2180453" y="4270774"/>
              <a:ext cx="1049244" cy="83563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ash"/>
              <a:headEnd type="triangl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Группа 50"/>
          <p:cNvGrpSpPr/>
          <p:nvPr/>
        </p:nvGrpSpPr>
        <p:grpSpPr>
          <a:xfrm>
            <a:off x="6634211" y="2532113"/>
            <a:ext cx="1264763" cy="1131064"/>
            <a:chOff x="3704990" y="1905001"/>
            <a:chExt cx="2171796" cy="1969264"/>
          </a:xfrm>
        </p:grpSpPr>
        <p:pic>
          <p:nvPicPr>
            <p:cNvPr id="52" name="Рисунок 2"/>
            <p:cNvPicPr>
              <a:picLocks noChangeAspect="1"/>
            </p:cNvPicPr>
            <p:nvPr/>
          </p:nvPicPr>
          <p:blipFill>
            <a:blip r:embed="rId12">
              <a:extLst/>
            </a:blip>
            <a:srcRect/>
            <a:stretch>
              <a:fillRect/>
            </a:stretch>
          </p:blipFill>
          <p:spPr bwMode="auto">
            <a:xfrm>
              <a:off x="3704990" y="1905001"/>
              <a:ext cx="2171796" cy="1969264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53" name="Рисунок 5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1629" y="2483227"/>
              <a:ext cx="807713" cy="807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4" name="Рисунок 53"/>
          <p:cNvPicPr>
            <a:picLocks noChangeAspect="1"/>
          </p:cNvPicPr>
          <p:nvPr/>
        </p:nvPicPr>
        <p:blipFill rotWithShape="1"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9912" b="89868" l="5874" r="49486">
                        <a14:foregroundMark x1="26432" y1="53965" x2="26432" y2="53965"/>
                        <a14:foregroundMark x1="40382" y1="33260" x2="40382" y2="3326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895" t="19896" r="50000" b="19481"/>
          <a:stretch/>
        </p:blipFill>
        <p:spPr>
          <a:xfrm>
            <a:off x="6750425" y="6030725"/>
            <a:ext cx="614475" cy="57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437657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:a16="http://schemas.microsoft.com/office/drawing/2014/main" xmlns="" id="{A75BD6CB-4985-4388-A63D-86237FE0AFFE}"/>
              </a:ext>
            </a:extLst>
          </p:cNvPr>
          <p:cNvSpPr/>
          <p:nvPr/>
        </p:nvSpPr>
        <p:spPr>
          <a:xfrm>
            <a:off x="1573283" y="1734282"/>
            <a:ext cx="6159592" cy="36086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1400" spc="300" dirty="0">
                <a:solidFill>
                  <a:srgbClr val="FF0000"/>
                </a:solidFill>
                <a:latin typeface="Century Gothic" panose="020B0502020202020204" pitchFamily="34" charset="0"/>
              </a:rPr>
              <a:t>СЛУЖИТИ                                       ЗАХИЩАТИ</a:t>
            </a:r>
            <a:endParaRPr lang="en-IN" sz="14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xmlns="" id="{D38E67DB-B0E7-4853-B525-028E694B33FC}"/>
              </a:ext>
            </a:extLst>
          </p:cNvPr>
          <p:cNvGrpSpPr/>
          <p:nvPr/>
        </p:nvGrpSpPr>
        <p:grpSpPr>
          <a:xfrm>
            <a:off x="3743549" y="926420"/>
            <a:ext cx="1885950" cy="1885950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:a16="http://schemas.microsoft.com/office/drawing/2014/main" xmlns="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:a16="http://schemas.microsoft.com/office/drawing/2014/main" xmlns="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:a16="http://schemas.microsoft.com/office/drawing/2014/main" xmlns="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0" y="28002"/>
            <a:ext cx="9143999" cy="828983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uk-UA" sz="1400" dirty="0" smtClean="0">
                <a:solidFill>
                  <a:schemeClr val="bg1"/>
                </a:solidFill>
              </a:rPr>
              <a:t>                   </a:t>
            </a:r>
            <a:r>
              <a:rPr lang="uk-UA" sz="2200" dirty="0" smtClean="0">
                <a:solidFill>
                  <a:schemeClr val="bg1"/>
                </a:solidFill>
              </a:rPr>
              <a:t>      </a:t>
            </a:r>
            <a:r>
              <a:rPr lang="uk-UA" sz="3100" b="1" dirty="0" smtClean="0">
                <a:solidFill>
                  <a:schemeClr val="bg1"/>
                </a:solidFill>
              </a:rPr>
              <a:t>ПРІОРИТЕТИ </a:t>
            </a:r>
            <a:r>
              <a:rPr lang="uk-UA" sz="2200" b="1" dirty="0" smtClean="0">
                <a:solidFill>
                  <a:schemeClr val="bg1"/>
                </a:solidFill>
              </a:rPr>
              <a:t/>
            </a:r>
            <a:br>
              <a:rPr lang="uk-UA" sz="2200" b="1" dirty="0" smtClean="0">
                <a:solidFill>
                  <a:schemeClr val="bg1"/>
                </a:solidFill>
              </a:rPr>
            </a:br>
            <a:r>
              <a:rPr lang="uk-UA" sz="2200" b="1" dirty="0" smtClean="0">
                <a:solidFill>
                  <a:schemeClr val="bg1"/>
                </a:solidFill>
              </a:rPr>
              <a:t>            РОБОТИ ПОЛІЦІЇ НА ЧАС ДІЇ ПРОГРАМИ</a:t>
            </a:r>
            <a:r>
              <a:rPr lang="uk-UA" sz="2700" b="1" dirty="0" smtClean="0">
                <a:solidFill>
                  <a:schemeClr val="bg1"/>
                </a:solidFill>
              </a:rPr>
              <a:t/>
            </a:r>
            <a:br>
              <a:rPr lang="uk-UA" sz="2700" b="1" dirty="0" smtClean="0">
                <a:solidFill>
                  <a:schemeClr val="bg1"/>
                </a:solidFill>
              </a:rPr>
            </a:br>
            <a:r>
              <a:rPr lang="uk-UA" sz="1400" dirty="0" smtClean="0">
                <a:solidFill>
                  <a:schemeClr val="bg1"/>
                </a:solidFill>
              </a:rPr>
              <a:t>                        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30"/>
          <p:cNvSpPr/>
          <p:nvPr/>
        </p:nvSpPr>
        <p:spPr>
          <a:xfrm>
            <a:off x="659259" y="141160"/>
            <a:ext cx="1828048" cy="566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439"/>
              </a:lnSpc>
              <a:defRPr/>
            </a:pPr>
            <a:r>
              <a:rPr lang="uk-UA" sz="1625" b="1" dirty="0">
                <a:solidFill>
                  <a:schemeClr val="bg1"/>
                </a:solidFill>
              </a:rPr>
              <a:t>НАЦІОНАЛЬНА</a:t>
            </a:r>
            <a:r>
              <a:rPr lang="uk-UA" sz="1463" b="1" dirty="0">
                <a:solidFill>
                  <a:schemeClr val="bg1"/>
                </a:solidFill>
              </a:rPr>
              <a:t> </a:t>
            </a:r>
            <a:r>
              <a:rPr lang="uk-UA" sz="2925" b="1" dirty="0">
                <a:solidFill>
                  <a:schemeClr val="bg1"/>
                </a:solidFill>
              </a:rPr>
              <a:t>ПОЛІЦІЯ</a:t>
            </a:r>
          </a:p>
        </p:txBody>
      </p:sp>
      <p:pic>
        <p:nvPicPr>
          <p:cNvPr id="14" name="Рисунок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43"/>
            <a:ext cx="857916" cy="82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3" name="Группа 42"/>
          <p:cNvGrpSpPr/>
          <p:nvPr/>
        </p:nvGrpSpPr>
        <p:grpSpPr>
          <a:xfrm>
            <a:off x="207321" y="2735378"/>
            <a:ext cx="4479203" cy="2979621"/>
            <a:chOff x="7636936" y="1236054"/>
            <a:chExt cx="4606259" cy="4071020"/>
          </a:xfrm>
          <a:solidFill>
            <a:schemeClr val="bg1"/>
          </a:solidFill>
        </p:grpSpPr>
        <p:sp>
          <p:nvSpPr>
            <p:cNvPr id="45" name="Прямоугольник с одним усеченным и одним скругленным углом 44"/>
            <p:cNvSpPr/>
            <p:nvPr/>
          </p:nvSpPr>
          <p:spPr>
            <a:xfrm>
              <a:off x="7636936" y="1720997"/>
              <a:ext cx="4606259" cy="3586077"/>
            </a:xfrm>
            <a:prstGeom prst="snipRoundRect">
              <a:avLst/>
            </a:prstGeom>
            <a:grpFill/>
            <a:ln w="28575">
              <a:solidFill>
                <a:srgbClr val="232F65"/>
              </a:solidFill>
              <a:prstDash val="sys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srgbClr val="232F65"/>
                </a:solidFill>
                <a:latin typeface="Calibri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829564" y="1236054"/>
              <a:ext cx="2371104" cy="1261535"/>
            </a:xfrm>
            <a:prstGeom prst="rect">
              <a:avLst/>
            </a:prstGeom>
            <a:grpFill/>
            <a:ln w="285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uk-UA" b="1" dirty="0">
                  <a:solidFill>
                    <a:srgbClr val="232F65"/>
                  </a:solidFill>
                  <a:latin typeface="Calibri"/>
                </a:rPr>
                <a:t>КІЛЬКІСТЬ ЗЛОЧИНІВ</a:t>
              </a:r>
            </a:p>
            <a:p>
              <a:pPr algn="ctr">
                <a:defRPr/>
              </a:pPr>
              <a:r>
                <a:rPr lang="uk-UA" b="1" dirty="0">
                  <a:solidFill>
                    <a:srgbClr val="232F65"/>
                  </a:solidFill>
                  <a:latin typeface="Calibri"/>
                </a:rPr>
                <a:t>ЗМЕНШИЛАСЬ НА 6</a:t>
              </a:r>
              <a:r>
                <a:rPr lang="uk-UA" b="1" dirty="0" smtClean="0">
                  <a:solidFill>
                    <a:srgbClr val="232F65"/>
                  </a:solidFill>
                  <a:latin typeface="Calibri"/>
                </a:rPr>
                <a:t>,5</a:t>
              </a:r>
              <a:r>
                <a:rPr lang="uk-UA" b="1" dirty="0">
                  <a:solidFill>
                    <a:srgbClr val="232F65"/>
                  </a:solidFill>
                  <a:latin typeface="Calibri"/>
                </a:rPr>
                <a:t>%</a:t>
              </a:r>
              <a:endParaRPr lang="uk-UA" sz="1600" b="1" dirty="0">
                <a:solidFill>
                  <a:srgbClr val="232F65"/>
                </a:solidFill>
                <a:latin typeface="Calibri"/>
              </a:endParaRPr>
            </a:p>
          </p:txBody>
        </p:sp>
      </p:grpSp>
      <p:sp>
        <p:nvSpPr>
          <p:cNvPr id="57" name="Прямоугольник с одним усеченным и одним скругленным углом 56"/>
          <p:cNvSpPr/>
          <p:nvPr/>
        </p:nvSpPr>
        <p:spPr>
          <a:xfrm>
            <a:off x="4765452" y="3195473"/>
            <a:ext cx="4333093" cy="2519526"/>
          </a:xfrm>
          <a:prstGeom prst="snipRoundRect">
            <a:avLst/>
          </a:prstGeom>
          <a:solidFill>
            <a:schemeClr val="bg1"/>
          </a:solidFill>
          <a:ln w="28575">
            <a:solidFill>
              <a:srgbClr val="232F65"/>
            </a:solidFill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779387" y="2708727"/>
            <a:ext cx="2523999" cy="923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uk-UA" b="1" dirty="0">
                <a:solidFill>
                  <a:srgbClr val="232F65"/>
                </a:solidFill>
                <a:latin typeface="Calibri"/>
              </a:rPr>
              <a:t>РОЗКРИТО </a:t>
            </a:r>
          </a:p>
          <a:p>
            <a:pPr algn="ctr">
              <a:defRPr/>
            </a:pPr>
            <a:r>
              <a:rPr lang="uk-UA" b="1" dirty="0">
                <a:solidFill>
                  <a:srgbClr val="232F65"/>
                </a:solidFill>
                <a:latin typeface="Calibri"/>
              </a:rPr>
              <a:t>НА </a:t>
            </a:r>
            <a:r>
              <a:rPr lang="uk-UA" b="1" dirty="0" smtClean="0">
                <a:solidFill>
                  <a:srgbClr val="232F65"/>
                </a:solidFill>
                <a:latin typeface="Calibri"/>
              </a:rPr>
              <a:t>17,9% </a:t>
            </a:r>
            <a:r>
              <a:rPr lang="uk-UA" b="1" dirty="0">
                <a:solidFill>
                  <a:srgbClr val="232F65"/>
                </a:solidFill>
                <a:latin typeface="Calibri"/>
              </a:rPr>
              <a:t>БІЛЬШЕ ЗЛОЧИНІВ</a:t>
            </a:r>
            <a:endParaRPr lang="uk-UA" sz="1600" b="1" dirty="0">
              <a:solidFill>
                <a:srgbClr val="232F65"/>
              </a:solidFill>
              <a:latin typeface="Calibri"/>
            </a:endParaRPr>
          </a:p>
        </p:txBody>
      </p:sp>
      <p:graphicFrame>
        <p:nvGraphicFramePr>
          <p:cNvPr id="59" name="Диаграмма 58"/>
          <p:cNvGraphicFramePr/>
          <p:nvPr>
            <p:extLst>
              <p:ext uri="{D42A27DB-BD31-4B8C-83A1-F6EECF244321}">
                <p14:modId xmlns:p14="http://schemas.microsoft.com/office/powerpoint/2010/main" val="1386082832"/>
              </p:ext>
            </p:extLst>
          </p:nvPr>
        </p:nvGraphicFramePr>
        <p:xfrm>
          <a:off x="6716308" y="3716709"/>
          <a:ext cx="2382237" cy="1815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60" name="Рисунок 5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443" y="3961679"/>
            <a:ext cx="2141555" cy="1595999"/>
          </a:xfrm>
          <a:prstGeom prst="rect">
            <a:avLst/>
          </a:prstGeom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49" y="3632057"/>
            <a:ext cx="2233653" cy="1899883"/>
          </a:xfrm>
          <a:prstGeom prst="rect">
            <a:avLst/>
          </a:prstGeom>
        </p:spPr>
      </p:pic>
      <p:graphicFrame>
        <p:nvGraphicFramePr>
          <p:cNvPr id="62" name="Диаграмма 61"/>
          <p:cNvGraphicFramePr/>
          <p:nvPr>
            <p:extLst>
              <p:ext uri="{D42A27DB-BD31-4B8C-83A1-F6EECF244321}">
                <p14:modId xmlns:p14="http://schemas.microsoft.com/office/powerpoint/2010/main" val="3371295615"/>
              </p:ext>
            </p:extLst>
          </p:nvPr>
        </p:nvGraphicFramePr>
        <p:xfrm>
          <a:off x="2244299" y="3598798"/>
          <a:ext cx="2382237" cy="1815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696794017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0" y="28002"/>
            <a:ext cx="9143999" cy="828983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uk-UA" sz="1400" dirty="0" smtClean="0">
                <a:solidFill>
                  <a:schemeClr val="bg1"/>
                </a:solidFill>
              </a:rPr>
              <a:t>                   </a:t>
            </a:r>
            <a:r>
              <a:rPr lang="uk-UA" sz="2200" dirty="0" smtClean="0">
                <a:solidFill>
                  <a:schemeClr val="bg1"/>
                </a:solidFill>
              </a:rPr>
              <a:t>      </a:t>
            </a:r>
            <a:r>
              <a:rPr lang="uk-UA" sz="3100" b="1" dirty="0" smtClean="0">
                <a:solidFill>
                  <a:schemeClr val="bg1"/>
                </a:solidFill>
              </a:rPr>
              <a:t>ПРІОРИТЕТИ </a:t>
            </a:r>
            <a:r>
              <a:rPr lang="uk-UA" sz="2200" b="1" dirty="0" smtClean="0">
                <a:solidFill>
                  <a:schemeClr val="bg1"/>
                </a:solidFill>
              </a:rPr>
              <a:t/>
            </a:r>
            <a:br>
              <a:rPr lang="uk-UA" sz="2200" b="1" dirty="0" smtClean="0">
                <a:solidFill>
                  <a:schemeClr val="bg1"/>
                </a:solidFill>
              </a:rPr>
            </a:br>
            <a:r>
              <a:rPr lang="uk-UA" sz="2200" b="1" dirty="0" smtClean="0">
                <a:solidFill>
                  <a:schemeClr val="bg1"/>
                </a:solidFill>
              </a:rPr>
              <a:t>            РОБОТИ ПОЛІЦІЇ НА ЧАС ДІЇ ПРОГРАМИ</a:t>
            </a:r>
            <a:r>
              <a:rPr lang="uk-UA" sz="2700" b="1" dirty="0" smtClean="0">
                <a:solidFill>
                  <a:schemeClr val="bg1"/>
                </a:solidFill>
              </a:rPr>
              <a:t/>
            </a:r>
            <a:br>
              <a:rPr lang="uk-UA" sz="2700" b="1" dirty="0" smtClean="0">
                <a:solidFill>
                  <a:schemeClr val="bg1"/>
                </a:solidFill>
              </a:rPr>
            </a:br>
            <a:r>
              <a:rPr lang="uk-UA" sz="1400" dirty="0" smtClean="0">
                <a:solidFill>
                  <a:schemeClr val="bg1"/>
                </a:solidFill>
              </a:rPr>
              <a:t>                        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30"/>
          <p:cNvSpPr/>
          <p:nvPr/>
        </p:nvSpPr>
        <p:spPr>
          <a:xfrm>
            <a:off x="659259" y="141160"/>
            <a:ext cx="1828048" cy="566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439"/>
              </a:lnSpc>
              <a:defRPr/>
            </a:pPr>
            <a:r>
              <a:rPr lang="uk-UA" sz="1625" b="1" dirty="0">
                <a:solidFill>
                  <a:schemeClr val="bg1"/>
                </a:solidFill>
              </a:rPr>
              <a:t>НАЦІОНАЛЬНА</a:t>
            </a:r>
            <a:r>
              <a:rPr lang="uk-UA" sz="1463" b="1" dirty="0">
                <a:solidFill>
                  <a:schemeClr val="bg1"/>
                </a:solidFill>
              </a:rPr>
              <a:t> </a:t>
            </a:r>
            <a:r>
              <a:rPr lang="uk-UA" sz="2925" b="1" dirty="0">
                <a:solidFill>
                  <a:schemeClr val="bg1"/>
                </a:solidFill>
              </a:rPr>
              <a:t>ПОЛІЦІЯ</a:t>
            </a:r>
          </a:p>
        </p:txBody>
      </p:sp>
      <p:pic>
        <p:nvPicPr>
          <p:cNvPr id="14" name="Рисунок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43"/>
            <a:ext cx="857916" cy="82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95405"/>
              </p:ext>
            </p:extLst>
          </p:nvPr>
        </p:nvGraphicFramePr>
        <p:xfrm>
          <a:off x="82522" y="929505"/>
          <a:ext cx="8977395" cy="6827520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109620">
                  <a:extLst>
                    <a:ext uri="{9D8B030D-6E8A-4147-A177-3AD203B41FA5}">
                      <a16:colId xmlns:a16="http://schemas.microsoft.com/office/drawing/2014/main" xmlns="" val="4139301939"/>
                    </a:ext>
                  </a:extLst>
                </a:gridCol>
                <a:gridCol w="2324100">
                  <a:extLst>
                    <a:ext uri="{9D8B030D-6E8A-4147-A177-3AD203B41FA5}">
                      <a16:colId xmlns:a16="http://schemas.microsoft.com/office/drawing/2014/main" xmlns="" val="417622744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3596533055"/>
                    </a:ext>
                  </a:extLst>
                </a:gridCol>
                <a:gridCol w="1666875">
                  <a:extLst>
                    <a:ext uri="{9D8B030D-6E8A-4147-A177-3AD203B41FA5}">
                      <a16:colId xmlns:a16="http://schemas.microsoft.com/office/drawing/2014/main" xmlns="" val="1341474066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xmlns="" val="1319745044"/>
                    </a:ext>
                  </a:extLst>
                </a:gridCol>
                <a:gridCol w="1096836">
                  <a:extLst>
                    <a:ext uri="{9D8B030D-6E8A-4147-A177-3AD203B41FA5}">
                      <a16:colId xmlns:a16="http://schemas.microsoft.com/office/drawing/2014/main" xmlns="" val="2484063069"/>
                    </a:ext>
                  </a:extLst>
                </a:gridCol>
                <a:gridCol w="1351089">
                  <a:extLst>
                    <a:ext uri="{9D8B030D-6E8A-4147-A177-3AD203B41FA5}">
                      <a16:colId xmlns:a16="http://schemas.microsoft.com/office/drawing/2014/main" xmlns="" val="3219048106"/>
                    </a:ext>
                  </a:extLst>
                </a:gridCol>
              </a:tblGrid>
              <a:tr h="1317239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835" algn="just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Надання чи будівництво будівель для відкриття і функціонування «Поліцейських станцій» в с. </a:t>
                      </a:r>
                      <a:r>
                        <a:rPr lang="uk-UA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Банилів-</a:t>
                      </a:r>
                      <a:r>
                        <a:rPr lang="uk-UA" sz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Підгірний</a:t>
                      </a:r>
                      <a:r>
                        <a:rPr lang="uk-UA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                   с. </a:t>
                      </a:r>
                      <a:r>
                        <a:rPr lang="uk-UA" sz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Костинці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та забезпечення необхідною</a:t>
                      </a:r>
                      <a:r>
                        <a:rPr lang="uk-UA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оргтехнікою,  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інвентарем 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uk-UA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Сторожинецький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ВП, виконком</a:t>
                      </a: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залежності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необхідності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проведення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робіт</a:t>
                      </a: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криміногенної ситуації, зниження кількості злочинних проявів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13280160"/>
                  </a:ext>
                </a:extLst>
              </a:tr>
              <a:tr h="13388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20383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Надання чи будівництво будівель для відкриття і функціонування «Центрів безпеки», та передбачення коштів на проведення в них ремонтних робіт, забезпечення необхідною оргтехнікою та  інвентарем</a:t>
                      </a:r>
                      <a:endParaRPr kumimoji="0" lang="uk-UA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Щороку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uk-UA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Сторожинецький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ВП, виконком</a:t>
                      </a: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залежності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необхідності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проведення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робіт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криміногенної ситуації, зниження кількості 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злочинних </a:t>
                      </a: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проявів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60938281"/>
                  </a:ext>
                </a:extLst>
              </a:tr>
              <a:tr h="15054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</a:t>
                      </a:r>
                      <a:r>
                        <a:rPr kumimoji="0" lang="uk-UA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Придбання автомобіля </a:t>
                      </a: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поліцейського офіцера громади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uk-UA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Сторожинецький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ВП, виконком</a:t>
                      </a: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450 000 грн.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криміногенної ситуації, зниження кількості злочинних проявів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21179513"/>
                  </a:ext>
                </a:extLst>
              </a:tr>
              <a:tr h="11416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3835" algn="just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Впровадження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Custody Records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система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електронної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фіксації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всіх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дій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полійеських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та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затриманих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осіб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uk-UA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Сторожинецький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ВП, виконком</a:t>
                      </a: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грн.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криміногенної ситуації, зниження кількості злочинних проявів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79789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5566953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0" y="28002"/>
            <a:ext cx="9143999" cy="828983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uk-UA" sz="1400" dirty="0" smtClean="0">
                <a:solidFill>
                  <a:schemeClr val="bg1"/>
                </a:solidFill>
              </a:rPr>
              <a:t>                   </a:t>
            </a:r>
            <a:r>
              <a:rPr lang="uk-UA" sz="2200" dirty="0" smtClean="0">
                <a:solidFill>
                  <a:schemeClr val="bg1"/>
                </a:solidFill>
              </a:rPr>
              <a:t>      </a:t>
            </a:r>
            <a:r>
              <a:rPr lang="uk-UA" sz="3100" b="1" dirty="0" smtClean="0">
                <a:solidFill>
                  <a:schemeClr val="bg1"/>
                </a:solidFill>
              </a:rPr>
              <a:t>ПРІОРИТЕТИ </a:t>
            </a:r>
            <a:r>
              <a:rPr lang="uk-UA" sz="2200" b="1" dirty="0" smtClean="0">
                <a:solidFill>
                  <a:schemeClr val="bg1"/>
                </a:solidFill>
              </a:rPr>
              <a:t/>
            </a:r>
            <a:br>
              <a:rPr lang="uk-UA" sz="2200" b="1" dirty="0" smtClean="0">
                <a:solidFill>
                  <a:schemeClr val="bg1"/>
                </a:solidFill>
              </a:rPr>
            </a:br>
            <a:r>
              <a:rPr lang="uk-UA" sz="2200" b="1" dirty="0" smtClean="0">
                <a:solidFill>
                  <a:schemeClr val="bg1"/>
                </a:solidFill>
              </a:rPr>
              <a:t>            РОБОТИ ПОЛІЦІЇ НА ЧАС ДІЇ ПРОГРАМИ</a:t>
            </a:r>
            <a:r>
              <a:rPr lang="uk-UA" sz="2700" b="1" dirty="0" smtClean="0">
                <a:solidFill>
                  <a:schemeClr val="bg1"/>
                </a:solidFill>
              </a:rPr>
              <a:t/>
            </a:r>
            <a:br>
              <a:rPr lang="uk-UA" sz="2700" b="1" dirty="0" smtClean="0">
                <a:solidFill>
                  <a:schemeClr val="bg1"/>
                </a:solidFill>
              </a:rPr>
            </a:br>
            <a:r>
              <a:rPr lang="uk-UA" sz="1400" dirty="0" smtClean="0">
                <a:solidFill>
                  <a:schemeClr val="bg1"/>
                </a:solidFill>
              </a:rPr>
              <a:t>                        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30"/>
          <p:cNvSpPr/>
          <p:nvPr/>
        </p:nvSpPr>
        <p:spPr>
          <a:xfrm>
            <a:off x="659259" y="141160"/>
            <a:ext cx="1828048" cy="566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439"/>
              </a:lnSpc>
              <a:defRPr/>
            </a:pPr>
            <a:r>
              <a:rPr lang="uk-UA" sz="1625" b="1" dirty="0">
                <a:solidFill>
                  <a:schemeClr val="bg1"/>
                </a:solidFill>
              </a:rPr>
              <a:t>НАЦІОНАЛЬНА</a:t>
            </a:r>
            <a:r>
              <a:rPr lang="uk-UA" sz="1463" b="1" dirty="0">
                <a:solidFill>
                  <a:schemeClr val="bg1"/>
                </a:solidFill>
              </a:rPr>
              <a:t> </a:t>
            </a:r>
            <a:r>
              <a:rPr lang="uk-UA" sz="2925" b="1" dirty="0">
                <a:solidFill>
                  <a:schemeClr val="bg1"/>
                </a:solidFill>
              </a:rPr>
              <a:t>ПОЛІЦІЯ</a:t>
            </a:r>
          </a:p>
        </p:txBody>
      </p:sp>
      <p:pic>
        <p:nvPicPr>
          <p:cNvPr id="14" name="Рисунок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43"/>
            <a:ext cx="857916" cy="82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451176"/>
              </p:ext>
            </p:extLst>
          </p:nvPr>
        </p:nvGraphicFramePr>
        <p:xfrm>
          <a:off x="102380" y="903889"/>
          <a:ext cx="8936516" cy="6278880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109620">
                  <a:extLst>
                    <a:ext uri="{9D8B030D-6E8A-4147-A177-3AD203B41FA5}">
                      <a16:colId xmlns:a16="http://schemas.microsoft.com/office/drawing/2014/main" xmlns="" val="4139301939"/>
                    </a:ext>
                  </a:extLst>
                </a:gridCol>
                <a:gridCol w="2313386">
                  <a:extLst>
                    <a:ext uri="{9D8B030D-6E8A-4147-A177-3AD203B41FA5}">
                      <a16:colId xmlns:a16="http://schemas.microsoft.com/office/drawing/2014/main" xmlns="" val="417622744"/>
                    </a:ext>
                  </a:extLst>
                </a:gridCol>
                <a:gridCol w="711082">
                  <a:extLst>
                    <a:ext uri="{9D8B030D-6E8A-4147-A177-3AD203B41FA5}">
                      <a16:colId xmlns:a16="http://schemas.microsoft.com/office/drawing/2014/main" xmlns="" val="3596533055"/>
                    </a:ext>
                  </a:extLst>
                </a:gridCol>
                <a:gridCol w="1659191">
                  <a:extLst>
                    <a:ext uri="{9D8B030D-6E8A-4147-A177-3AD203B41FA5}">
                      <a16:colId xmlns:a16="http://schemas.microsoft.com/office/drawing/2014/main" xmlns="" val="1341474066"/>
                    </a:ext>
                  </a:extLst>
                </a:gridCol>
                <a:gridCol w="1706596">
                  <a:extLst>
                    <a:ext uri="{9D8B030D-6E8A-4147-A177-3AD203B41FA5}">
                      <a16:colId xmlns:a16="http://schemas.microsoft.com/office/drawing/2014/main" xmlns="" val="1319745044"/>
                    </a:ext>
                  </a:extLst>
                </a:gridCol>
                <a:gridCol w="1091780">
                  <a:extLst>
                    <a:ext uri="{9D8B030D-6E8A-4147-A177-3AD203B41FA5}">
                      <a16:colId xmlns:a16="http://schemas.microsoft.com/office/drawing/2014/main" xmlns="" val="2484063069"/>
                    </a:ext>
                  </a:extLst>
                </a:gridCol>
                <a:gridCol w="1344861">
                  <a:extLst>
                    <a:ext uri="{9D8B030D-6E8A-4147-A177-3AD203B41FA5}">
                      <a16:colId xmlns:a16="http://schemas.microsoft.com/office/drawing/2014/main" xmlns="" val="3219048106"/>
                    </a:ext>
                  </a:extLst>
                </a:gridCol>
              </a:tblGrid>
              <a:tr h="1222353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0383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матеріально-технічного забезпечення відділу</a:t>
                      </a:r>
                      <a:r>
                        <a:rPr lang="uk-UA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поліції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придбання паливно-мастильних матеріалів,</a:t>
                      </a:r>
                      <a:r>
                        <a:rPr lang="uk-UA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автозапчастин та іншого обладнання, устаткування</a:t>
                      </a:r>
                      <a:r>
                        <a:rPr lang="uk-UA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службових автомобілів</a:t>
                      </a:r>
                      <a:r>
                        <a:rPr lang="uk-UA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поліції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Щороку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Сторожинецький</a:t>
                      </a: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ВП, виконком</a:t>
                      </a: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970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100 000 грн.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криміногенної ситуації, зниження кількості злочинних проявів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13280160"/>
                  </a:ext>
                </a:extLst>
              </a:tr>
              <a:tr h="12021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3835" algn="just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Придбання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комп'ютерної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техніки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іншої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оргтехніки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персональні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комп'ютери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принтери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ru-RU" sz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їх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обслуговування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та ремонт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Щороку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Сторожинецький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ВП,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виконком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100 000 грн.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криміногенної ситуації, зниження кількості злочинних проявів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60938281"/>
                  </a:ext>
                </a:extLst>
              </a:tr>
              <a:tr h="12326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3835" algn="just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Проведення ремонтних (косметичних) робіт службових приміщень, в</a:t>
                      </a:r>
                      <a:r>
                        <a:rPr lang="uk-UA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кімнатах затриманих доставлених до відділу поліції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Щороку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Сторожинецький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ВП,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виконком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залежності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необхідності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проведення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робіт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криміногенної ситуації, зниження кількості злочинних проявів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21179513"/>
                  </a:ext>
                </a:extLst>
              </a:tr>
              <a:tr h="13538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3835" algn="just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Забезпечення працівників ГРПП, СОГ та ДОП логістичними пристроями з відповідним програмним забезпеченням (планшети, </a:t>
                      </a:r>
                      <a:r>
                        <a:rPr lang="uk-UA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бодікамери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драгери, </a:t>
                      </a:r>
                      <a:r>
                        <a:rPr lang="uk-UA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відеореєстратори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тощо)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Щороку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Сторожинецький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ВП,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виконком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970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100 000 грн.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криміногенної ситуації, зниження кількості 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злочинних </a:t>
                      </a: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проявів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79789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428988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0" y="28002"/>
            <a:ext cx="9143999" cy="828983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uk-UA" sz="1400" dirty="0" smtClean="0">
                <a:solidFill>
                  <a:schemeClr val="bg1"/>
                </a:solidFill>
              </a:rPr>
              <a:t>                   </a:t>
            </a:r>
            <a:r>
              <a:rPr lang="uk-UA" sz="2200" dirty="0" smtClean="0">
                <a:solidFill>
                  <a:schemeClr val="bg1"/>
                </a:solidFill>
              </a:rPr>
              <a:t>      </a:t>
            </a:r>
            <a:r>
              <a:rPr lang="uk-UA" sz="3100" b="1" dirty="0" smtClean="0">
                <a:solidFill>
                  <a:schemeClr val="bg1"/>
                </a:solidFill>
              </a:rPr>
              <a:t>ПРІОРИТЕТИ </a:t>
            </a:r>
            <a:r>
              <a:rPr lang="uk-UA" sz="2200" b="1" dirty="0" smtClean="0">
                <a:solidFill>
                  <a:schemeClr val="bg1"/>
                </a:solidFill>
              </a:rPr>
              <a:t/>
            </a:r>
            <a:br>
              <a:rPr lang="uk-UA" sz="2200" b="1" dirty="0" smtClean="0">
                <a:solidFill>
                  <a:schemeClr val="bg1"/>
                </a:solidFill>
              </a:rPr>
            </a:br>
            <a:r>
              <a:rPr lang="uk-UA" sz="2200" b="1" dirty="0" smtClean="0">
                <a:solidFill>
                  <a:schemeClr val="bg1"/>
                </a:solidFill>
              </a:rPr>
              <a:t>            РОБОТИ ПОЛІЦІЇ НА ЧАС ДІЇ ПРОГРАМИ</a:t>
            </a:r>
            <a:r>
              <a:rPr lang="uk-UA" sz="2700" b="1" dirty="0" smtClean="0">
                <a:solidFill>
                  <a:schemeClr val="bg1"/>
                </a:solidFill>
              </a:rPr>
              <a:t/>
            </a:r>
            <a:br>
              <a:rPr lang="uk-UA" sz="2700" b="1" dirty="0" smtClean="0">
                <a:solidFill>
                  <a:schemeClr val="bg1"/>
                </a:solidFill>
              </a:rPr>
            </a:br>
            <a:r>
              <a:rPr lang="uk-UA" sz="1400" dirty="0" smtClean="0">
                <a:solidFill>
                  <a:schemeClr val="bg1"/>
                </a:solidFill>
              </a:rPr>
              <a:t>                        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30"/>
          <p:cNvSpPr/>
          <p:nvPr/>
        </p:nvSpPr>
        <p:spPr>
          <a:xfrm>
            <a:off x="659259" y="141160"/>
            <a:ext cx="1828048" cy="566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439"/>
              </a:lnSpc>
              <a:defRPr/>
            </a:pPr>
            <a:r>
              <a:rPr lang="uk-UA" sz="1625" b="1" dirty="0">
                <a:solidFill>
                  <a:schemeClr val="bg1"/>
                </a:solidFill>
              </a:rPr>
              <a:t>НАЦІОНАЛЬНА</a:t>
            </a:r>
            <a:r>
              <a:rPr lang="uk-UA" sz="1463" b="1" dirty="0">
                <a:solidFill>
                  <a:schemeClr val="bg1"/>
                </a:solidFill>
              </a:rPr>
              <a:t> </a:t>
            </a:r>
            <a:r>
              <a:rPr lang="uk-UA" sz="2925" b="1" dirty="0">
                <a:solidFill>
                  <a:schemeClr val="bg1"/>
                </a:solidFill>
              </a:rPr>
              <a:t>ПОЛІЦІЯ</a:t>
            </a:r>
          </a:p>
        </p:txBody>
      </p:sp>
      <p:pic>
        <p:nvPicPr>
          <p:cNvPr id="14" name="Рисунок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43"/>
            <a:ext cx="857916" cy="82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326739"/>
              </p:ext>
            </p:extLst>
          </p:nvPr>
        </p:nvGraphicFramePr>
        <p:xfrm>
          <a:off x="71355" y="914400"/>
          <a:ext cx="8988562" cy="6339840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109756">
                  <a:extLst>
                    <a:ext uri="{9D8B030D-6E8A-4147-A177-3AD203B41FA5}">
                      <a16:colId xmlns:a16="http://schemas.microsoft.com/office/drawing/2014/main" xmlns="" val="4139301939"/>
                    </a:ext>
                  </a:extLst>
                </a:gridCol>
                <a:gridCol w="2326991">
                  <a:extLst>
                    <a:ext uri="{9D8B030D-6E8A-4147-A177-3AD203B41FA5}">
                      <a16:colId xmlns:a16="http://schemas.microsoft.com/office/drawing/2014/main" xmlns="" val="417622744"/>
                    </a:ext>
                  </a:extLst>
                </a:gridCol>
                <a:gridCol w="715264">
                  <a:extLst>
                    <a:ext uri="{9D8B030D-6E8A-4147-A177-3AD203B41FA5}">
                      <a16:colId xmlns:a16="http://schemas.microsoft.com/office/drawing/2014/main" xmlns="" val="3596533055"/>
                    </a:ext>
                  </a:extLst>
                </a:gridCol>
                <a:gridCol w="1668948">
                  <a:extLst>
                    <a:ext uri="{9D8B030D-6E8A-4147-A177-3AD203B41FA5}">
                      <a16:colId xmlns:a16="http://schemas.microsoft.com/office/drawing/2014/main" xmlns="" val="1341474066"/>
                    </a:ext>
                  </a:extLst>
                </a:gridCol>
                <a:gridCol w="1716633">
                  <a:extLst>
                    <a:ext uri="{9D8B030D-6E8A-4147-A177-3AD203B41FA5}">
                      <a16:colId xmlns:a16="http://schemas.microsoft.com/office/drawing/2014/main" xmlns="" val="1319745044"/>
                    </a:ext>
                  </a:extLst>
                </a:gridCol>
                <a:gridCol w="1098200">
                  <a:extLst>
                    <a:ext uri="{9D8B030D-6E8A-4147-A177-3AD203B41FA5}">
                      <a16:colId xmlns:a16="http://schemas.microsoft.com/office/drawing/2014/main" xmlns="" val="2484063069"/>
                    </a:ext>
                  </a:extLst>
                </a:gridCol>
                <a:gridCol w="1352770">
                  <a:extLst>
                    <a:ext uri="{9D8B030D-6E8A-4147-A177-3AD203B41FA5}">
                      <a16:colId xmlns:a16="http://schemas.microsoft.com/office/drawing/2014/main" xmlns="" val="3219048106"/>
                    </a:ext>
                  </a:extLst>
                </a:gridCol>
              </a:tblGrid>
              <a:tr h="1013238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0383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Виготовлення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візитівок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дільничних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офіцерів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поліції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а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також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пам’яток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правову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тематику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Щороку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Сторожинецький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ВП,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виконком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3 000 грн.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криміногенної ситуації, зниження кількості злочинних проявів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13280160"/>
                  </a:ext>
                </a:extLst>
              </a:tr>
              <a:tr h="28426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3835" algn="just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Виготовлення та розміщення у навчальних закладах інформаційних стендів з роз’ясненнями їх прав, обов’язків та відповідальності за вчинення ними протиправних дій відповідно до чинного законодавства України, а також порядок звернення</a:t>
                      </a:r>
                      <a:r>
                        <a:rPr lang="uk-UA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 компетентних відомств, які діють у сфері захисту прав дітей,                    з розміщенням фото та відомостями про поліцейських, які закріплені за навчальним закладом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Щороку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Сторожинецький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ВП,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виконком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 грн.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криміногенної ситуації, зниження кількості злочинних проявів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60938281"/>
                  </a:ext>
                </a:extLst>
              </a:tr>
              <a:tr h="19983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3835" algn="just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Виготовлення відеороликів, поліграфічної продукції та інших матеріалів профілактичного змісту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Щороку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Сторожинецький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ВП,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виконком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970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970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2 000 грн.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криміногенної ситуації, зниження кількості злочинних проявів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21179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516700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0" y="28002"/>
            <a:ext cx="9143999" cy="828983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uk-UA" sz="1400" dirty="0" smtClean="0">
                <a:solidFill>
                  <a:schemeClr val="bg1"/>
                </a:solidFill>
              </a:rPr>
              <a:t>                   </a:t>
            </a:r>
            <a:r>
              <a:rPr lang="uk-UA" sz="2200" dirty="0" smtClean="0">
                <a:solidFill>
                  <a:schemeClr val="bg1"/>
                </a:solidFill>
              </a:rPr>
              <a:t>      </a:t>
            </a:r>
            <a:r>
              <a:rPr lang="uk-UA" sz="3100" b="1" dirty="0" smtClean="0">
                <a:solidFill>
                  <a:schemeClr val="bg1"/>
                </a:solidFill>
              </a:rPr>
              <a:t>ПРІОРИТЕТИ </a:t>
            </a:r>
            <a:r>
              <a:rPr lang="uk-UA" sz="2200" b="1" dirty="0" smtClean="0">
                <a:solidFill>
                  <a:schemeClr val="bg1"/>
                </a:solidFill>
              </a:rPr>
              <a:t/>
            </a:r>
            <a:br>
              <a:rPr lang="uk-UA" sz="2200" b="1" dirty="0" smtClean="0">
                <a:solidFill>
                  <a:schemeClr val="bg1"/>
                </a:solidFill>
              </a:rPr>
            </a:br>
            <a:r>
              <a:rPr lang="uk-UA" sz="2200" b="1" dirty="0" smtClean="0">
                <a:solidFill>
                  <a:schemeClr val="bg1"/>
                </a:solidFill>
              </a:rPr>
              <a:t>            РОБОТИ ПОЛІЦІЇ НА ЧАС ДІЇ ПРОГРАМИ</a:t>
            </a:r>
            <a:r>
              <a:rPr lang="uk-UA" sz="2700" b="1" dirty="0" smtClean="0">
                <a:solidFill>
                  <a:schemeClr val="bg1"/>
                </a:solidFill>
              </a:rPr>
              <a:t/>
            </a:r>
            <a:br>
              <a:rPr lang="uk-UA" sz="2700" b="1" dirty="0" smtClean="0">
                <a:solidFill>
                  <a:schemeClr val="bg1"/>
                </a:solidFill>
              </a:rPr>
            </a:br>
            <a:r>
              <a:rPr lang="uk-UA" sz="1400" dirty="0" smtClean="0">
                <a:solidFill>
                  <a:schemeClr val="bg1"/>
                </a:solidFill>
              </a:rPr>
              <a:t>                        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30"/>
          <p:cNvSpPr/>
          <p:nvPr/>
        </p:nvSpPr>
        <p:spPr>
          <a:xfrm>
            <a:off x="659259" y="141160"/>
            <a:ext cx="1828048" cy="566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439"/>
              </a:lnSpc>
              <a:defRPr/>
            </a:pPr>
            <a:r>
              <a:rPr lang="uk-UA" sz="1625" b="1" dirty="0">
                <a:solidFill>
                  <a:schemeClr val="bg1"/>
                </a:solidFill>
              </a:rPr>
              <a:t>НАЦІОНАЛЬНА</a:t>
            </a:r>
            <a:r>
              <a:rPr lang="uk-UA" sz="1463" b="1" dirty="0">
                <a:solidFill>
                  <a:schemeClr val="bg1"/>
                </a:solidFill>
              </a:rPr>
              <a:t> </a:t>
            </a:r>
            <a:r>
              <a:rPr lang="uk-UA" sz="2925" b="1" dirty="0">
                <a:solidFill>
                  <a:schemeClr val="bg1"/>
                </a:solidFill>
              </a:rPr>
              <a:t>ПОЛІЦІЯ</a:t>
            </a:r>
          </a:p>
        </p:txBody>
      </p:sp>
      <p:pic>
        <p:nvPicPr>
          <p:cNvPr id="14" name="Рисунок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43"/>
            <a:ext cx="857916" cy="82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1601" y="821055"/>
            <a:ext cx="899694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uk-UA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Ресурсне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забезпечення </a:t>
            </a: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</a:t>
            </a:r>
          </a:p>
          <a:p>
            <a:pPr algn="ctr">
              <a:spcAft>
                <a:spcPts val="0"/>
              </a:spcAft>
            </a:pPr>
            <a:r>
              <a:rPr lang="uk-UA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                                                    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ис. грн.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17853"/>
              </p:ext>
            </p:extLst>
          </p:nvPr>
        </p:nvGraphicFramePr>
        <p:xfrm>
          <a:off x="101601" y="1888320"/>
          <a:ext cx="8996944" cy="25501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0535">
                  <a:extLst>
                    <a:ext uri="{9D8B030D-6E8A-4147-A177-3AD203B41FA5}">
                      <a16:colId xmlns:a16="http://schemas.microsoft.com/office/drawing/2014/main" xmlns="" val="1933476577"/>
                    </a:ext>
                  </a:extLst>
                </a:gridCol>
                <a:gridCol w="1107617">
                  <a:extLst>
                    <a:ext uri="{9D8B030D-6E8A-4147-A177-3AD203B41FA5}">
                      <a16:colId xmlns:a16="http://schemas.microsoft.com/office/drawing/2014/main" xmlns="" val="1816369845"/>
                    </a:ext>
                  </a:extLst>
                </a:gridCol>
                <a:gridCol w="997402">
                  <a:extLst>
                    <a:ext uri="{9D8B030D-6E8A-4147-A177-3AD203B41FA5}">
                      <a16:colId xmlns:a16="http://schemas.microsoft.com/office/drawing/2014/main" xmlns="" val="964413100"/>
                    </a:ext>
                  </a:extLst>
                </a:gridCol>
                <a:gridCol w="939474">
                  <a:extLst>
                    <a:ext uri="{9D8B030D-6E8A-4147-A177-3AD203B41FA5}">
                      <a16:colId xmlns:a16="http://schemas.microsoft.com/office/drawing/2014/main" xmlns="" val="3853210947"/>
                    </a:ext>
                  </a:extLst>
                </a:gridCol>
                <a:gridCol w="2871916">
                  <a:extLst>
                    <a:ext uri="{9D8B030D-6E8A-4147-A177-3AD203B41FA5}">
                      <a16:colId xmlns:a16="http://schemas.microsoft.com/office/drawing/2014/main" xmlns="" val="865847346"/>
                    </a:ext>
                  </a:extLst>
                </a:gridCol>
              </a:tblGrid>
              <a:tr h="63716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Обсяг коштів, </a:t>
                      </a:r>
                      <a:endParaRPr lang="uk-UA" sz="18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</a:rPr>
                        <a:t>які </a:t>
                      </a: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пропонується залучити на виконання програми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</a:rPr>
                        <a:t>Виконання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32F6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Всього витрат </a:t>
                      </a:r>
                      <a:endParaRPr lang="uk-UA" sz="18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</a:rPr>
                        <a:t>на </a:t>
                      </a: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виконання програми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1237362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</a:rPr>
                        <a:t>2021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</a:rPr>
                        <a:t>2022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30161654"/>
                  </a:ext>
                </a:extLst>
              </a:tr>
              <a:tr h="4589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75845640"/>
                  </a:ext>
                </a:extLst>
              </a:tr>
              <a:tr h="6310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</a:rPr>
                        <a:t>Обсяг </a:t>
                      </a: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ресурсів всього, в т.ч.: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</a:rPr>
                        <a:t>780 000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</a:rPr>
                        <a:t>760 000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</a:rPr>
                        <a:t>760 000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</a:rPr>
                        <a:t>2 300 000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0934742"/>
                  </a:ext>
                </a:extLst>
              </a:tr>
              <a:tr h="458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</a:rPr>
                        <a:t>Бюджет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027710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95641" y="4686664"/>
            <a:ext cx="8608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ачальник відділення №1 (</a:t>
            </a:r>
            <a:r>
              <a:rPr lang="uk-UA" sz="16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м.Сторожитнець</a:t>
            </a:r>
            <a:r>
              <a:rPr lang="uk-UA" sz="1600" b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endParaRPr lang="uk-UA" sz="16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ЧРУП ГУНП 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Чернівецькій області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полковник 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поліції                                                                           </a:t>
            </a:r>
            <a:r>
              <a:rPr lang="uk-UA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Юрій ХАРЧЕНКО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427370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:a16="http://schemas.microsoft.com/office/drawing/2014/main" xmlns="" id="{A75BD6CB-4985-4388-A63D-86237FE0AFFE}"/>
              </a:ext>
            </a:extLst>
          </p:cNvPr>
          <p:cNvSpPr/>
          <p:nvPr/>
        </p:nvSpPr>
        <p:spPr>
          <a:xfrm>
            <a:off x="106681" y="449942"/>
            <a:ext cx="9037319" cy="30461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xmlns="" id="{D38E67DB-B0E7-4853-B525-028E694B33FC}"/>
              </a:ext>
            </a:extLst>
          </p:cNvPr>
          <p:cNvGrpSpPr/>
          <p:nvPr/>
        </p:nvGrpSpPr>
        <p:grpSpPr>
          <a:xfrm>
            <a:off x="4310743" y="116993"/>
            <a:ext cx="947057" cy="970513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:a16="http://schemas.microsoft.com/office/drawing/2014/main" xmlns="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:a16="http://schemas.microsoft.com/office/drawing/2014/main" xmlns="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:a16="http://schemas.microsoft.com/office/drawing/2014/main" xmlns="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649564"/>
              </p:ext>
            </p:extLst>
          </p:nvPr>
        </p:nvGraphicFramePr>
        <p:xfrm>
          <a:off x="290286" y="1074755"/>
          <a:ext cx="8679544" cy="484319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{93296810-A885-4BE3-A3E7-6D5BEEA58F35}</a:tableStyleId>
              </a:tblPr>
              <a:tblGrid>
                <a:gridCol w="8679544">
                  <a:extLst>
                    <a:ext uri="{9D8B030D-6E8A-4147-A177-3AD203B41FA5}">
                      <a16:colId xmlns:a16="http://schemas.microsoft.com/office/drawing/2014/main" xmlns="" val="3154581391"/>
                    </a:ext>
                  </a:extLst>
                </a:gridCol>
              </a:tblGrid>
              <a:tr h="5228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b="0" dirty="0">
                          <a:effectLst/>
                        </a:rPr>
                        <a:t>Загальна характеристика </a:t>
                      </a:r>
                      <a:r>
                        <a:rPr lang="uk-UA" sz="2000" b="0" dirty="0" smtClean="0">
                          <a:effectLst/>
                        </a:rPr>
                        <a:t>Програми</a:t>
                      </a:r>
                      <a:endParaRPr lang="uk-UA" sz="2000" b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86473277"/>
                  </a:ext>
                </a:extLst>
              </a:tr>
              <a:tr h="2715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b="0" dirty="0">
                          <a:effectLst/>
                        </a:rPr>
                        <a:t>Визначення проблеми, на розв’язання якої спрямована Програма </a:t>
                      </a:r>
                      <a:endParaRPr lang="uk-UA" sz="2000" b="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9134953"/>
                  </a:ext>
                </a:extLst>
              </a:tr>
              <a:tr h="2715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b="0" dirty="0">
                          <a:effectLst/>
                        </a:rPr>
                        <a:t>Мета Програми </a:t>
                      </a:r>
                      <a:endParaRPr lang="uk-UA" sz="2000" b="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9215345"/>
                  </a:ext>
                </a:extLst>
              </a:tr>
              <a:tr h="2715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b="0" dirty="0">
                          <a:effectLst/>
                        </a:rPr>
                        <a:t>Шляхи і засоби розв’язання проблеми, строки та </a:t>
                      </a:r>
                      <a:r>
                        <a:rPr lang="uk-UA" sz="2000" b="0" dirty="0" smtClean="0">
                          <a:effectLst/>
                        </a:rPr>
                        <a:t>етапи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6745644"/>
                  </a:ext>
                </a:extLst>
              </a:tr>
              <a:tr h="2715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b="0" dirty="0">
                          <a:effectLst/>
                        </a:rPr>
                        <a:t>Завдання </a:t>
                      </a:r>
                      <a:r>
                        <a:rPr lang="uk-UA" sz="2000" b="0" dirty="0" smtClean="0">
                          <a:effectLst/>
                        </a:rPr>
                        <a:t>програми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26493714"/>
                  </a:ext>
                </a:extLst>
              </a:tr>
              <a:tr h="2715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b="0" dirty="0">
                          <a:effectLst/>
                        </a:rPr>
                        <a:t>Система управління та контролю за ходом виконання Програми </a:t>
                      </a:r>
                      <a:endParaRPr lang="uk-UA" sz="2000" b="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8028356"/>
                  </a:ext>
                </a:extLst>
              </a:tr>
              <a:tr h="5431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b="0" dirty="0">
                          <a:effectLst/>
                        </a:rPr>
                        <a:t>Напрями діяльності та заходи </a:t>
                      </a:r>
                      <a:r>
                        <a:rPr lang="uk-UA" sz="2000" b="0" dirty="0" smtClean="0">
                          <a:effectLst/>
                        </a:rPr>
                        <a:t>Програми безпеки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30041197"/>
                  </a:ext>
                </a:extLst>
              </a:tr>
              <a:tr h="7291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b="0" dirty="0">
                          <a:effectLst/>
                        </a:rPr>
                        <a:t>Ресурсне забезпечення </a:t>
                      </a:r>
                      <a:r>
                        <a:rPr lang="uk-UA" sz="2000" b="0" dirty="0" smtClean="0">
                          <a:effectLst/>
                        </a:rPr>
                        <a:t>Програми</a:t>
                      </a:r>
                      <a:r>
                        <a:rPr lang="uk-UA" sz="2000" b="0" dirty="0">
                          <a:effectLst/>
                        </a:rPr>
                        <a:t> 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5958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2004304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:a16="http://schemas.microsoft.com/office/drawing/2014/main" xmlns="" id="{A75BD6CB-4985-4388-A63D-86237FE0AFFE}"/>
              </a:ext>
            </a:extLst>
          </p:cNvPr>
          <p:cNvSpPr/>
          <p:nvPr/>
        </p:nvSpPr>
        <p:spPr>
          <a:xfrm>
            <a:off x="106681" y="449942"/>
            <a:ext cx="9037319" cy="30461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xmlns="" id="{D38E67DB-B0E7-4853-B525-028E694B33FC}"/>
              </a:ext>
            </a:extLst>
          </p:cNvPr>
          <p:cNvGrpSpPr/>
          <p:nvPr/>
        </p:nvGrpSpPr>
        <p:grpSpPr>
          <a:xfrm>
            <a:off x="4310743" y="116993"/>
            <a:ext cx="947057" cy="970513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:a16="http://schemas.microsoft.com/office/drawing/2014/main" xmlns="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:a16="http://schemas.microsoft.com/office/drawing/2014/main" xmlns="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:a16="http://schemas.microsoft.com/office/drawing/2014/main" xmlns="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236621"/>
              </p:ext>
            </p:extLst>
          </p:nvPr>
        </p:nvGraphicFramePr>
        <p:xfrm>
          <a:off x="234779" y="2100649"/>
          <a:ext cx="8676992" cy="458590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676992">
                  <a:extLst>
                    <a:ext uri="{9D8B030D-6E8A-4147-A177-3AD203B41FA5}">
                      <a16:colId xmlns:a16="http://schemas.microsoft.com/office/drawing/2014/main" xmlns="" val="3979995714"/>
                    </a:ext>
                  </a:extLst>
                </a:gridCol>
              </a:tblGrid>
              <a:tr h="45859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Метою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є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покращення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взаємодії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органами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місцевого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самоврядування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                      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для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забезпечення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активної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наступальної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протидії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                 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досягнення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уповільнення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темпів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її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зростання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основі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чітко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визначених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пріоритетів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поступового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нарощування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зусиль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держави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й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громадськості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удосконалення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законодавства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організації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засобів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методів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запобігання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й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розкриття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Досягненню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цієї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мети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сприятимуть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заходи,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спрямовані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на: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підвищення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рівня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довіри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населення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ефективна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співпраця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розроблення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нових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форм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методів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профілактики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правопорушень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запровадження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їх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 практику,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недопущення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втягнення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діяльність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уразливих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соціальних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груп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особливо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неповнолітніх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витіснення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певних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сфер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суспільного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життя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створення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надійних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перешкод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кримінальному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насильству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обмеження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незаконного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обігу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зброї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наркотичних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засобів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натиску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пияцтва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й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алкоголізму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проституції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інших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супутніх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для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явищ,запобігання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вчинення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пов’язаних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торгівлею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людьми.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4302091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7371" y="925824"/>
            <a:ext cx="85344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1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на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розв’язання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якої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спрямована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програма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863573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:a16="http://schemas.microsoft.com/office/drawing/2014/main" xmlns="" id="{A75BD6CB-4985-4388-A63D-86237FE0AFFE}"/>
              </a:ext>
            </a:extLst>
          </p:cNvPr>
          <p:cNvSpPr/>
          <p:nvPr/>
        </p:nvSpPr>
        <p:spPr>
          <a:xfrm>
            <a:off x="106681" y="449942"/>
            <a:ext cx="9037319" cy="30461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xmlns="" id="{D38E67DB-B0E7-4853-B525-028E694B33FC}"/>
              </a:ext>
            </a:extLst>
          </p:cNvPr>
          <p:cNvGrpSpPr/>
          <p:nvPr/>
        </p:nvGrpSpPr>
        <p:grpSpPr>
          <a:xfrm>
            <a:off x="4310743" y="116993"/>
            <a:ext cx="947057" cy="970513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:a16="http://schemas.microsoft.com/office/drawing/2014/main" xmlns="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:a16="http://schemas.microsoft.com/office/drawing/2014/main" xmlns="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:a16="http://schemas.microsoft.com/office/drawing/2014/main" xmlns="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538478"/>
              </p:ext>
            </p:extLst>
          </p:nvPr>
        </p:nvGraphicFramePr>
        <p:xfrm>
          <a:off x="229618" y="1791731"/>
          <a:ext cx="8682153" cy="487860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682153">
                  <a:extLst>
                    <a:ext uri="{9D8B030D-6E8A-4147-A177-3AD203B41FA5}">
                      <a16:colId xmlns:a16="http://schemas.microsoft.com/office/drawing/2014/main" xmlns="" val="3979995714"/>
                    </a:ext>
                  </a:extLst>
                </a:gridCol>
              </a:tblGrid>
              <a:tr h="48786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Основними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завданнями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виконання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яких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направлена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є: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абезпечення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профілактики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захист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життя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здоров’я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честі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гідності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особи,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її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майна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посягань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ослаблення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криміногенних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факторів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припинення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зрощування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кримінальних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структур з органами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державної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влади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подальшого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поширення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консолідації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організованої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інших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найбільш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небезпечних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форм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недопущення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втягнення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діяльність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нових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соціальних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груп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витіснення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окремих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сфер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суспільного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життя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меншення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кримінального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тиску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економічні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відносини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створення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надійних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перешкод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зростанню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кримінального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насильства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обмеження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незаконного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обігу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зброї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наркотичних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засобів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кримінальних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проявів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пияцтва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алкоголізму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проституції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інших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супутніх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для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явищ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запобігання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вчиненню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пов’язаних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торгівлею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людьми,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протидія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рецидивній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зменшення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кількості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вчинених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особами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засудженими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альтернативних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покарань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удосконалення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роботи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із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соціальної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адаптації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осіб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звільнених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місць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позбавлення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волі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охорона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громадського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порядку,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безпека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дорожнього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руху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4302091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7371" y="925824"/>
            <a:ext cx="8534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1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</a:t>
            </a:r>
            <a:endParaRPr lang="uk-UA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130268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:a16="http://schemas.microsoft.com/office/drawing/2014/main" xmlns="" id="{A75BD6CB-4985-4388-A63D-86237FE0AFFE}"/>
              </a:ext>
            </a:extLst>
          </p:cNvPr>
          <p:cNvSpPr/>
          <p:nvPr/>
        </p:nvSpPr>
        <p:spPr>
          <a:xfrm>
            <a:off x="106681" y="449942"/>
            <a:ext cx="9037319" cy="30461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xmlns="" id="{D38E67DB-B0E7-4853-B525-028E694B33FC}"/>
              </a:ext>
            </a:extLst>
          </p:cNvPr>
          <p:cNvGrpSpPr/>
          <p:nvPr/>
        </p:nvGrpSpPr>
        <p:grpSpPr>
          <a:xfrm>
            <a:off x="4310743" y="116993"/>
            <a:ext cx="947057" cy="970513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:a16="http://schemas.microsoft.com/office/drawing/2014/main" xmlns="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:a16="http://schemas.microsoft.com/office/drawing/2014/main" xmlns="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:a16="http://schemas.microsoft.com/office/drawing/2014/main" xmlns="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495301"/>
              </p:ext>
            </p:extLst>
          </p:nvPr>
        </p:nvGraphicFramePr>
        <p:xfrm>
          <a:off x="294186" y="1791730"/>
          <a:ext cx="8662307" cy="489095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662307">
                  <a:extLst>
                    <a:ext uri="{9D8B030D-6E8A-4147-A177-3AD203B41FA5}">
                      <a16:colId xmlns:a16="http://schemas.microsoft.com/office/drawing/2014/main" xmlns="" val="3979995714"/>
                    </a:ext>
                  </a:extLst>
                </a:gridCol>
              </a:tblGrid>
              <a:tr h="48909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результаті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посилення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профілактичного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впливу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очікується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ниження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впливу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організованої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економічну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політичну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сфери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суспільства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зменшення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корупційних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проявів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очищення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державної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влади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корумпованих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державних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службовців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створення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прозорої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системи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прийняття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виконання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управлінських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рішень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підвищення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рівня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захисту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економічних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відносин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посягань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витіснення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економічної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сфери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кримінального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елементу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скорочення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обсягів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«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тіньової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економіки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поліпшення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захисту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правоохоронними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органами прав, свобод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власності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громадян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створення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безпечних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умов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життя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мінімізація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впливу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молодь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підлітків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усунення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причин і умов,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що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сприяють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втягненню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їх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протиправну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діяльність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зниження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рівня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вживання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наркотиків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населенням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проникнення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їх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регіон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недопущення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транзиту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наркотичних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засобів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через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територію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створення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системи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ресоціалізації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осіб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які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звільнилися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місць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позбавлення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волі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підтримання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громадського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порядку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безпеки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громадян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максимально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високому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рівні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поліпшення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стану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безпеки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дорожнього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руху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4302091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7371" y="925824"/>
            <a:ext cx="8534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1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очікуваний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результат</a:t>
            </a:r>
            <a:endParaRPr lang="uk-UA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327742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:a16="http://schemas.microsoft.com/office/drawing/2014/main" xmlns="" id="{A75BD6CB-4985-4388-A63D-86237FE0AFFE}"/>
              </a:ext>
            </a:extLst>
          </p:cNvPr>
          <p:cNvSpPr/>
          <p:nvPr/>
        </p:nvSpPr>
        <p:spPr>
          <a:xfrm>
            <a:off x="106681" y="449942"/>
            <a:ext cx="9037319" cy="30461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xmlns="" id="{D38E67DB-B0E7-4853-B525-028E694B33FC}"/>
              </a:ext>
            </a:extLst>
          </p:cNvPr>
          <p:cNvGrpSpPr/>
          <p:nvPr/>
        </p:nvGrpSpPr>
        <p:grpSpPr>
          <a:xfrm>
            <a:off x="4310743" y="116993"/>
            <a:ext cx="947057" cy="970513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:a16="http://schemas.microsoft.com/office/drawing/2014/main" xmlns="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:a16="http://schemas.microsoft.com/office/drawing/2014/main" xmlns="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:a16="http://schemas.microsoft.com/office/drawing/2014/main" xmlns="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806669"/>
              </p:ext>
            </p:extLst>
          </p:nvPr>
        </p:nvGraphicFramePr>
        <p:xfrm>
          <a:off x="369932" y="2031914"/>
          <a:ext cx="8510815" cy="454342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510815">
                  <a:extLst>
                    <a:ext uri="{9D8B030D-6E8A-4147-A177-3AD203B41FA5}">
                      <a16:colId xmlns:a16="http://schemas.microsoft.com/office/drawing/2014/main" xmlns="" val="3979995714"/>
                    </a:ext>
                  </a:extLst>
                </a:gridCol>
              </a:tblGrid>
              <a:tr h="45434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результаті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підвищення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ефективності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профілактики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очікується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зниження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рівня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ослаблення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суспільної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напруги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викликаної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її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впливом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поліпшення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захисту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правоохоронними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органами прав, свобод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власності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громадян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створення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безпечних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умов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життя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мінімізація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впливу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молодь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підлітків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усунення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причин і умов,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що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сприяють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втягненню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їх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протиправну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діяльність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зниження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рівня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вживання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наркотиків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населенням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проникнення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їх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Україну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припинення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транзиту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наркотичних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засобів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через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територію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держави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створення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системи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ресоціалізації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осіб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які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звільнилися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місць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позбавлення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волі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підтримання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громадського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порядку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безпеки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громадян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максимально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високому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рівні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поліпшення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стану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безпеки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дорожнього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руху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основі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встановлення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доброзичливих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відносин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між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громадянами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працівниками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досягнення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належного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рівня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фінансового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й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матеріального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забезпечення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правоохоронної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діяльності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4302091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7371" y="925824"/>
            <a:ext cx="85344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1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на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розв’язання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якої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спрямована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програма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428165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:a16="http://schemas.microsoft.com/office/drawing/2014/main" xmlns="" id="{A75BD6CB-4985-4388-A63D-86237FE0AFFE}"/>
              </a:ext>
            </a:extLst>
          </p:cNvPr>
          <p:cNvSpPr/>
          <p:nvPr/>
        </p:nvSpPr>
        <p:spPr>
          <a:xfrm>
            <a:off x="106681" y="449942"/>
            <a:ext cx="9037319" cy="30461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xmlns="" id="{D38E67DB-B0E7-4853-B525-028E694B33FC}"/>
              </a:ext>
            </a:extLst>
          </p:cNvPr>
          <p:cNvGrpSpPr/>
          <p:nvPr/>
        </p:nvGrpSpPr>
        <p:grpSpPr>
          <a:xfrm>
            <a:off x="4310743" y="116993"/>
            <a:ext cx="947057" cy="970513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:a16="http://schemas.microsoft.com/office/drawing/2014/main" xmlns="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:a16="http://schemas.microsoft.com/office/drawing/2014/main" xmlns="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:a16="http://schemas.microsoft.com/office/drawing/2014/main" xmlns="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429578"/>
              </p:ext>
            </p:extLst>
          </p:nvPr>
        </p:nvGraphicFramePr>
        <p:xfrm>
          <a:off x="249464" y="1664488"/>
          <a:ext cx="8662307" cy="491953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662307">
                  <a:extLst>
                    <a:ext uri="{9D8B030D-6E8A-4147-A177-3AD203B41FA5}">
                      <a16:colId xmlns:a16="http://schemas.microsoft.com/office/drawing/2014/main" xmlns="" val="3979995714"/>
                    </a:ext>
                  </a:extLst>
                </a:gridCol>
              </a:tblGrid>
              <a:tr h="49195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Діяльність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Сторожинецького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відділу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ГУНП в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Чернівецькій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направлена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наданні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поліцейських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послуг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сфері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забезпечення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публічної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безпеки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порядку,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охорони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прав і свобод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людини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також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інтересів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суспільства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держави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протидії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наданні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 межах,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визначених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законом,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послуг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допомоги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особам,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які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особистих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економічних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соціальних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причин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або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внаслідок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надзвичайних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ситуацій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потребують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такої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допомоги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Аналіз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оперативної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обстановки,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звернень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громадян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інформації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яка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висвітлюється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засобах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масової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інформації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свідчать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наявність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окремих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недоліків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які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загальному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впливають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авторитет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Національної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оперативну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обстановку в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цілому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4302091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7371" y="925824"/>
            <a:ext cx="8534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1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Мета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</a:t>
            </a: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153970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:a16="http://schemas.microsoft.com/office/drawing/2014/main" xmlns="" id="{A75BD6CB-4985-4388-A63D-86237FE0AFFE}"/>
              </a:ext>
            </a:extLst>
          </p:cNvPr>
          <p:cNvSpPr/>
          <p:nvPr/>
        </p:nvSpPr>
        <p:spPr>
          <a:xfrm>
            <a:off x="106681" y="449942"/>
            <a:ext cx="9037319" cy="30461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xmlns="" id="{D38E67DB-B0E7-4853-B525-028E694B33FC}"/>
              </a:ext>
            </a:extLst>
          </p:cNvPr>
          <p:cNvGrpSpPr/>
          <p:nvPr/>
        </p:nvGrpSpPr>
        <p:grpSpPr>
          <a:xfrm>
            <a:off x="4310743" y="116993"/>
            <a:ext cx="947057" cy="970513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:a16="http://schemas.microsoft.com/office/drawing/2014/main" xmlns="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:a16="http://schemas.microsoft.com/office/drawing/2014/main" xmlns="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:a16="http://schemas.microsoft.com/office/drawing/2014/main" xmlns="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060438"/>
              </p:ext>
            </p:extLst>
          </p:nvPr>
        </p:nvGraphicFramePr>
        <p:xfrm>
          <a:off x="400956" y="1931062"/>
          <a:ext cx="8510815" cy="47148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510815">
                  <a:extLst>
                    <a:ext uri="{9D8B030D-6E8A-4147-A177-3AD203B41FA5}">
                      <a16:colId xmlns:a16="http://schemas.microsoft.com/office/drawing/2014/main" xmlns="" val="3979995714"/>
                    </a:ext>
                  </a:extLst>
                </a:gridCol>
              </a:tblGrid>
              <a:tr h="47148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Для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успішної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протидії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досягнення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уповільнення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темпів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її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зростання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необхідно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протягом</a:t>
                      </a:r>
                      <a:r>
                        <a:rPr lang="ru-RU" sz="1600" b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3-х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саме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2021, 2022, 2023 роки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здійснити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комплекс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наступних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заходів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1.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Проводити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комплекс оперативно-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профілактичних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заходів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перевірці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розважальних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закладів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метою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запобігання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скоєння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правопорушень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До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проведення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заходів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залучати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представників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місцевої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влади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місцевого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самоврядування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також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представників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громадських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формувань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охорони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громадського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порядку та державного кордону.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окремих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випадках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також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затриманні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злочинців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залучати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заходів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представників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засобів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масової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інформації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району.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2. З метою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запобігання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злочинним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посяганням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особи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суспільства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із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застосуванням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зброї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вибухових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пристроїв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в тому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проявів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міжнародного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тероризму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посилити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оперативне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перекриття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об’єктів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де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використовуються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зберігаються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вибухові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отруйні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предмети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речовини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3.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Проводити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заходи по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виявленню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документуванню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знешкодженню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організованих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груп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створених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етнічній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основі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проводити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відпрацювання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їх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причетність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нерозкритих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підтримки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ними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терористичних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організацій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Увагу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звертати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перевірку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й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реалізацію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інформації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щодо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осіб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–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вихідців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країн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де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набули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поширення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прояви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міжнародного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екстремізму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терористичної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діяльності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4302091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7371" y="925824"/>
            <a:ext cx="85344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Шляхи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засоби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розв’язання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строки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етапи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</a:t>
            </a: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203137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:a16="http://schemas.microsoft.com/office/drawing/2014/main" xmlns="" id="{A75BD6CB-4985-4388-A63D-86237FE0AFFE}"/>
              </a:ext>
            </a:extLst>
          </p:cNvPr>
          <p:cNvSpPr/>
          <p:nvPr/>
        </p:nvSpPr>
        <p:spPr>
          <a:xfrm>
            <a:off x="106681" y="449942"/>
            <a:ext cx="9037319" cy="30461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xmlns="" id="{D38E67DB-B0E7-4853-B525-028E694B33FC}"/>
              </a:ext>
            </a:extLst>
          </p:cNvPr>
          <p:cNvGrpSpPr/>
          <p:nvPr/>
        </p:nvGrpSpPr>
        <p:grpSpPr>
          <a:xfrm>
            <a:off x="4310743" y="116993"/>
            <a:ext cx="947057" cy="970513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:a16="http://schemas.microsoft.com/office/drawing/2014/main" xmlns="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:a16="http://schemas.microsoft.com/office/drawing/2014/main" xmlns="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:a16="http://schemas.microsoft.com/office/drawing/2014/main" xmlns="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467183"/>
              </p:ext>
            </p:extLst>
          </p:nvPr>
        </p:nvGraphicFramePr>
        <p:xfrm>
          <a:off x="369932" y="1984032"/>
          <a:ext cx="8510815" cy="47148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510815">
                  <a:extLst>
                    <a:ext uri="{9D8B030D-6E8A-4147-A177-3AD203B41FA5}">
                      <a16:colId xmlns:a16="http://schemas.microsoft.com/office/drawing/2014/main" xmlns="" val="3979995714"/>
                    </a:ext>
                  </a:extLst>
                </a:gridCol>
              </a:tblGrid>
              <a:tr h="47148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4.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Вжити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заходів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із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запобігання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припинення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втягування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представників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владних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структур 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діяльність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виявлення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припинення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проявів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корупції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серед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державних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службовців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військовослужбовців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працівників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правоохоронних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контролюючих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5. З метою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запобігання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негативним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проявам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пияцтва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наркоманії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дитячої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бездоглядності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безпритульності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серед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неповнолітніх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проводити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спільні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оперативно-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профілактичні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заходи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щодо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виявлення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обліку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дітей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які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жебракують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вчиняють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правопорушення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або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стали жертвами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діяльності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дорослих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6. З метою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недопущення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використання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розважальних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закладів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місць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проведення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дозвілля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для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розповсюдження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серед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молоді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наркотичних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засобів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проводити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відпрацювання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барів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кафе, дискотек,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нічних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клубів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тощо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Вживати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заходів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припинення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діяльності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об'єктів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де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виявлені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факти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вживання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наркотичних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засобів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або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торгівлі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ними.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7.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Проводити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заходи по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запобіганню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вчинення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пов’язаних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торгівлею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людьми,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виявлення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притягнення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кримінальної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відповідальності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осіб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причетних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їх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вчинення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8. З метою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попередження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рецидивної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забезпечувати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ефективне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здійснення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індивідуально-профілактичних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заходів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стосовно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осіб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які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звільнилися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місць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позбавлення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волі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які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перебувають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під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адміністративним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наглядом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засуджених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кримінальних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покарань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не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пов’язаних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позбавленням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волі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виконання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вимог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ЗУ «Про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адміністративний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нагляд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за особами,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звільненими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місць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позбавлення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волі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4302091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7371" y="925824"/>
            <a:ext cx="85344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1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Шляхи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засоби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розв’язання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строки та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етапи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</a:t>
            </a: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713823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6497</TotalTime>
  <Words>2374</Words>
  <Application>Microsoft Office PowerPoint</Application>
  <PresentationFormat>Экран (4:3)</PresentationFormat>
  <Paragraphs>465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  ПРОГРАМА БЕЗПЕКИ                          (розроблена з урахуванням потреб населення та                     територіальних громад)</vt:lpstr>
      <vt:lpstr>                         ПРІОРИТЕТИ              РОБОТИ ПОЛІЦІЇ НА ЧАС ДІЇ ПРОГРАМИ                          </vt:lpstr>
      <vt:lpstr>                         ПРІОРИТЕТИ              РОБОТИ ПОЛІЦІЇ НА ЧАС ДІЇ ПРОГРАМИ                          </vt:lpstr>
      <vt:lpstr>                         ПРІОРИТЕТИ              РОБОТИ ПОЛІЦІЇ НА ЧАС ДІЇ ПРОГРАМИ                          </vt:lpstr>
      <vt:lpstr>                         ПРІОРИТЕТИ              РОБОТИ ПОЛІЦІЇ НА ЧАС ДІЇ ПРОГРАМИ                          </vt:lpstr>
      <vt:lpstr>                         ПРІОРИТЕТИ              РОБОТИ ПОЛІЦІЇ НА ЧАС ДІЇ ПРОГРАМИ                          </vt:lpstr>
      <vt:lpstr>                         ПРІОРИТЕТИ              РОБОТИ ПОЛІЦІЇ НА ЧАС ДІЇ ПРОГРАМИ                        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LEX-PEX.NET</dc:creator>
  <cp:lastModifiedBy>User</cp:lastModifiedBy>
  <cp:revision>488</cp:revision>
  <cp:lastPrinted>2021-07-07T12:10:00Z</cp:lastPrinted>
  <dcterms:created xsi:type="dcterms:W3CDTF">2017-02-09T10:59:21Z</dcterms:created>
  <dcterms:modified xsi:type="dcterms:W3CDTF">2021-07-23T08:23:54Z</dcterms:modified>
</cp:coreProperties>
</file>