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2F13"/>
    <a:srgbClr val="BEDDAB"/>
    <a:srgbClr val="003300"/>
    <a:srgbClr val="3B5733"/>
    <a:srgbClr val="F1F8EC"/>
    <a:srgbClr val="669E40"/>
    <a:srgbClr val="476A3E"/>
    <a:srgbClr val="557E4A"/>
    <a:srgbClr val="91C46E"/>
    <a:srgbClr val="CCC1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6" autoAdjust="0"/>
    <p:restoredTop sz="94572" autoAdjust="0"/>
  </p:normalViewPr>
  <p:slideViewPr>
    <p:cSldViewPr snapToGrid="0"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4FE692C-05D2-4899-B0E1-E56D52779AD3}" type="datetimeFigureOut">
              <a:rPr lang="uk-UA" smtClean="0"/>
              <a:pPr/>
              <a:t>28.03.2023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3862068-5ED4-42F0-A2D7-EE79E2E97E0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3991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62068-5ED4-42F0-A2D7-EE79E2E97E03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3425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62068-5ED4-42F0-A2D7-EE79E2E97E03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3172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26" y="1213337"/>
            <a:ext cx="8087096" cy="507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кутник 6"/>
          <p:cNvSpPr/>
          <p:nvPr/>
        </p:nvSpPr>
        <p:spPr>
          <a:xfrm>
            <a:off x="746450" y="519787"/>
            <a:ext cx="8098972" cy="12007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2000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2000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6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Як отримати </a:t>
            </a:r>
            <a:r>
              <a:rPr lang="uk-UA" sz="1600" b="1" dirty="0" smtClean="0">
                <a:solidFill>
                  <a:schemeClr val="tx1"/>
                </a:solidFill>
              </a:rPr>
              <a:t>компенсацію частини вартості енергогенеруючого та акумулюючого обладнання (генератори, акумуляторні батареї, зарядні станції, сонячні панелі, вітрогенератори, теплові насоси, тощо</a:t>
            </a:r>
            <a:r>
              <a:rPr lang="uk-UA" sz="1600" b="1" dirty="0">
                <a:solidFill>
                  <a:schemeClr val="tx1"/>
                </a:solidFill>
              </a:rPr>
              <a:t>) </a:t>
            </a:r>
            <a:r>
              <a:rPr lang="uk-UA" sz="1600" b="1" dirty="0" smtClean="0">
                <a:solidFill>
                  <a:schemeClr val="tx1"/>
                </a:solidFill>
              </a:rPr>
              <a:t>суб’єктами </a:t>
            </a:r>
            <a:r>
              <a:rPr lang="uk-UA" sz="1600" b="1" dirty="0">
                <a:solidFill>
                  <a:schemeClr val="tx1"/>
                </a:solidFill>
              </a:rPr>
              <a:t>малого та середнього </a:t>
            </a:r>
            <a:r>
              <a:rPr lang="uk-UA" sz="1600" b="1" dirty="0" smtClean="0">
                <a:solidFill>
                  <a:schemeClr val="tx1"/>
                </a:solidFill>
              </a:rPr>
              <a:t>підприємництва для забезпечення їх роботи в умовах енергетичної кризи? 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i="1" dirty="0" smtClean="0">
              <a:solidFill>
                <a:schemeClr val="tx1"/>
              </a:solidFill>
            </a:endParaRPr>
          </a:p>
          <a:p>
            <a:pPr algn="just"/>
            <a:endParaRPr lang="uk-UA" i="1" dirty="0" smtClean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424" y="60723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7544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42" y="41372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5" y="1779964"/>
            <a:ext cx="1056904" cy="1009944"/>
          </a:xfrm>
          <a:prstGeom prst="rect">
            <a:avLst/>
          </a:prstGeom>
        </p:spPr>
      </p:pic>
      <p:sp>
        <p:nvSpPr>
          <p:cNvPr id="5" name="Округлена прямокутна виноска 4"/>
          <p:cNvSpPr/>
          <p:nvPr/>
        </p:nvSpPr>
        <p:spPr>
          <a:xfrm>
            <a:off x="403759" y="3720264"/>
            <a:ext cx="1674421" cy="1896765"/>
          </a:xfrm>
          <a:prstGeom prst="wedgeRoundRectCallout">
            <a:avLst>
              <a:gd name="adj1" fmla="val -31537"/>
              <a:gd name="adj2" fmla="val -9870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     Протягом зазначеного періоду </a:t>
            </a:r>
            <a:r>
              <a:rPr lang="uk-UA" sz="1200" dirty="0" err="1" smtClean="0">
                <a:solidFill>
                  <a:schemeClr val="tx1"/>
                </a:solidFill>
              </a:rPr>
              <a:t>суб</a:t>
            </a:r>
            <a:r>
              <a:rPr lang="en-US" sz="1200" dirty="0" smtClean="0">
                <a:solidFill>
                  <a:schemeClr val="tx1"/>
                </a:solidFill>
              </a:rPr>
              <a:t>’</a:t>
            </a:r>
            <a:r>
              <a:rPr lang="uk-UA" sz="1200" dirty="0" err="1" smtClean="0">
                <a:solidFill>
                  <a:schemeClr val="tx1"/>
                </a:solidFill>
              </a:rPr>
              <a:t>єкти</a:t>
            </a:r>
            <a:r>
              <a:rPr lang="uk-UA" sz="1200" dirty="0" smtClean="0">
                <a:solidFill>
                  <a:schemeClr val="tx1"/>
                </a:solidFill>
              </a:rPr>
              <a:t> подають Департаменту </a:t>
            </a:r>
            <a:br>
              <a:rPr lang="uk-UA" sz="1200" dirty="0" smtClean="0">
                <a:solidFill>
                  <a:schemeClr val="tx1"/>
                </a:solidFill>
              </a:rPr>
            </a:br>
            <a:r>
              <a:rPr lang="uk-UA" sz="1200" dirty="0" smtClean="0">
                <a:solidFill>
                  <a:schemeClr val="tx1"/>
                </a:solidFill>
              </a:rPr>
              <a:t>      регіонального розвитку  ОДА (ОВА) необхідний пакет документів</a:t>
            </a:r>
            <a:endParaRPr lang="uk-UA" sz="1200" dirty="0">
              <a:solidFill>
                <a:schemeClr val="tx1"/>
              </a:solidFill>
            </a:endParaRPr>
          </a:p>
          <a:p>
            <a:pPr algn="ctr"/>
            <a:endParaRPr lang="uk-UA" sz="1200" dirty="0">
              <a:solidFill>
                <a:schemeClr val="tx1"/>
              </a:solidFill>
            </a:endParaRPr>
          </a:p>
          <a:p>
            <a:pPr algn="ctr"/>
            <a:endParaRPr lang="uk-UA" sz="700" dirty="0">
              <a:solidFill>
                <a:schemeClr val="tx1"/>
              </a:solidFill>
            </a:endParaRPr>
          </a:p>
          <a:p>
            <a:pPr algn="ctr"/>
            <a:endParaRPr lang="uk-UA" sz="1100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4364" y="2178079"/>
            <a:ext cx="555574" cy="3038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297" y="1662546"/>
            <a:ext cx="1064098" cy="11756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988775">
            <a:off x="1340614" y="2622274"/>
            <a:ext cx="1600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Департамент регіонального розвитку ОДА (ОВА)</a:t>
            </a:r>
            <a:endParaRPr lang="uk-UA" sz="1200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29" y="3829527"/>
            <a:ext cx="331025" cy="33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341" y="2200616"/>
            <a:ext cx="530226" cy="26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Округлена прямокутна виноска 29"/>
          <p:cNvSpPr/>
          <p:nvPr/>
        </p:nvSpPr>
        <p:spPr>
          <a:xfrm>
            <a:off x="4417622" y="4488872"/>
            <a:ext cx="2648195" cy="1555669"/>
          </a:xfrm>
          <a:prstGeom prst="wedgeRoundRectCallout">
            <a:avLst>
              <a:gd name="adj1" fmla="val 41521"/>
              <a:gd name="adj2" fmla="val -15040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rgbClr val="000000"/>
                </a:solidFill>
              </a:rPr>
              <a:t> Формування переліку </a:t>
            </a:r>
            <a:r>
              <a:rPr lang="uk-UA" sz="1200" dirty="0" err="1" smtClean="0">
                <a:solidFill>
                  <a:srgbClr val="000000"/>
                </a:solidFill>
              </a:rPr>
              <a:t>суб</a:t>
            </a:r>
            <a:r>
              <a:rPr lang="en-US" sz="1200" dirty="0" smtClean="0">
                <a:solidFill>
                  <a:srgbClr val="000000"/>
                </a:solidFill>
              </a:rPr>
              <a:t>’</a:t>
            </a:r>
            <a:r>
              <a:rPr lang="uk-UA" sz="1200" dirty="0" err="1" smtClean="0">
                <a:solidFill>
                  <a:srgbClr val="000000"/>
                </a:solidFill>
              </a:rPr>
              <a:t>єктів</a:t>
            </a:r>
            <a:r>
              <a:rPr lang="uk-UA" sz="1200" dirty="0" smtClean="0">
                <a:solidFill>
                  <a:srgbClr val="000000"/>
                </a:solidFill>
              </a:rPr>
              <a:t>  підприємницької діяльності, яким погоджено надання компенсації </a:t>
            </a:r>
            <a:r>
              <a:rPr lang="uk-UA" sz="1200" b="1" dirty="0" smtClean="0">
                <a:solidFill>
                  <a:srgbClr val="000000"/>
                </a:solidFill>
              </a:rPr>
              <a:t> </a:t>
            </a:r>
            <a:r>
              <a:rPr lang="uk-UA" sz="1200" dirty="0" smtClean="0">
                <a:solidFill>
                  <a:srgbClr val="000000"/>
                </a:solidFill>
              </a:rPr>
              <a:t>та прийняття </a:t>
            </a:r>
            <a:r>
              <a:rPr lang="uk-UA" sz="1200" b="1" dirty="0" smtClean="0">
                <a:solidFill>
                  <a:srgbClr val="000000"/>
                </a:solidFill>
              </a:rPr>
              <a:t>наказу </a:t>
            </a:r>
            <a:r>
              <a:rPr lang="uk-UA" sz="1200" dirty="0" smtClean="0">
                <a:solidFill>
                  <a:srgbClr val="000000"/>
                </a:solidFill>
              </a:rPr>
              <a:t>про </a:t>
            </a:r>
            <a:r>
              <a:rPr lang="uk-UA" sz="1200" dirty="0" smtClean="0">
                <a:solidFill>
                  <a:schemeClr val="tx1"/>
                </a:solidFill>
              </a:rPr>
              <a:t>перерахування коштів суб’єктам підприємництва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39" name="Округлена прямокутна виноска 38"/>
          <p:cNvSpPr/>
          <p:nvPr/>
        </p:nvSpPr>
        <p:spPr>
          <a:xfrm>
            <a:off x="7338951" y="3610098"/>
            <a:ext cx="1579419" cy="1840675"/>
          </a:xfrm>
          <a:prstGeom prst="wedgeRoundRectCallout">
            <a:avLst>
              <a:gd name="adj1" fmla="val 18525"/>
              <a:gd name="adj2" fmla="val -9231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Кошти перераховуються на розрахунковий рахунок суб’єкта підприємництва, відкритий в </a:t>
            </a:r>
            <a:r>
              <a:rPr lang="ru-RU" sz="1200" dirty="0" smtClean="0">
                <a:solidFill>
                  <a:schemeClr val="tx1"/>
                </a:solidFill>
              </a:rPr>
              <a:t>банку</a:t>
            </a:r>
            <a:endParaRPr lang="uk-UA" sz="1200" dirty="0">
              <a:solidFill>
                <a:schemeClr val="tx1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73883" y="1698171"/>
            <a:ext cx="1009402" cy="120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 descr="Наличный расчет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92095" y="1930935"/>
            <a:ext cx="973776" cy="798496"/>
          </a:xfrm>
          <a:prstGeom prst="rect">
            <a:avLst/>
          </a:prstGeom>
          <a:noFill/>
        </p:spPr>
      </p:pic>
      <p:pic>
        <p:nvPicPr>
          <p:cNvPr id="3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732" y="2198637"/>
            <a:ext cx="580857" cy="29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УВАГА! Конкурс 201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5014" y="700646"/>
            <a:ext cx="638119" cy="765756"/>
          </a:xfrm>
          <a:prstGeom prst="rect">
            <a:avLst/>
          </a:prstGeom>
          <a:noFill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45" y="2212492"/>
            <a:ext cx="522379" cy="26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55851" y="2011394"/>
            <a:ext cx="629259" cy="681084"/>
          </a:xfrm>
          <a:prstGeom prst="rect">
            <a:avLst/>
          </a:prstGeom>
        </p:spPr>
      </p:pic>
      <p:sp>
        <p:nvSpPr>
          <p:cNvPr id="19" name="Округлена прямокутна виноска 18"/>
          <p:cNvSpPr/>
          <p:nvPr/>
        </p:nvSpPr>
        <p:spPr>
          <a:xfrm>
            <a:off x="2351315" y="3810000"/>
            <a:ext cx="1686296" cy="2032660"/>
          </a:xfrm>
          <a:prstGeom prst="wedgeRoundRectCallout">
            <a:avLst>
              <a:gd name="adj1" fmla="val 28142"/>
              <a:gd name="adj2" fmla="val -10178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Не пізніше 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5 робочих днів </a:t>
            </a:r>
            <a:r>
              <a:rPr lang="uk-UA" sz="1200" dirty="0" smtClean="0">
                <a:solidFill>
                  <a:schemeClr val="tx1"/>
                </a:solidFill>
              </a:rPr>
              <a:t>після  закінчення строку подачі документів  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(5 квітня 2023 року) </a:t>
            </a:r>
            <a:r>
              <a:rPr lang="uk-UA" sz="1200" dirty="0" smtClean="0">
                <a:solidFill>
                  <a:schemeClr val="tx1"/>
                </a:solidFill>
              </a:rPr>
              <a:t>формується перелік заявок на розгляд робочої  групи 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1531917" y="1288911"/>
            <a:ext cx="6947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Строк подання заявок до участі у відборі </a:t>
            </a:r>
            <a:r>
              <a:rPr lang="uk-UA" sz="2400" b="1" dirty="0" smtClean="0"/>
              <a:t>до 5 квітня 2023 року</a:t>
            </a:r>
            <a:endParaRPr lang="ru-RU" sz="2400" b="1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34970" y="2164220"/>
            <a:ext cx="550786" cy="301245"/>
          </a:xfrm>
          <a:prstGeom prst="rect">
            <a:avLst/>
          </a:prstGeom>
        </p:spPr>
      </p:pic>
      <p:sp>
        <p:nvSpPr>
          <p:cNvPr id="22" name="Округлена прямокутна виноска 21"/>
          <p:cNvSpPr/>
          <p:nvPr/>
        </p:nvSpPr>
        <p:spPr>
          <a:xfrm>
            <a:off x="4190010" y="3226132"/>
            <a:ext cx="1498271" cy="847105"/>
          </a:xfrm>
          <a:prstGeom prst="wedgeRoundRectCallout">
            <a:avLst>
              <a:gd name="adj1" fmla="val 32974"/>
              <a:gd name="adj2" fmla="val -93353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Розгляд заявок на засіданні робочої групи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1638794" y="648740"/>
            <a:ext cx="7172696" cy="621919"/>
          </a:xfrm>
          <a:prstGeom prst="roundRect">
            <a:avLst>
              <a:gd name="adj" fmla="val 9140"/>
            </a:avLst>
          </a:prstGeom>
          <a:solidFill>
            <a:srgbClr val="F1F8E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cs typeface="Arial" pitchFamily="34" charset="0"/>
              </a:rPr>
              <a:t>Для отримання компенсації необхідно здійснити такі дії </a:t>
            </a:r>
            <a:endParaRPr lang="uk-UA" sz="220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7170" name="Picture 2" descr="контрольный списоок, проверка, экспертиза, список, вектор значка цвета  доски сзажимом для бумаги плоский Иллюстрация вектора - иллюстрации  насчитывающей ð°ñ ñ ð¸ñ ñ‚ðµð½ñ‚ñ ðºð¸ðµ, ñƒð¿ñ€ð°ð²ð»ðµð½ð¸ðµ: 14846383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6994" y="1745673"/>
            <a:ext cx="1104406" cy="11044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2150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15688" y="1671246"/>
            <a:ext cx="5890161" cy="196260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uk-UA" dirty="0" smtClean="0"/>
              <a:t>   </a:t>
            </a:r>
            <a:r>
              <a:rPr lang="uk-UA" sz="1600" dirty="0" smtClean="0"/>
              <a:t>Компенсація надається в розмірі </a:t>
            </a:r>
            <a:r>
              <a:rPr lang="uk-UA" sz="1600" b="1" dirty="0" smtClean="0"/>
              <a:t>30%</a:t>
            </a:r>
            <a:r>
              <a:rPr lang="uk-UA" sz="1600" dirty="0" smtClean="0"/>
              <a:t> вартості обладнання, що забезпечує акумуляцію і генерацію енергії (генератори, акумуляторні батареї, зарядні станції, сонячні панелі, </a:t>
            </a:r>
            <a:r>
              <a:rPr lang="uk-UA" sz="1600" dirty="0" err="1" smtClean="0"/>
              <a:t>вітрогенератори</a:t>
            </a:r>
            <a:r>
              <a:rPr lang="uk-UA" sz="1600" dirty="0" smtClean="0"/>
              <a:t>, теплові насоси тощо), але </a:t>
            </a:r>
            <a:r>
              <a:rPr lang="uk-UA" sz="1600" b="1" dirty="0" smtClean="0"/>
              <a:t>не більше 50 тисяч гривень </a:t>
            </a:r>
            <a:r>
              <a:rPr lang="uk-UA" sz="1600" dirty="0" smtClean="0"/>
              <a:t>одному суб'єкту підприємництва</a:t>
            </a:r>
            <a:endParaRPr lang="uk-UA" sz="1800" dirty="0" smtClean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591293" y="672491"/>
            <a:ext cx="6412676" cy="574419"/>
          </a:xfrm>
          <a:prstGeom prst="roundRect">
            <a:avLst>
              <a:gd name="adj" fmla="val 9140"/>
            </a:avLst>
          </a:prstGeom>
          <a:solidFill>
            <a:srgbClr val="F1F8E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cs typeface="Arial" pitchFamily="34" charset="0"/>
              </a:rPr>
              <a:t>Розмір компенсації </a:t>
            </a:r>
            <a:endParaRPr lang="uk-UA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170712" y="4159011"/>
            <a:ext cx="5712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/>
              <a:t>Кожен суб’єкт підприємництва може подати тільки одну заявку на отримання компенсації. Не допускається надання компенсації декільком суб’єктам підприємництва, які входять в групу пов’язаних компаній. </a:t>
            </a:r>
            <a:endParaRPr lang="ru-RU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8" y="3802063"/>
            <a:ext cx="2577650" cy="17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 descr="Бизнес и финансы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2275" y="736269"/>
            <a:ext cx="494805" cy="451262"/>
          </a:xfrm>
          <a:prstGeom prst="rect">
            <a:avLst/>
          </a:prstGeom>
          <a:noFill/>
        </p:spPr>
      </p:pic>
      <p:pic>
        <p:nvPicPr>
          <p:cNvPr id="1037" name="Picture 13" descr="Украинская гривна | Бесплатно знач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586" y="1877352"/>
            <a:ext cx="1530722" cy="1530723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42" y="41372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389" y="2714155"/>
            <a:ext cx="916665" cy="4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круглений прямокутник 7"/>
          <p:cNvSpPr/>
          <p:nvPr/>
        </p:nvSpPr>
        <p:spPr>
          <a:xfrm>
            <a:off x="1591293" y="672491"/>
            <a:ext cx="5735783" cy="574419"/>
          </a:xfrm>
          <a:prstGeom prst="roundRect">
            <a:avLst>
              <a:gd name="adj" fmla="val 9140"/>
            </a:avLst>
          </a:prstGeom>
          <a:solidFill>
            <a:srgbClr val="F1F8E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cs typeface="Arial" pitchFamily="34" charset="0"/>
              </a:rPr>
              <a:t>Хто може отримати компенсацію</a:t>
            </a:r>
            <a:endParaRPr lang="uk-UA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5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781139" y="2019188"/>
            <a:ext cx="161855" cy="165738"/>
          </a:xfrm>
          <a:prstGeom prst="rect">
            <a:avLst/>
          </a:prstGeom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23158" y="1965857"/>
            <a:ext cx="74458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зареєстровані, як платники податків та здійснюють діяльність у Чернівецькій області;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1235034" y="1521153"/>
            <a:ext cx="5415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Суб’єкти</a:t>
            </a:r>
            <a:r>
              <a:rPr lang="uk-UA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підприємництва, які:</a:t>
            </a:r>
            <a:endParaRPr lang="ru-RU" sz="6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7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791037" y="2634725"/>
            <a:ext cx="161855" cy="165738"/>
          </a:xfrm>
          <a:prstGeom prst="rect">
            <a:avLst/>
          </a:prstGeom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23158" y="2434089"/>
            <a:ext cx="74577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перебувають на обліку в територіальних органах Державної податкової служби у Чернівецькій області;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8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00933" y="3202762"/>
            <a:ext cx="161855" cy="165738"/>
          </a:xfrm>
          <a:prstGeom prst="rect">
            <a:avLst/>
          </a:prstGeom>
        </p:spPr>
      </p:pic>
      <p:pic>
        <p:nvPicPr>
          <p:cNvPr id="19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787079" y="4055806"/>
            <a:ext cx="161855" cy="165738"/>
          </a:xfrm>
          <a:prstGeom prst="rect">
            <a:avLst/>
          </a:prstGeom>
        </p:spPr>
      </p:pic>
      <p:pic>
        <p:nvPicPr>
          <p:cNvPr id="20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785101" y="4742597"/>
            <a:ext cx="161855" cy="165738"/>
          </a:xfrm>
          <a:prstGeom prst="rect">
            <a:avLst/>
          </a:prstGeom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35034" y="3053132"/>
            <a:ext cx="755270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є юридичними особами, при цьому кількість штатних працівників становить не менше 30 осіб та сплатили не менше 300 тисяч гривень податків, зборів та інших обов’язкових платежів за попередній календарний рік;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58784" y="3900691"/>
            <a:ext cx="7528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є фізичними особами-підприємцями, при цьому сплатили не менше 50 тисяч гривень податків, зборів та інших обов’язкових платежів за попередній календарний рік;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1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18749" y="5476887"/>
            <a:ext cx="161855" cy="165738"/>
          </a:xfrm>
          <a:prstGeom prst="rect">
            <a:avLst/>
          </a:prstGeom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246908" y="4583875"/>
            <a:ext cx="7469580" cy="53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мають заборгованості перед державним і місцевим бюджетами зі сплати податків, зборів та інших обов’язкових платежів;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246909" y="5200195"/>
            <a:ext cx="74220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придбали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нове обладнання, що забезпечує акумуляцію і генерацію енергії (генератори,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акумуляторні батареї, зарядні станції, сонячні панелі,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вітрогенератори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теплові насоси, тощо)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не раніше 01 грудня 2022 року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42" y="41372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7" name="AutoShape 9" descr="Знак питання | Різне-вся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9" name="AutoShape 11" descr="Знак питання | Різне-вся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1" name="AutoShape 13" descr="Знак питання | Різне-вся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3" name="AutoShape 15" descr="Знак питання | Різне-вся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85" name="Picture 17" descr="Знак питання | Різне-всяк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94528" y="639845"/>
            <a:ext cx="702067" cy="702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836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1" y="3214554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круглений прямокутник 13"/>
          <p:cNvSpPr/>
          <p:nvPr/>
        </p:nvSpPr>
        <p:spPr>
          <a:xfrm>
            <a:off x="1258785" y="577487"/>
            <a:ext cx="6068290" cy="562544"/>
          </a:xfrm>
          <a:prstGeom prst="roundRect">
            <a:avLst>
              <a:gd name="adj" fmla="val 9140"/>
            </a:avLst>
          </a:prstGeom>
          <a:solidFill>
            <a:srgbClr val="F1F8E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cs typeface="Arial" pitchFamily="34" charset="0"/>
              </a:rPr>
              <a:t>Хто не може отримати компенсацію?</a:t>
            </a:r>
            <a:endParaRPr lang="uk-UA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5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28640" y="1746057"/>
            <a:ext cx="161855" cy="165738"/>
          </a:xfrm>
          <a:prstGeom prst="rect">
            <a:avLst/>
          </a:prstGeom>
        </p:spPr>
      </p:pic>
      <p:pic>
        <p:nvPicPr>
          <p:cNvPr id="16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02912" y="2504099"/>
            <a:ext cx="161855" cy="165738"/>
          </a:xfrm>
          <a:prstGeom prst="rect">
            <a:avLst/>
          </a:prstGeom>
        </p:spPr>
      </p:pic>
      <p:pic>
        <p:nvPicPr>
          <p:cNvPr id="17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12805" y="3084005"/>
            <a:ext cx="161855" cy="165738"/>
          </a:xfrm>
          <a:prstGeom prst="rect">
            <a:avLst/>
          </a:prstGeom>
        </p:spPr>
      </p:pic>
      <p:pic>
        <p:nvPicPr>
          <p:cNvPr id="18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34579" y="4233934"/>
            <a:ext cx="161855" cy="165738"/>
          </a:xfrm>
          <a:prstGeom prst="rect">
            <a:avLst/>
          </a:prstGeom>
        </p:spPr>
      </p:pic>
      <p:pic>
        <p:nvPicPr>
          <p:cNvPr id="19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796976" y="3507560"/>
            <a:ext cx="161855" cy="165738"/>
          </a:xfrm>
          <a:prstGeom prst="rect">
            <a:avLst/>
          </a:prstGeom>
        </p:spPr>
      </p:pic>
      <p:pic>
        <p:nvPicPr>
          <p:cNvPr id="20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06871" y="4764365"/>
            <a:ext cx="161855" cy="165738"/>
          </a:xfrm>
          <a:prstGeom prst="rect">
            <a:avLst/>
          </a:prstGeom>
        </p:spPr>
      </p:pic>
      <p:pic>
        <p:nvPicPr>
          <p:cNvPr id="21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28638" y="3883612"/>
            <a:ext cx="161855" cy="165738"/>
          </a:xfrm>
          <a:prstGeom prst="rect">
            <a:avLst/>
          </a:prstGeom>
        </p:spPr>
      </p:pic>
      <p:sp>
        <p:nvSpPr>
          <p:cNvPr id="22" name="Прямокутник 21"/>
          <p:cNvSpPr/>
          <p:nvPr/>
        </p:nvSpPr>
        <p:spPr>
          <a:xfrm>
            <a:off x="1341912" y="1154276"/>
            <a:ext cx="3745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latin typeface="Arial" pitchFamily="34" charset="0"/>
                <a:cs typeface="Arial" pitchFamily="34" charset="0"/>
              </a:rPr>
              <a:t>Суб’єкти підприємництва, які: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18161" y="1572284"/>
            <a:ext cx="743395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є кредитними організаціями, страховими організаціями, інвестиційними фондами, недержавними пенсійними фондами, професійними учасниками ринку цінних паперів, ломбардами;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82535" y="2358629"/>
            <a:ext cx="73864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є нерезидентами України, за винятком випадків, передбачених міжнародними договорами України;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18160" y="2903163"/>
            <a:ext cx="7398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здійснюють виробництво та/або реалізацію зброї, алкогольних напоїв, тютюнових виробів, обмін валют;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17812" y="3423553"/>
            <a:ext cx="92987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здійснюють надання в оренду нерухомого майна, що є одним з основних видів діяльності;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318161" y="3767938"/>
            <a:ext cx="9310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визнані банкрутами або стосовно яких порушено справу про банкрутство;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306286" y="4096634"/>
            <a:ext cx="7350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перебувають у стадії припинення юридичної особи або припинення підприємницької діяльності фізичної особи - підприємця;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94411" y="4665411"/>
            <a:ext cx="73033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подали завідомо недостовірні відомості та документи під час звернення за отриманням компенсації;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7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16767" y="5356152"/>
            <a:ext cx="161855" cy="165738"/>
          </a:xfrm>
          <a:prstGeom prst="rect">
            <a:avLst/>
          </a:prstGeom>
        </p:spPr>
      </p:pic>
      <p:pic>
        <p:nvPicPr>
          <p:cNvPr id="28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802913" y="5971689"/>
            <a:ext cx="161855" cy="165738"/>
          </a:xfrm>
          <a:prstGeom prst="rect">
            <a:avLst/>
          </a:prstGeom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306287" y="5204009"/>
            <a:ext cx="73033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мають заборгованість перед бюджетом, Пенсійним фондом України, фондами загальнообов’язкового державного соціального страхування;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281953" y="5809650"/>
            <a:ext cx="72920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отримали державну підтримку з порушенням умов її надання або умов щодо цільового використання бюджетних коштів, що доведено в установленому порядку.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857" y="367970"/>
            <a:ext cx="798744" cy="81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42" y="41372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2055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54431" y="474673"/>
            <a:ext cx="4595751" cy="605981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sz="2400" b="1" dirty="0" smtClean="0">
                <a:cs typeface="Arial" pitchFamily="34" charset="0"/>
              </a:rPr>
              <a:t>Перелік </a:t>
            </a:r>
            <a:r>
              <a:rPr lang="uk-UA" sz="2600" b="1" dirty="0" smtClean="0">
                <a:cs typeface="Arial" pitchFamily="34" charset="0"/>
              </a:rPr>
              <a:t>необхідних</a:t>
            </a:r>
            <a:r>
              <a:rPr lang="uk-UA" sz="2400" b="1" dirty="0" smtClean="0">
                <a:cs typeface="Arial" pitchFamily="34" charset="0"/>
              </a:rPr>
              <a:t>  документів :</a:t>
            </a:r>
            <a:endParaRPr lang="uk-UA" sz="2400" b="1" dirty="0">
              <a:cs typeface="Arial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55" y="5688949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3" y="2278386"/>
            <a:ext cx="207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94" y="3233478"/>
            <a:ext cx="207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Місце для вмісту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561198" y="1403338"/>
            <a:ext cx="161855" cy="165738"/>
          </a:xfrm>
          <a:prstGeom prst="rect">
            <a:avLst/>
          </a:prstGeom>
        </p:spPr>
      </p:pic>
      <p:pic>
        <p:nvPicPr>
          <p:cNvPr id="101" name="Місце для вмісту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584952" y="1880769"/>
            <a:ext cx="161855" cy="165738"/>
          </a:xfrm>
          <a:prstGeom prst="rect">
            <a:avLst/>
          </a:prstGeom>
        </p:spPr>
      </p:pic>
      <p:pic>
        <p:nvPicPr>
          <p:cNvPr id="104" name="Місце для вмісту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576333" y="3747259"/>
            <a:ext cx="161855" cy="165738"/>
          </a:xfrm>
          <a:prstGeom prst="rect">
            <a:avLst/>
          </a:prstGeom>
        </p:spPr>
      </p:pic>
      <p:pic>
        <p:nvPicPr>
          <p:cNvPr id="105" name="Місце для вмісту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595990" y="5356969"/>
            <a:ext cx="161855" cy="165738"/>
          </a:xfrm>
          <a:prstGeom prst="rect">
            <a:avLst/>
          </a:prstGeom>
        </p:spPr>
      </p:pic>
      <p:pic>
        <p:nvPicPr>
          <p:cNvPr id="106" name="Місце для вмісту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562827" y="4695589"/>
            <a:ext cx="161855" cy="165738"/>
          </a:xfrm>
          <a:prstGeom prst="rect">
            <a:avLst/>
          </a:prstGeom>
        </p:spPr>
      </p:pic>
      <p:pic>
        <p:nvPicPr>
          <p:cNvPr id="107" name="Місце для вмісту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588210" y="4204098"/>
            <a:ext cx="161855" cy="165738"/>
          </a:xfrm>
          <a:prstGeom prst="rect">
            <a:avLst/>
          </a:prstGeom>
        </p:spPr>
      </p:pic>
      <p:sp>
        <p:nvSpPr>
          <p:cNvPr id="34" name="Прямокутник 33"/>
          <p:cNvSpPr/>
          <p:nvPr/>
        </p:nvSpPr>
        <p:spPr>
          <a:xfrm>
            <a:off x="1040637" y="1368032"/>
            <a:ext cx="41035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заявка на участь у відборі за визначеною формою; </a:t>
            </a:r>
            <a:endParaRPr lang="ru-RU" sz="1400" dirty="0"/>
          </a:p>
        </p:txBody>
      </p:sp>
      <p:sp>
        <p:nvSpPr>
          <p:cNvPr id="35" name="Прямокутник 34"/>
          <p:cNvSpPr/>
          <p:nvPr/>
        </p:nvSpPr>
        <p:spPr>
          <a:xfrm>
            <a:off x="1056905" y="1649175"/>
            <a:ext cx="7730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/>
              <a:t>виписка</a:t>
            </a:r>
            <a:r>
              <a:rPr lang="uk-UA" dirty="0" smtClean="0"/>
              <a:t> </a:t>
            </a:r>
            <a:r>
              <a:rPr lang="uk-UA" sz="1400" dirty="0" smtClean="0"/>
              <a:t>з Єдиного державного реєстру юридичних осіб, фізичних осіб – підприємців та громадських формувань;</a:t>
            </a:r>
            <a:endParaRPr lang="ru-RU" sz="1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5029" y="2197864"/>
            <a:ext cx="77664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копія платіжних документів (первинні документи, що підтверджують факт придбання в Україні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обладнання, що забезпечує акумуляцію і генерацію енергії), тощо. У разі придбання обладнання за межами митної території України суб’єкт підприємництва надає копію митної декларації, платіжного документу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SWIFT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банківських платіжних документів;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45029" y="3137701"/>
            <a:ext cx="77902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копія документів із зазначенням технічних характеристик та серійного номера придбаного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45028" y="3588965"/>
            <a:ext cx="7837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фото/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відеофіксація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розміщення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придбаного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обладнання, що забезпечує акумуляцію і генерацію енергії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80655" y="4111479"/>
            <a:ext cx="7813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фінансово-економічні показники діяльності суб’єкта підприємництва (фактичний обсяг відрахувань до бюджету, кількість робочих місць, рівень заробітної плати працівників);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80655" y="4645867"/>
            <a:ext cx="7730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копія кредитного договору, завірену банком, який надав кредит (у разі, якщо обладнання придбано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на умовах кредитного договору з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банком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68779" y="5243841"/>
            <a:ext cx="76952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довідка про відсутність простроченої заборгованості зі сплати податків, зборів, інших обов’язкових платежів, внесків до фондів загальнообов’язкового державного соціального страхування, з виплати заробітної плати;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42" y="41372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 descr="Перелік документів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0759" y="344384"/>
            <a:ext cx="889454" cy="8312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4286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7527" y="4289714"/>
            <a:ext cx="7718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повідомлення про наявність часток </a:t>
            </a:r>
            <a:r>
              <a:rPr lang="uk-UA" sz="1400" dirty="0" err="1" smtClean="0"/>
              <a:t>бенефіціара</a:t>
            </a:r>
            <a:r>
              <a:rPr lang="uk-UA" sz="1400" dirty="0" smtClean="0"/>
              <a:t> суб’єкта підприємництва – учасника відбору у статутному капіталі інших, пов’язаних із ним підприємств та/або групи підприємств, а також про наявність групи пов’язаних компаній. </a:t>
            </a:r>
            <a:endParaRPr lang="uk-UA" sz="1400" dirty="0"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525" y="85725"/>
            <a:ext cx="9207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623832" y="2548252"/>
            <a:ext cx="161855" cy="165738"/>
          </a:xfrm>
          <a:prstGeom prst="rect">
            <a:avLst/>
          </a:prstGeom>
        </p:spPr>
      </p:pic>
      <p:pic>
        <p:nvPicPr>
          <p:cNvPr id="10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609977" y="4529454"/>
            <a:ext cx="161855" cy="165738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97527" y="3722562"/>
            <a:ext cx="775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довідка про те, що суб’єкт господарювання не є банкрутом та щодо нього не порушено справу про банкрутство;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997527" y="3390843"/>
            <a:ext cx="76120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Calibri" pitchFamily="34" charset="0"/>
                <a:cs typeface="Times New Roman" pitchFamily="18" charset="0"/>
              </a:rPr>
              <a:t>копія статуту, завіреного суб’єктом господарювання (для юридичних осіб);</a:t>
            </a:r>
            <a:endParaRPr lang="uk-UA" sz="1400" dirty="0" smtClean="0">
              <a:cs typeface="Arial" pitchFamily="34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021278" y="2484590"/>
            <a:ext cx="76477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r>
              <a:rPr lang="uk-UA" sz="1400" dirty="0" smtClean="0">
                <a:ea typeface="Calibri" pitchFamily="34" charset="0"/>
                <a:cs typeface="Times New Roman" pitchFamily="18" charset="0"/>
              </a:rPr>
              <a:t>копія довідки про присвоєння реєстраційного номера облікової картки платника податків. Фізичні особи, які через свої релігійні переконання відмовилися від прийняття реєстраційного номера облікової картки платника податків, подають копію паспорта з відповідною відміткою;</a:t>
            </a:r>
            <a:endParaRPr lang="uk-UA" sz="1400" dirty="0" smtClean="0">
              <a:cs typeface="Arial" pitchFamily="34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1045030" y="1811562"/>
            <a:ext cx="7647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Calibri" pitchFamily="34" charset="0"/>
                <a:cs typeface="Times New Roman" pitchFamily="18" charset="0"/>
              </a:rPr>
              <a:t>копія паспорта громадянина України, виготовленого у формі</a:t>
            </a:r>
            <a:r>
              <a:rPr lang="uk-UA" sz="1400" i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smtClean="0">
                <a:ea typeface="Calibri" pitchFamily="34" charset="0"/>
                <a:cs typeface="Times New Roman" pitchFamily="18" charset="0"/>
              </a:rPr>
              <a:t>книжечки, або ID</a:t>
            </a:r>
            <a:r>
              <a:rPr lang="uk-UA" sz="1400" i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uk-UA" sz="1400" dirty="0" smtClean="0">
                <a:ea typeface="Calibri" pitchFamily="34" charset="0"/>
                <a:cs typeface="Times New Roman" pitchFamily="18" charset="0"/>
              </a:rPr>
              <a:t>картка разом із витягом із реєстру територіальної громади (для фізичних осіб-підприємців); </a:t>
            </a:r>
            <a:endParaRPr lang="uk-UA" sz="1400" dirty="0" smtClean="0">
              <a:cs typeface="Arial" pitchFamily="34" charset="0"/>
            </a:endParaRPr>
          </a:p>
        </p:txBody>
      </p:sp>
      <p:pic>
        <p:nvPicPr>
          <p:cNvPr id="16" name="Picture 13" descr="Перелік документі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2005" y="522514"/>
            <a:ext cx="889454" cy="831273"/>
          </a:xfrm>
          <a:prstGeom prst="rect">
            <a:avLst/>
          </a:prstGeom>
          <a:noFill/>
        </p:spPr>
      </p:pic>
      <p:sp>
        <p:nvSpPr>
          <p:cNvPr id="17" name="Місце для вмісту 2"/>
          <p:cNvSpPr txBox="1">
            <a:spLocks/>
          </p:cNvSpPr>
          <p:nvPr/>
        </p:nvSpPr>
        <p:spPr>
          <a:xfrm>
            <a:off x="1840675" y="617177"/>
            <a:ext cx="4738255" cy="665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+mn-ea"/>
                <a:cs typeface="Arial" pitchFamily="34" charset="0"/>
              </a:rPr>
              <a:t>Перелік необхідних  документів :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pic>
        <p:nvPicPr>
          <p:cNvPr id="18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621853" y="1881256"/>
            <a:ext cx="161855" cy="165738"/>
          </a:xfrm>
          <a:prstGeom prst="rect">
            <a:avLst/>
          </a:prstGeom>
        </p:spPr>
      </p:pic>
      <p:pic>
        <p:nvPicPr>
          <p:cNvPr id="19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635709" y="3391402"/>
            <a:ext cx="161855" cy="165738"/>
          </a:xfrm>
          <a:prstGeom prst="rect">
            <a:avLst/>
          </a:prstGeom>
        </p:spPr>
      </p:pic>
      <p:pic>
        <p:nvPicPr>
          <p:cNvPr id="20" name="Місце для вмісту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6000">
            <a:off x="609978" y="3864432"/>
            <a:ext cx="161855" cy="1657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2639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6094</TotalTime>
  <Words>807</Words>
  <Application>Microsoft Office PowerPoint</Application>
  <PresentationFormat>Экран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Паша</cp:lastModifiedBy>
  <cp:revision>464</cp:revision>
  <cp:lastPrinted>2022-01-25T11:23:00Z</cp:lastPrinted>
  <dcterms:created xsi:type="dcterms:W3CDTF">2019-02-21T15:01:25Z</dcterms:created>
  <dcterms:modified xsi:type="dcterms:W3CDTF">2023-03-28T06:47:46Z</dcterms:modified>
</cp:coreProperties>
</file>