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1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7"/>
  </p:notesMasterIdLst>
  <p:sldIdLst>
    <p:sldId id="256" r:id="rId2"/>
    <p:sldId id="304" r:id="rId3"/>
    <p:sldId id="257" r:id="rId4"/>
    <p:sldId id="258" r:id="rId5"/>
    <p:sldId id="307" r:id="rId6"/>
    <p:sldId id="305" r:id="rId7"/>
    <p:sldId id="259" r:id="rId8"/>
    <p:sldId id="262" r:id="rId9"/>
    <p:sldId id="26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5" r:id="rId19"/>
    <p:sldId id="296" r:id="rId20"/>
    <p:sldId id="297" r:id="rId21"/>
    <p:sldId id="292" r:id="rId22"/>
    <p:sldId id="294" r:id="rId23"/>
    <p:sldId id="293" r:id="rId24"/>
    <p:sldId id="298" r:id="rId25"/>
    <p:sldId id="299" r:id="rId26"/>
    <p:sldId id="306" r:id="rId27"/>
    <p:sldId id="300" r:id="rId28"/>
    <p:sldId id="301" r:id="rId29"/>
    <p:sldId id="303" r:id="rId30"/>
    <p:sldId id="265" r:id="rId31"/>
    <p:sldId id="266" r:id="rId32"/>
    <p:sldId id="267" r:id="rId33"/>
    <p:sldId id="268" r:id="rId34"/>
    <p:sldId id="309" r:id="rId35"/>
    <p:sldId id="308" r:id="rId36"/>
  </p:sldIdLst>
  <p:sldSz cx="9144000" cy="5143500" type="screen16x9"/>
  <p:notesSz cx="6858000" cy="9144000"/>
  <p:embeddedFontLst>
    <p:embeddedFont>
      <p:font typeface="Montserrat SemiBold" panose="020B0604020202020204" charset="0"/>
      <p:regular r:id="rId38"/>
      <p:bold r:id="rId39"/>
      <p:italic r:id="rId40"/>
      <p:boldItalic r:id="rId41"/>
    </p:embeddedFont>
    <p:embeddedFont>
      <p:font typeface="Montserrat" panose="020B0604020202020204" charset="0"/>
      <p:regular r:id="rId42"/>
      <p:bold r:id="rId43"/>
      <p:italic r:id="rId44"/>
      <p:boldItalic r:id="rId45"/>
    </p:embeddedFont>
    <p:embeddedFont>
      <p:font typeface="Montserrat ExtraBold" panose="020B0604020202020204" charset="0"/>
      <p:bold r:id="rId46"/>
      <p:bold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Montserrat Black" panose="020B0604020202020204" charset="0"/>
      <p:bold r:id="rId52"/>
      <p:boldItalic r:id="rId53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C31"/>
    <a:srgbClr val="CC7500"/>
    <a:srgbClr val="00823B"/>
    <a:srgbClr val="0086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760" autoAdjust="0"/>
    <p:restoredTop sz="94660"/>
  </p:normalViewPr>
  <p:slideViewPr>
    <p:cSldViewPr>
      <p:cViewPr varScale="1">
        <p:scale>
          <a:sx n="110" d="100"/>
          <a:sy n="110" d="100"/>
        </p:scale>
        <p:origin x="144" y="6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Google Shape;3;n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15" name="Google Shape;4;n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1pPr>
    <a:lvl2pPr marL="742950" lvl="1" indent="-2857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2pPr>
    <a:lvl3pPr marL="1143000" lvl="2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3pPr>
    <a:lvl4pPr marL="1600200" lvl="3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4pPr>
    <a:lvl5pPr marL="2057400" lvl="4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Google Shape;51;p1:notes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15362" name="Google Shape;52;p1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Google Shape;202;g120357995f0_0_41:notes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29698" name="Google Shape;203;g120357995f0_0_41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8028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Google Shape;202;g120357995f0_0_41:notes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29698" name="Google Shape;203;g120357995f0_0_41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0905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Google Shape;202;g120357995f0_0_41:notes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29698" name="Google Shape;203;g120357995f0_0_41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5497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Google Shape;202;g120357995f0_0_41:notes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29698" name="Google Shape;203;g120357995f0_0_41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7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Google Shape;202;g120357995f0_0_41:notes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29698" name="Google Shape;203;g120357995f0_0_41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5918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Google Shape;202;g120357995f0_0_41:notes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29698" name="Google Shape;203;g120357995f0_0_41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0451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Google Shape;202;g120357995f0_0_41:notes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29698" name="Google Shape;203;g120357995f0_0_41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2789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Google Shape;202;g120357995f0_0_41:notes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29698" name="Google Shape;203;g120357995f0_0_41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5195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Google Shape;202;g120357995f0_0_41:notes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29698" name="Google Shape;203;g120357995f0_0_41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2030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Google Shape;202;g120357995f0_0_41:notes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29698" name="Google Shape;203;g120357995f0_0_41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880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Google Shape;51;p1:notes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15362" name="Google Shape;52;p1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4373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Google Shape;202;g120357995f0_0_41:notes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29698" name="Google Shape;203;g120357995f0_0_41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4832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Google Shape;202;g120357995f0_0_41:notes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29698" name="Google Shape;203;g120357995f0_0_41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0801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Google Shape;202;g120357995f0_0_41:notes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29698" name="Google Shape;203;g120357995f0_0_41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1500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Google Shape;202;g120357995f0_0_41:notes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29698" name="Google Shape;203;g120357995f0_0_41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459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Google Shape;202;g120357995f0_0_41:notes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29698" name="Google Shape;203;g120357995f0_0_41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9362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Google Shape;202;g120357995f0_0_41:notes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29698" name="Google Shape;203;g120357995f0_0_41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4711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Google Shape;202;g120357995f0_0_41:notes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29698" name="Google Shape;203;g120357995f0_0_41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9561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Google Shape;233;g120357995f0_0_472:notes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234" name="Google Shape;234;g120357995f0_0_47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>
            <a:noAutofit/>
          </a:bodyPr>
          <a:lstStyle/>
          <a:p>
            <a:pPr marL="158750" indent="0" eaLnBrk="1" hangingPunct="1">
              <a:lnSpc>
                <a:spcPct val="107000"/>
              </a:lnSpc>
              <a:buSzPts val="1100"/>
            </a:pPr>
            <a:r>
              <a:rPr lang="ru-RU" sz="1800" smtClean="0">
                <a:cs typeface="Arial" charset="0"/>
              </a:rPr>
              <a:t>Група факторів, що базуються на природніх ресурсах на території громади, які можна використати для бізнесу.</a:t>
            </a:r>
            <a:endParaRPr lang="ru-RU" sz="1800" smtClean="0">
              <a:latin typeface="Calibri" pitchFamily="34" charset="0"/>
              <a:cs typeface="Calibri" pitchFamily="34" charset="0"/>
              <a:sym typeface="Calibri" pitchFamily="34" charset="0"/>
            </a:endParaRPr>
          </a:p>
          <a:p>
            <a:pPr marL="158750" indent="0" eaLnBrk="1" hangingPunct="1">
              <a:lnSpc>
                <a:spcPct val="107000"/>
              </a:lnSpc>
              <a:spcBef>
                <a:spcPts val="300"/>
              </a:spcBef>
              <a:buSzPts val="1100"/>
            </a:pPr>
            <a:endParaRPr lang="ru-RU" sz="1800" i="1" smtClean="0">
              <a:solidFill>
                <a:srgbClr val="2E74B5"/>
              </a:solidFill>
              <a:latin typeface="Calibri" pitchFamily="34" charset="0"/>
              <a:cs typeface="Calibri" pitchFamily="34" charset="0"/>
            </a:endParaRPr>
          </a:p>
          <a:p>
            <a:pPr marL="158750" indent="0" eaLnBrk="1" hangingPunct="1">
              <a:lnSpc>
                <a:spcPct val="107000"/>
              </a:lnSpc>
              <a:spcBef>
                <a:spcPts val="300"/>
              </a:spcBef>
              <a:buSzPts val="1100"/>
            </a:pPr>
            <a:r>
              <a:rPr lang="ru-RU" sz="1800" i="1" smtClean="0">
                <a:solidFill>
                  <a:srgbClr val="2E74B5"/>
                </a:solidFill>
                <a:latin typeface="Calibri" pitchFamily="34" charset="0"/>
                <a:cs typeface="Calibri" pitchFamily="34" charset="0"/>
              </a:rPr>
              <a:t>Приклади: земельні, лісові та водні ресурси (чорнозем, торф, ліси, озера, річки) / мінеральні ресурси (корисні копалини, мінералізовані і термальні води, будматеріали) / рекреаційні, кліматичні та біологічні ресурси (екологічний стан території, кількість сонячних днів, потужність вітрів, популяції тварин, лікарські рослини) / тощо.</a:t>
            </a:r>
            <a:endParaRPr lang="ru-RU" sz="1800" smtClean="0">
              <a:latin typeface="Calibri" pitchFamily="34" charset="0"/>
              <a:cs typeface="Calibri" pitchFamily="34" charset="0"/>
              <a:sym typeface="Calibri" pitchFamily="34" charset="0"/>
            </a:endParaRPr>
          </a:p>
          <a:p>
            <a:pPr marL="158750" indent="0" eaLnBrk="1" hangingPunct="1">
              <a:spcBef>
                <a:spcPts val="300"/>
              </a:spcBef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Google Shape;245;g120357995f0_0_115:notes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35842" name="Google Shape;246;g120357995f0_0_115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Google Shape;260;g120357995f0_0_173:notes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37890" name="Google Shape;261;g120357995f0_0_173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sz="11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Google Shape;59;g120357995f0_0_24:notes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17410" name="Google Shape;60;g120357995f0_0_24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Google Shape;277;g120357995f0_0_202:notes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278" name="Google Shape;278;g120357995f0_0_20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>
            <a:noAutofit/>
          </a:bodyPr>
          <a:lstStyle/>
          <a:p>
            <a:pPr marL="158750" indent="0" eaLnBrk="1" hangingPunct="1">
              <a:lnSpc>
                <a:spcPct val="107000"/>
              </a:lnSpc>
              <a:buSzPts val="1100"/>
            </a:pPr>
            <a:r>
              <a:rPr lang="ru-RU" sz="1800" smtClean="0">
                <a:cs typeface="Arial" charset="0"/>
              </a:rPr>
              <a:t>Група факторів, що зумовлені географічним розміщенням громади, суттєвими кліматичними, техногенними чи військовими подіями в регіоні.</a:t>
            </a:r>
            <a:endParaRPr lang="ru-RU" sz="1800" smtClean="0">
              <a:latin typeface="Calibri" pitchFamily="34" charset="0"/>
              <a:cs typeface="Calibri" pitchFamily="34" charset="0"/>
              <a:sym typeface="Calibri" pitchFamily="34" charset="0"/>
            </a:endParaRPr>
          </a:p>
          <a:p>
            <a:pPr marL="158750" indent="0" eaLnBrk="1" hangingPunct="1">
              <a:lnSpc>
                <a:spcPct val="107000"/>
              </a:lnSpc>
              <a:spcBef>
                <a:spcPts val="300"/>
              </a:spcBef>
              <a:buSzPts val="1100"/>
            </a:pPr>
            <a:endParaRPr lang="ru-RU" sz="1800" i="1" smtClean="0">
              <a:solidFill>
                <a:srgbClr val="2E74B5"/>
              </a:solidFill>
              <a:latin typeface="Calibri" pitchFamily="34" charset="0"/>
              <a:cs typeface="Calibri" pitchFamily="34" charset="0"/>
            </a:endParaRPr>
          </a:p>
          <a:p>
            <a:pPr marL="158750" indent="0" eaLnBrk="1" hangingPunct="1">
              <a:lnSpc>
                <a:spcPct val="107000"/>
              </a:lnSpc>
              <a:spcBef>
                <a:spcPts val="300"/>
              </a:spcBef>
              <a:buSzPts val="1100"/>
            </a:pPr>
            <a:r>
              <a:rPr lang="ru-RU" sz="1800" i="1" smtClean="0">
                <a:solidFill>
                  <a:srgbClr val="2E74B5"/>
                </a:solidFill>
                <a:latin typeface="Calibri" pitchFamily="34" charset="0"/>
                <a:cs typeface="Calibri" pitchFamily="34" charset="0"/>
              </a:rPr>
              <a:t>Приклади: близькість до великих міст чи закордону (до обласного міста, до місць скупчення населення, до кордону) / близькість до важливих інфраструктурних об’єктів (до аеропорту, залізниці, порту, національних трас, міжнародних КПП) / близькість до природніх об’єктів (до моря, гір, великих озер чи річок) /  віддаленість від катаклізм (від місць регулярних повеней, від місць воєнних дій, від територій екологічного забруднення) / тощо.</a:t>
            </a:r>
            <a:endParaRPr lang="ru-RU" sz="1800" smtClean="0">
              <a:latin typeface="Calibri" pitchFamily="34" charset="0"/>
              <a:cs typeface="Calibri" pitchFamily="34" charset="0"/>
              <a:sym typeface="Calibri" pitchFamily="34" charset="0"/>
            </a:endParaRPr>
          </a:p>
          <a:p>
            <a:pPr marL="158750" indent="0" eaLnBrk="1" hangingPunct="1">
              <a:spcBef>
                <a:spcPts val="300"/>
              </a:spcBef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Google Shape;277;g120357995f0_0_202:notes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278" name="Google Shape;278;g120357995f0_0_20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>
            <a:noAutofit/>
          </a:bodyPr>
          <a:lstStyle/>
          <a:p>
            <a:pPr marL="158750" indent="0" eaLnBrk="1" hangingPunct="1">
              <a:lnSpc>
                <a:spcPct val="107000"/>
              </a:lnSpc>
              <a:buSzPts val="1100"/>
            </a:pPr>
            <a:r>
              <a:rPr lang="ru-RU" sz="1800" smtClean="0">
                <a:cs typeface="Arial" charset="0"/>
              </a:rPr>
              <a:t>Група факторів, що зумовлені географічним розміщенням громади, суттєвими кліматичними, техногенними чи військовими подіями в регіоні.</a:t>
            </a:r>
            <a:endParaRPr lang="ru-RU" sz="1800" smtClean="0">
              <a:latin typeface="Calibri" pitchFamily="34" charset="0"/>
              <a:cs typeface="Calibri" pitchFamily="34" charset="0"/>
              <a:sym typeface="Calibri" pitchFamily="34" charset="0"/>
            </a:endParaRPr>
          </a:p>
          <a:p>
            <a:pPr marL="158750" indent="0" eaLnBrk="1" hangingPunct="1">
              <a:lnSpc>
                <a:spcPct val="107000"/>
              </a:lnSpc>
              <a:spcBef>
                <a:spcPts val="300"/>
              </a:spcBef>
              <a:buSzPts val="1100"/>
            </a:pPr>
            <a:endParaRPr lang="ru-RU" sz="1800" i="1" smtClean="0">
              <a:solidFill>
                <a:srgbClr val="2E74B5"/>
              </a:solidFill>
              <a:latin typeface="Calibri" pitchFamily="34" charset="0"/>
              <a:cs typeface="Calibri" pitchFamily="34" charset="0"/>
            </a:endParaRPr>
          </a:p>
          <a:p>
            <a:pPr marL="158750" indent="0" eaLnBrk="1" hangingPunct="1">
              <a:lnSpc>
                <a:spcPct val="107000"/>
              </a:lnSpc>
              <a:spcBef>
                <a:spcPts val="300"/>
              </a:spcBef>
              <a:buSzPts val="1100"/>
            </a:pPr>
            <a:r>
              <a:rPr lang="ru-RU" sz="1800" i="1" smtClean="0">
                <a:solidFill>
                  <a:srgbClr val="2E74B5"/>
                </a:solidFill>
                <a:latin typeface="Calibri" pitchFamily="34" charset="0"/>
                <a:cs typeface="Calibri" pitchFamily="34" charset="0"/>
              </a:rPr>
              <a:t>Приклади: близькість до великих міст чи закордону (до обласного міста, до місць скупчення населення, до кордону) / близькість до важливих інфраструктурних об’єктів (до аеропорту, залізниці, порту, національних трас, міжнародних КПП) / близькість до природніх об’єктів (до моря, гір, великих озер чи річок) /  віддаленість від катаклізм (від місць регулярних повеней, від місць воєнних дій, від територій екологічного забруднення) / тощо.</a:t>
            </a:r>
            <a:endParaRPr lang="ru-RU" sz="1800" smtClean="0">
              <a:latin typeface="Calibri" pitchFamily="34" charset="0"/>
              <a:cs typeface="Calibri" pitchFamily="34" charset="0"/>
              <a:sym typeface="Calibri" pitchFamily="34" charset="0"/>
            </a:endParaRPr>
          </a:p>
          <a:p>
            <a:pPr marL="158750" indent="0" eaLnBrk="1" hangingPunct="1">
              <a:spcBef>
                <a:spcPts val="300"/>
              </a:spcBef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3714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Google Shape;277;g120357995f0_0_202:notes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278" name="Google Shape;278;g120357995f0_0_20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>
            <a:noAutofit/>
          </a:bodyPr>
          <a:lstStyle/>
          <a:p>
            <a:pPr marL="158750" indent="0" eaLnBrk="1" hangingPunct="1">
              <a:lnSpc>
                <a:spcPct val="107000"/>
              </a:lnSpc>
              <a:buSzPts val="1100"/>
            </a:pPr>
            <a:r>
              <a:rPr lang="ru-RU" sz="1800" smtClean="0">
                <a:cs typeface="Arial" charset="0"/>
              </a:rPr>
              <a:t>Група факторів, що зумовлені географічним розміщенням громади, суттєвими кліматичними, техногенними чи військовими подіями в регіоні.</a:t>
            </a:r>
            <a:endParaRPr lang="ru-RU" sz="1800" smtClean="0">
              <a:latin typeface="Calibri" pitchFamily="34" charset="0"/>
              <a:cs typeface="Calibri" pitchFamily="34" charset="0"/>
              <a:sym typeface="Calibri" pitchFamily="34" charset="0"/>
            </a:endParaRPr>
          </a:p>
          <a:p>
            <a:pPr marL="158750" indent="0" eaLnBrk="1" hangingPunct="1">
              <a:lnSpc>
                <a:spcPct val="107000"/>
              </a:lnSpc>
              <a:spcBef>
                <a:spcPts val="300"/>
              </a:spcBef>
              <a:buSzPts val="1100"/>
            </a:pPr>
            <a:endParaRPr lang="ru-RU" sz="1800" i="1" smtClean="0">
              <a:solidFill>
                <a:srgbClr val="2E74B5"/>
              </a:solidFill>
              <a:latin typeface="Calibri" pitchFamily="34" charset="0"/>
              <a:cs typeface="Calibri" pitchFamily="34" charset="0"/>
            </a:endParaRPr>
          </a:p>
          <a:p>
            <a:pPr marL="158750" indent="0" eaLnBrk="1" hangingPunct="1">
              <a:lnSpc>
                <a:spcPct val="107000"/>
              </a:lnSpc>
              <a:spcBef>
                <a:spcPts val="300"/>
              </a:spcBef>
              <a:buSzPts val="1100"/>
            </a:pPr>
            <a:r>
              <a:rPr lang="ru-RU" sz="1800" i="1" smtClean="0">
                <a:solidFill>
                  <a:srgbClr val="2E74B5"/>
                </a:solidFill>
                <a:latin typeface="Calibri" pitchFamily="34" charset="0"/>
                <a:cs typeface="Calibri" pitchFamily="34" charset="0"/>
              </a:rPr>
              <a:t>Приклади: близькість до великих міст чи закордону (до обласного міста, до місць скупчення населення, до кордону) / близькість до важливих інфраструктурних об’єктів (до аеропорту, залізниці, порту, національних трас, міжнародних КПП) / близькість до природніх об’єктів (до моря, гір, великих озер чи річок) /  віддаленість від катаклізм (від місць регулярних повеней, від місць воєнних дій, від територій екологічного забруднення) / тощо.</a:t>
            </a:r>
            <a:endParaRPr lang="ru-RU" sz="1800" smtClean="0">
              <a:latin typeface="Calibri" pitchFamily="34" charset="0"/>
              <a:cs typeface="Calibri" pitchFamily="34" charset="0"/>
              <a:sym typeface="Calibri" pitchFamily="34" charset="0"/>
            </a:endParaRPr>
          </a:p>
          <a:p>
            <a:pPr marL="158750" indent="0" eaLnBrk="1" hangingPunct="1">
              <a:spcBef>
                <a:spcPts val="300"/>
              </a:spcBef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941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Google Shape;69;p9:notes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19458" name="Google Shape;70;p9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Google Shape;92;p11:notes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21506" name="Google Shape;93;p11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Google Shape;190;g120357995f0_0_456:notes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27650" name="Google Shape;191;g120357995f0_0_456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58750" indent="0" eaLnBrk="1" hangingPunct="1">
              <a:lnSpc>
                <a:spcPct val="107000"/>
              </a:lnSpc>
              <a:buSzPts val="1100"/>
            </a:pPr>
            <a:endParaRPr lang="ru-RU" sz="1800" smtClean="0">
              <a:latin typeface="Calibri" pitchFamily="34" charset="0"/>
              <a:cs typeface="Calibri" pitchFamily="34" charset="0"/>
              <a:sym typeface="Calibri" pitchFamily="34" charset="0"/>
            </a:endParaRPr>
          </a:p>
          <a:p>
            <a:pPr marL="158750" indent="0" eaLnBrk="1" hangingPunct="1">
              <a:lnSpc>
                <a:spcPct val="107000"/>
              </a:lnSpc>
              <a:spcBef>
                <a:spcPts val="300"/>
              </a:spcBef>
              <a:buSzPts val="1100"/>
            </a:pPr>
            <a:endParaRPr lang="ru-RU" sz="1800" i="1" smtClean="0">
              <a:solidFill>
                <a:srgbClr val="2E74B5"/>
              </a:solidFill>
              <a:latin typeface="Calibri" pitchFamily="34" charset="0"/>
              <a:cs typeface="Calibri" pitchFamily="34" charset="0"/>
            </a:endParaRPr>
          </a:p>
          <a:p>
            <a:pPr marL="158750" indent="0" eaLnBrk="1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SzPts val="1100"/>
            </a:pPr>
            <a:r>
              <a:rPr lang="ru-RU" sz="1800" i="1" smtClean="0">
                <a:solidFill>
                  <a:srgbClr val="2E74B5"/>
                </a:solidFill>
                <a:latin typeface="Calibri" pitchFamily="34" charset="0"/>
                <a:cs typeface="Calibri" pitchFamily="34" charset="0"/>
              </a:rPr>
              <a:t>Приклади: склади / виробничі приміщення / недобудови / земельні ділянки / підприємства «на продаж», які мають у власності основні фонди / тощо.</a:t>
            </a:r>
            <a:endParaRPr lang="ru-RU" sz="1800" smtClean="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Google Shape;202;g120357995f0_0_41:notes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29698" name="Google Shape;203;g120357995f0_0_41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Google Shape;202;g120357995f0_0_41:notes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29698" name="Google Shape;203;g120357995f0_0_41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045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Google Shape;202;g120357995f0_0_41:notes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29698" name="Google Shape;203;g120357995f0_0_41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191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" name="Google Shape;8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57D97F-2227-4D33-B8C7-83F08283D9D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8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37DD83-B622-49B8-851F-6350FFBE49A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2BCBDB-A178-412E-B36F-8E350F041D7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anchor="ctr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" name="Google Shape;8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7C6336-B7DD-4EEE-B182-B00C62C6AA0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8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1BA77D-BBE9-4060-815C-E7D390875F2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" name="Google Shape;8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DB350A-7F25-43C5-921D-630B5AB1B1A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" name="Google Shape;8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3F2E51-06C9-4696-91C2-2844073AD5F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" name="Google Shape;8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9115B6-DE9D-41E4-A4DD-8EB47864649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anchor="ctr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" name="Google Shape;8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1ACC2A-5661-4516-8BEA-D26C32A1B72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6;p9"/>
          <p:cNvSpPr>
            <a:spLocks noChangeArrowheads="1"/>
          </p:cNvSpPr>
          <p:nvPr/>
        </p:nvSpPr>
        <p:spPr bwMode="auto">
          <a:xfrm>
            <a:off x="4572000" y="0"/>
            <a:ext cx="4572000" cy="51435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SzPts val="1400"/>
              <a:buFont typeface="Arial" charset="0"/>
              <a:buNone/>
            </a:pPr>
            <a:endParaRPr lang="ru-RU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anchor="ctr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Google Shape;40;p9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29D3FA9-BA6F-4412-866F-B5B189C521B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anchor="ctr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3" name="Google Shape;8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39068B-4F54-4244-BE8A-42A0FF5D550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311150" y="444500"/>
            <a:ext cx="8521700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charset="0"/>
            </a:endParaRPr>
          </a:p>
        </p:txBody>
      </p:sp>
      <p:sp>
        <p:nvSpPr>
          <p:cNvPr id="1027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311150" y="1152525"/>
            <a:ext cx="85217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charset="0"/>
            </a:endParaRPr>
          </a:p>
        </p:txBody>
      </p:sp>
      <p:sp>
        <p:nvSpPr>
          <p:cNvPr id="1028" name="Google Shape;8;p1"/>
          <p:cNvSpPr txBox="1">
            <a:spLocks noGrp="1"/>
          </p:cNvSpPr>
          <p:nvPr>
            <p:ph type="sldNum" idx="12"/>
          </p:nvPr>
        </p:nvSpPr>
        <p:spPr bwMode="auto">
          <a:xfrm>
            <a:off x="8472488" y="4662488"/>
            <a:ext cx="5492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ts val="1000"/>
              <a:buFont typeface="Arial" charset="0"/>
              <a:buNone/>
              <a:defRPr sz="1000">
                <a:solidFill>
                  <a:srgbClr val="595959"/>
                </a:solidFill>
              </a:defRPr>
            </a:lvl1pPr>
          </a:lstStyle>
          <a:p>
            <a:fld id="{505805F1-37CE-45B4-AE35-683A46A185CD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1" r:id="rId8"/>
    <p:sldLayoutId id="2147483668" r:id="rId9"/>
    <p:sldLayoutId id="2147483669" r:id="rId10"/>
    <p:sldLayoutId id="2147483670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zemlevpor-stor-otg@ukr.net" TargetMode="Externa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hyperlink" Target="mailto:zemlevpor-stor-otg@ukr.net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hyperlink" Target="mailto:zemlevpor-stor-otg@ukr.net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hyperlink" Target="mailto:zemlevpor-stor-otg@ukr.net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hyperlink" Target="mailto:zemlevpor-stor-otg@ukr.net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hyperlink" Target="mailto:zemlevpor-stor-otg@ukr.net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hyperlink" Target="mailto:zemlevpor-stor-otg@ukr.net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hyperlink" Target="mailto:zemlevpor-stor-otg@ukr.net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hyperlink" Target="mailto:zemlevpor-stor-otg@ukr.net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hyperlink" Target="mailto:zemlevpor-stor-otg@ukr.ne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stor-misk-r@ukr.net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hyperlink" Target="mailto:zemlevpor-stor-otg@ukr.net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hyperlink" Target="mailto:zemlevpor-stor-otg@ukr.net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hyperlink" Target="mailto:zemlevpor-stor-otg@ukr.net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hyperlink" Target="mailto:zemlevpor-stor-otg@ukr.net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hyperlink" Target="mailto:zemlevpor-stor-otg@ukr.net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hyperlink" Target="mailto:zemlevpor-stor-otg@ukr.net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hyperlink" Target="mailto:zemlevpor-stor-otg@ukr.net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hyperlink" Target="mailto:zemlevpor-stor-otg@ukr.net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hyperlink" Target="mailto:zemlevpor-stor-otg@ukr.ne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67.png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7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hyperlink" Target="http://surl.li/gqziu" TargetMode="External"/><Relationship Id="rId4" Type="http://schemas.openxmlformats.org/officeDocument/2006/relationships/hyperlink" Target="http://surl.li/gqzig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hyperlink" Target="mailto:stor-misk-r@ukr.net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hyperlink" Target="https://www.facebook.com/Stor.misk.rada/" TargetMode="External"/><Relationship Id="rId4" Type="http://schemas.openxmlformats.org/officeDocument/2006/relationships/hyperlink" Target="http://stor-rada.gov.ua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zemlevpor-stor-otg@ukr.net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4207396"/>
          </a:xfrm>
          <a:prstGeom prst="rect">
            <a:avLst/>
          </a:prstGeom>
        </p:spPr>
      </p:pic>
      <p:sp>
        <p:nvSpPr>
          <p:cNvPr id="14339" name="Google Shape;56;p13"/>
          <p:cNvSpPr>
            <a:spLocks noChangeArrowheads="1"/>
          </p:cNvSpPr>
          <p:nvPr/>
        </p:nvSpPr>
        <p:spPr bwMode="auto">
          <a:xfrm>
            <a:off x="0" y="4207396"/>
            <a:ext cx="9144000" cy="936104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91425" tIns="91425" rIns="91425" bIns="91425" anchor="ctr"/>
          <a:lstStyle/>
          <a:p>
            <a:pPr marL="457200" algn="ctr">
              <a:spcBef>
                <a:spcPts val="0"/>
              </a:spcBef>
              <a:buClr>
                <a:srgbClr val="000000"/>
              </a:buClr>
              <a:buSzPts val="1100"/>
              <a:buFont typeface="Arial" charset="0"/>
              <a:buNone/>
            </a:pPr>
            <a:r>
              <a:rPr lang="ru-RU" b="1" dirty="0" smtClean="0">
                <a:solidFill>
                  <a:srgbClr val="FFFF00"/>
                </a:solidFill>
                <a:latin typeface="Montserrat"/>
                <a:sym typeface="Montserrat"/>
              </a:rPr>
              <a:t>СТОРОЖИНЕЦЬКА МІСЬКА </a:t>
            </a:r>
            <a:r>
              <a:rPr lang="ru-RU" b="1" dirty="0">
                <a:solidFill>
                  <a:srgbClr val="FFFF00"/>
                </a:solidFill>
                <a:latin typeface="Montserrat"/>
                <a:sym typeface="Montserrat"/>
              </a:rPr>
              <a:t>ТЕРИТОРІАЛЬНА </a:t>
            </a:r>
            <a:r>
              <a:rPr lang="ru-RU" b="1" dirty="0" smtClean="0">
                <a:solidFill>
                  <a:srgbClr val="FFFF00"/>
                </a:solidFill>
                <a:latin typeface="Montserrat"/>
                <a:sym typeface="Montserrat"/>
              </a:rPr>
              <a:t>ГРОМАДА </a:t>
            </a:r>
            <a:r>
              <a:rPr lang="ru-RU" b="1" dirty="0">
                <a:solidFill>
                  <a:srgbClr val="FFFF00"/>
                </a:solidFill>
                <a:latin typeface="Montserrat"/>
                <a:sym typeface="Montserrat"/>
              </a:rPr>
              <a:t>– </a:t>
            </a:r>
            <a:endParaRPr lang="ru-RU" b="1" dirty="0" smtClean="0">
              <a:solidFill>
                <a:srgbClr val="FFFF00"/>
              </a:solidFill>
              <a:latin typeface="Montserrat"/>
              <a:sym typeface="Montserrat"/>
            </a:endParaRPr>
          </a:p>
          <a:p>
            <a:pPr marL="457200" algn="ctr">
              <a:spcBef>
                <a:spcPts val="0"/>
              </a:spcBef>
              <a:buClr>
                <a:srgbClr val="000000"/>
              </a:buClr>
              <a:buSzPts val="1100"/>
              <a:buFont typeface="Arial" charset="0"/>
              <a:buNone/>
            </a:pPr>
            <a:r>
              <a:rPr lang="ru-RU" b="1" dirty="0" smtClean="0">
                <a:solidFill>
                  <a:srgbClr val="FFFF00"/>
                </a:solidFill>
                <a:latin typeface="Montserrat"/>
                <a:sym typeface="Montserrat"/>
              </a:rPr>
              <a:t>ТЕРИТОРІЯ </a:t>
            </a:r>
            <a:r>
              <a:rPr lang="ru-RU" b="1" dirty="0">
                <a:solidFill>
                  <a:srgbClr val="FFFF00"/>
                </a:solidFill>
                <a:latin typeface="Montserrat"/>
                <a:sym typeface="Montserrat"/>
              </a:rPr>
              <a:t>ДЛЯ </a:t>
            </a:r>
            <a:r>
              <a:rPr lang="ru-RU" b="1" dirty="0" smtClean="0">
                <a:solidFill>
                  <a:srgbClr val="FFFF00"/>
                </a:solidFill>
                <a:latin typeface="Montserrat"/>
                <a:sym typeface="Montserrat"/>
              </a:rPr>
              <a:t>РОЗВИТКУ БІЗНЕСУ ТА </a:t>
            </a:r>
            <a:r>
              <a:rPr lang="ru-RU" b="1" dirty="0">
                <a:solidFill>
                  <a:srgbClr val="FFFF00"/>
                </a:solidFill>
                <a:latin typeface="Montserrat"/>
                <a:sym typeface="Montserrat"/>
              </a:rPr>
              <a:t>ВІДПОЧИНКУ</a:t>
            </a:r>
            <a:endParaRPr lang="ru-RU" b="1" dirty="0" smtClean="0">
              <a:solidFill>
                <a:srgbClr val="FFFF00"/>
              </a:solidFill>
              <a:latin typeface="Montserrat"/>
              <a:sym typeface="Montserrat"/>
            </a:endParaRPr>
          </a:p>
          <a:p>
            <a:pPr marL="457200" algn="ctr">
              <a:spcBef>
                <a:spcPts val="0"/>
              </a:spcBef>
              <a:buClr>
                <a:srgbClr val="000000"/>
              </a:buClr>
              <a:buSzPts val="1400"/>
              <a:buFont typeface="Arial" charset="0"/>
              <a:buNone/>
            </a:pPr>
            <a:r>
              <a:rPr lang="ru-RU" b="1" dirty="0" err="1" smtClean="0">
                <a:solidFill>
                  <a:srgbClr val="FFFF00"/>
                </a:solidFill>
                <a:latin typeface="Montserrat"/>
                <a:sym typeface="Montserrat"/>
              </a:rPr>
              <a:t>Чернівецька</a:t>
            </a:r>
            <a:r>
              <a:rPr lang="ru-RU" b="1" dirty="0" smtClean="0">
                <a:solidFill>
                  <a:srgbClr val="FFFF00"/>
                </a:solidFill>
                <a:latin typeface="Montserrat"/>
                <a:sym typeface="Montserrat"/>
              </a:rPr>
              <a:t> область</a:t>
            </a:r>
          </a:p>
          <a:p>
            <a:pPr marL="457200" algn="ctr">
              <a:spcBef>
                <a:spcPts val="0"/>
              </a:spcBef>
              <a:buClr>
                <a:srgbClr val="000000"/>
              </a:buClr>
              <a:buSzPts val="1400"/>
              <a:buFont typeface="Arial" charset="0"/>
              <a:buNone/>
            </a:pPr>
            <a:r>
              <a:rPr lang="ru-RU" b="1" dirty="0" err="1" smtClean="0">
                <a:solidFill>
                  <a:srgbClr val="FFFF00"/>
                </a:solidFill>
                <a:latin typeface="Montserrat"/>
                <a:sym typeface="Montserrat"/>
              </a:rPr>
              <a:t>Україна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Tm="2808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206;p20"/>
          <p:cNvSpPr>
            <a:spLocks noChangeArrowheads="1"/>
          </p:cNvSpPr>
          <p:nvPr/>
        </p:nvSpPr>
        <p:spPr bwMode="auto">
          <a:xfrm>
            <a:off x="0" y="-14288"/>
            <a:ext cx="920750" cy="5151438"/>
          </a:xfrm>
          <a:prstGeom prst="rect">
            <a:avLst/>
          </a:prstGeom>
          <a:solidFill>
            <a:srgbClr val="B45F06"/>
          </a:solidFill>
          <a:ln w="9525">
            <a:solidFill>
              <a:srgbClr val="B45F06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SzPts val="1400"/>
              <a:buFont typeface="Arial" charset="0"/>
              <a:buNone/>
            </a:pPr>
            <a:endParaRPr lang="ru-RU"/>
          </a:p>
        </p:txBody>
      </p:sp>
      <p:sp>
        <p:nvSpPr>
          <p:cNvPr id="28676" name="Google Shape;208;p20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22B9C548-B8D7-4C71-8941-9EBB3281CFB3}" type="slidenum">
              <a:rPr lang="ru-RU"/>
              <a:pPr/>
              <a:t>10</a:t>
            </a:fld>
            <a:endParaRPr lang="ru-RU"/>
          </a:p>
        </p:txBody>
      </p:sp>
      <p:sp>
        <p:nvSpPr>
          <p:cNvPr id="28677" name="Google Shape;209;p20"/>
          <p:cNvSpPr txBox="1">
            <a:spLocks noGrp="1"/>
          </p:cNvSpPr>
          <p:nvPr>
            <p:ph type="ctrTitle"/>
          </p:nvPr>
        </p:nvSpPr>
        <p:spPr>
          <a:xfrm rot="16199090">
            <a:off x="-1677142" y="2605894"/>
            <a:ext cx="4091002" cy="517525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60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FFFFFF"/>
                </a:solidFill>
                <a:latin typeface="Montserrat"/>
                <a:cs typeface="Arial" charset="0"/>
                <a:sym typeface="Montserrat"/>
              </a:rPr>
              <a:t>ІНВЕСТИЦІЙНІ ПРОПОЗИЦІЇ ЗЕМЕЛЬНИХ ДІЛЯНОК ТИПУ </a:t>
            </a:r>
            <a:r>
              <a:rPr lang="en-US" sz="1200" b="1" dirty="0" smtClean="0">
                <a:solidFill>
                  <a:srgbClr val="FFFFFF"/>
                </a:solidFill>
                <a:latin typeface="Montserrat"/>
                <a:cs typeface="Arial" charset="0"/>
                <a:sym typeface="Montserrat"/>
              </a:rPr>
              <a:t>GREENFIELD</a:t>
            </a:r>
            <a:endParaRPr lang="ru-RU" sz="1200" b="1" dirty="0" smtClean="0">
              <a:solidFill>
                <a:srgbClr val="FFFFFF"/>
              </a:solidFill>
              <a:latin typeface="Montserrat"/>
              <a:cs typeface="Arial" charset="0"/>
              <a:sym typeface="Montserrat"/>
            </a:endParaRPr>
          </a:p>
        </p:txBody>
      </p:sp>
      <p:sp>
        <p:nvSpPr>
          <p:cNvPr id="28680" name="Google Shape;212;p20"/>
          <p:cNvSpPr txBox="1">
            <a:spLocks noChangeArrowheads="1"/>
          </p:cNvSpPr>
          <p:nvPr/>
        </p:nvSpPr>
        <p:spPr bwMode="auto">
          <a:xfrm>
            <a:off x="3131840" y="130175"/>
            <a:ext cx="4080271" cy="355276"/>
          </a:xfrm>
          <a:prstGeom prst="rect">
            <a:avLst/>
          </a:prstGeom>
          <a:solidFill>
            <a:srgbClr val="B45F06"/>
          </a:soli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square" lIns="90000" tIns="54000" rIns="91425" bIns="54000">
            <a:spAutoFit/>
          </a:bodyPr>
          <a:lstStyle/>
          <a:p>
            <a:pPr algn="ctr">
              <a:buClr>
                <a:srgbClr val="000000"/>
              </a:buClr>
              <a:buSzPts val="1500"/>
              <a:buFont typeface="Arial" charset="0"/>
              <a:buNone/>
            </a:pPr>
            <a:r>
              <a:rPr lang="ru-RU" sz="1500" b="1" dirty="0" err="1">
                <a:solidFill>
                  <a:srgbClr val="FFFFFF"/>
                </a:solidFill>
                <a:latin typeface="Montserrat"/>
                <a:sym typeface="Montserrat"/>
              </a:rPr>
              <a:t>Земельна</a:t>
            </a:r>
            <a:r>
              <a:rPr lang="ru-RU" sz="1500" b="1" dirty="0">
                <a:solidFill>
                  <a:srgbClr val="FFFFFF"/>
                </a:solidFill>
                <a:latin typeface="Montserrat"/>
                <a:sym typeface="Montserrat"/>
              </a:rPr>
              <a:t> </a:t>
            </a:r>
            <a:r>
              <a:rPr lang="ru-RU" sz="1500" b="1" dirty="0" err="1" smtClean="0">
                <a:solidFill>
                  <a:srgbClr val="FFFFFF"/>
                </a:solidFill>
                <a:latin typeface="Montserrat"/>
                <a:sym typeface="Montserrat"/>
              </a:rPr>
              <a:t>ділянка</a:t>
            </a:r>
            <a:r>
              <a:rPr lang="ru-RU" sz="1500" b="1" dirty="0" smtClean="0">
                <a:solidFill>
                  <a:srgbClr val="FFFFFF"/>
                </a:solidFill>
                <a:latin typeface="Montserrat"/>
                <a:sym typeface="Montserrat"/>
              </a:rPr>
              <a:t> типу</a:t>
            </a:r>
            <a:r>
              <a:rPr lang="ru-RU" sz="1600" b="1" dirty="0" smtClean="0">
                <a:solidFill>
                  <a:srgbClr val="FFFFFF"/>
                </a:solidFill>
                <a:latin typeface="Montserrat"/>
                <a:sym typeface="Montserrat"/>
              </a:rPr>
              <a:t> </a:t>
            </a:r>
            <a:r>
              <a:rPr lang="en-US" sz="1600" b="1" dirty="0">
                <a:solidFill>
                  <a:srgbClr val="FFFFFF"/>
                </a:solidFill>
                <a:latin typeface="Montserrat"/>
                <a:sym typeface="Montserrat"/>
              </a:rPr>
              <a:t>GREENFIELD</a:t>
            </a:r>
            <a:endParaRPr lang="ru-RU" sz="1500" b="1" dirty="0">
              <a:solidFill>
                <a:srgbClr val="FFFFFF"/>
              </a:solidFill>
              <a:latin typeface="Montserrat"/>
              <a:sym typeface="Montserrat"/>
            </a:endParaRPr>
          </a:p>
        </p:txBody>
      </p:sp>
      <p:sp>
        <p:nvSpPr>
          <p:cNvPr id="28682" name="Google Shape;214;p20"/>
          <p:cNvSpPr>
            <a:spLocks noChangeArrowheads="1"/>
          </p:cNvSpPr>
          <p:nvPr/>
        </p:nvSpPr>
        <p:spPr bwMode="auto">
          <a:xfrm>
            <a:off x="688975" y="1576388"/>
            <a:ext cx="474663" cy="4984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 algn="ctr">
              <a:buClr>
                <a:srgbClr val="000000"/>
              </a:buClr>
              <a:buSzPts val="2000"/>
              <a:buFont typeface="Arial" charset="0"/>
              <a:buNone/>
            </a:pPr>
            <a:r>
              <a:rPr lang="ru-RU" sz="2000" dirty="0" smtClean="0">
                <a:solidFill>
                  <a:srgbClr val="B45F06"/>
                </a:solidFill>
                <a:latin typeface="Montserrat Black"/>
                <a:sym typeface="Montserrat Black"/>
              </a:rPr>
              <a:t>2</a:t>
            </a:r>
            <a:endParaRPr lang="ru-RU" sz="2000" dirty="0">
              <a:solidFill>
                <a:srgbClr val="B45F06"/>
              </a:solidFill>
              <a:latin typeface="Montserrat Black"/>
              <a:sym typeface="Montserrat Black"/>
            </a:endParaRPr>
          </a:p>
        </p:txBody>
      </p:sp>
      <p:pic>
        <p:nvPicPr>
          <p:cNvPr id="28683" name="Google Shape;215;p20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538" y="130175"/>
            <a:ext cx="688975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21408" t="5393" r="16749"/>
          <a:stretch/>
        </p:blipFill>
        <p:spPr>
          <a:xfrm>
            <a:off x="1024592" y="848756"/>
            <a:ext cx="3892482" cy="2626159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4496955"/>
              </p:ext>
            </p:extLst>
          </p:nvPr>
        </p:nvGraphicFramePr>
        <p:xfrm>
          <a:off x="4967561" y="867998"/>
          <a:ext cx="4069397" cy="365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65858">
                  <a:extLst>
                    <a:ext uri="{9D8B030D-6E8A-4147-A177-3AD203B41FA5}">
                      <a16:colId xmlns:a16="http://schemas.microsoft.com/office/drawing/2014/main" val="1745195711"/>
                    </a:ext>
                  </a:extLst>
                </a:gridCol>
                <a:gridCol w="2103539">
                  <a:extLst>
                    <a:ext uri="{9D8B030D-6E8A-4147-A177-3AD203B41FA5}">
                      <a16:colId xmlns:a16="http://schemas.microsoft.com/office/drawing/2014/main" val="101093795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Місцезнаходження 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effectLst/>
                        </a:rPr>
                        <a:t>м</a:t>
                      </a:r>
                      <a:r>
                        <a:rPr lang="uk-UA" sz="1200" dirty="0">
                          <a:effectLst/>
                        </a:rPr>
                        <a:t>. Сторожинець, 2-й </a:t>
                      </a:r>
                      <a:r>
                        <a:rPr lang="uk-UA" sz="1200" dirty="0" err="1" smtClean="0">
                          <a:effectLst/>
                        </a:rPr>
                        <a:t>пров</a:t>
                      </a:r>
                      <a:r>
                        <a:rPr lang="uk-UA" sz="1200" dirty="0" smtClean="0">
                          <a:effectLst/>
                        </a:rPr>
                        <a:t>. </a:t>
                      </a:r>
                      <a:endParaRPr lang="uk-UA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Б. Хмельницького 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07000420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670784"/>
              </p:ext>
            </p:extLst>
          </p:nvPr>
        </p:nvGraphicFramePr>
        <p:xfrm>
          <a:off x="4967561" y="1270163"/>
          <a:ext cx="4076269" cy="548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69177">
                  <a:extLst>
                    <a:ext uri="{9D8B030D-6E8A-4147-A177-3AD203B41FA5}">
                      <a16:colId xmlns:a16="http://schemas.microsoft.com/office/drawing/2014/main" val="1368435702"/>
                    </a:ext>
                  </a:extLst>
                </a:gridCol>
                <a:gridCol w="2107092">
                  <a:extLst>
                    <a:ext uri="{9D8B030D-6E8A-4147-A177-3AD203B41FA5}">
                      <a16:colId xmlns:a16="http://schemas.microsoft.com/office/drawing/2014/main" val="1711544051"/>
                    </a:ext>
                  </a:extLst>
                </a:gridCol>
              </a:tblGrid>
              <a:tr h="1575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Тип власності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Державна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09847852"/>
                  </a:ext>
                </a:extLst>
              </a:tr>
              <a:tr h="1575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Кадастровий номер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7324510100:03:007:0049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82647846"/>
                  </a:ext>
                </a:extLst>
              </a:tr>
              <a:tr h="1575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Цільове призначення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3.4. Іншого призначення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53536585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8212679"/>
              </p:ext>
            </p:extLst>
          </p:nvPr>
        </p:nvGraphicFramePr>
        <p:xfrm>
          <a:off x="4982342" y="1858816"/>
          <a:ext cx="4039421" cy="2011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51377">
                  <a:extLst>
                    <a:ext uri="{9D8B030D-6E8A-4147-A177-3AD203B41FA5}">
                      <a16:colId xmlns:a16="http://schemas.microsoft.com/office/drawing/2014/main" val="3193452427"/>
                    </a:ext>
                  </a:extLst>
                </a:gridCol>
                <a:gridCol w="2088044">
                  <a:extLst>
                    <a:ext uri="{9D8B030D-6E8A-4147-A177-3AD203B41FA5}">
                      <a16:colId xmlns:a16="http://schemas.microsoft.com/office/drawing/2014/main" val="383237294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Доступ доріг до ділянки (вид та ширина доступної дороги)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Комунальна гравійна дорога, ширина – 10 м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442074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Найближча автомагістраль / дорога національного значення (км)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1 км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22633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Найближча залізнична станція (км)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м. Чернівці – </a:t>
                      </a:r>
                      <a:r>
                        <a:rPr lang="uk-UA" sz="1200" dirty="0" smtClean="0">
                          <a:effectLst/>
                        </a:rPr>
                        <a:t>25 </a:t>
                      </a:r>
                      <a:r>
                        <a:rPr lang="uk-UA" sz="1200" dirty="0">
                          <a:effectLst/>
                        </a:rPr>
                        <a:t>км,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смт. Глибока – 20 км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03402938"/>
                  </a:ext>
                </a:extLst>
              </a:tr>
              <a:tr h="920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Найближчий діючий аеропорт (км)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м. Чернівці – </a:t>
                      </a:r>
                      <a:r>
                        <a:rPr lang="uk-UA" sz="1200" dirty="0" smtClean="0">
                          <a:effectLst/>
                        </a:rPr>
                        <a:t>25 </a:t>
                      </a:r>
                      <a:r>
                        <a:rPr lang="uk-UA" sz="1200" dirty="0">
                          <a:effectLst/>
                        </a:rPr>
                        <a:t>км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53191185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6889179"/>
              </p:ext>
            </p:extLst>
          </p:nvPr>
        </p:nvGraphicFramePr>
        <p:xfrm>
          <a:off x="4960031" y="3930968"/>
          <a:ext cx="4041119" cy="731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52198">
                  <a:extLst>
                    <a:ext uri="{9D8B030D-6E8A-4147-A177-3AD203B41FA5}">
                      <a16:colId xmlns:a16="http://schemas.microsoft.com/office/drawing/2014/main" val="3690618908"/>
                    </a:ext>
                  </a:extLst>
                </a:gridCol>
                <a:gridCol w="2088921">
                  <a:extLst>
                    <a:ext uri="{9D8B030D-6E8A-4147-A177-3AD203B41FA5}">
                      <a16:colId xmlns:a16="http://schemas.microsoft.com/office/drawing/2014/main" val="12227664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Максимально доступна площа, </a:t>
                      </a:r>
                      <a:r>
                        <a:rPr lang="uk-UA" sz="1200" dirty="0" smtClean="0">
                          <a:effectLst/>
                        </a:rPr>
                        <a:t>га</a:t>
                      </a:r>
                      <a:endParaRPr lang="uk-UA" sz="12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0,6328 га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78589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Можливості для </a:t>
                      </a:r>
                      <a:r>
                        <a:rPr lang="uk-UA" sz="1200" dirty="0" smtClean="0">
                          <a:effectLst/>
                        </a:rPr>
                        <a:t>інвестицій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effectLst/>
                        </a:rPr>
                        <a:t>Будівництва виробничих об’єктів 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24818943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417939"/>
              </p:ext>
            </p:extLst>
          </p:nvPr>
        </p:nvGraphicFramePr>
        <p:xfrm>
          <a:off x="1053223" y="3699459"/>
          <a:ext cx="3892482" cy="1097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8661">
                  <a:extLst>
                    <a:ext uri="{9D8B030D-6E8A-4147-A177-3AD203B41FA5}">
                      <a16:colId xmlns:a16="http://schemas.microsoft.com/office/drawing/2014/main" val="740945876"/>
                    </a:ext>
                  </a:extLst>
                </a:gridCol>
                <a:gridCol w="3013821">
                  <a:extLst>
                    <a:ext uri="{9D8B030D-6E8A-4147-A177-3AD203B41FA5}">
                      <a16:colId xmlns:a16="http://schemas.microsoft.com/office/drawing/2014/main" val="34872930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effectLst/>
                        </a:rPr>
                        <a:t>Контактна </a:t>
                      </a:r>
                      <a:r>
                        <a:rPr lang="uk-UA" sz="1200" dirty="0">
                          <a:effectLst/>
                        </a:rPr>
                        <a:t>особа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В. о. начальника відділу земельних ресурсів та комунальної власності Сторожинецької міської </a:t>
                      </a:r>
                      <a:r>
                        <a:rPr lang="uk-UA" sz="1200" dirty="0" smtClean="0">
                          <a:effectLst/>
                        </a:rPr>
                        <a:t>ради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effectLst/>
                        </a:rPr>
                        <a:t>Вітюк </a:t>
                      </a:r>
                      <a:r>
                        <a:rPr lang="uk-UA" sz="1200" dirty="0">
                          <a:effectLst/>
                        </a:rPr>
                        <a:t>Аркадій Дмитрович,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+38 (03735) 2-15-55</a:t>
                      </a:r>
                      <a:r>
                        <a:rPr lang="uk-UA" sz="1200" dirty="0" smtClean="0">
                          <a:effectLst/>
                        </a:rPr>
                        <a:t>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effectLst/>
                        </a:rPr>
                        <a:t> </a:t>
                      </a:r>
                      <a:r>
                        <a:rPr lang="uk-UA" sz="1200" u="sng" dirty="0">
                          <a:effectLst/>
                          <a:hlinkClick r:id="rId5"/>
                        </a:rPr>
                        <a:t>zemlevpor-stor-otg@ukr.net</a:t>
                      </a:r>
                      <a:r>
                        <a:rPr lang="uk-UA" sz="1200" dirty="0">
                          <a:effectLst/>
                        </a:rPr>
                        <a:t> 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55880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509644"/>
      </p:ext>
    </p:extLst>
  </p:cSld>
  <p:clrMapOvr>
    <a:masterClrMapping/>
  </p:clrMapOvr>
  <p:transition advTm="5772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206;p20"/>
          <p:cNvSpPr>
            <a:spLocks noChangeArrowheads="1"/>
          </p:cNvSpPr>
          <p:nvPr/>
        </p:nvSpPr>
        <p:spPr bwMode="auto">
          <a:xfrm>
            <a:off x="0" y="-14288"/>
            <a:ext cx="920750" cy="5151438"/>
          </a:xfrm>
          <a:prstGeom prst="rect">
            <a:avLst/>
          </a:prstGeom>
          <a:solidFill>
            <a:srgbClr val="B45F06"/>
          </a:solidFill>
          <a:ln w="9525">
            <a:solidFill>
              <a:srgbClr val="B45F06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SzPts val="1400"/>
              <a:buFont typeface="Arial" charset="0"/>
              <a:buNone/>
            </a:pPr>
            <a:endParaRPr lang="ru-RU"/>
          </a:p>
        </p:txBody>
      </p:sp>
      <p:sp>
        <p:nvSpPr>
          <p:cNvPr id="28676" name="Google Shape;208;p20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22B9C548-B8D7-4C71-8941-9EBB3281CFB3}" type="slidenum">
              <a:rPr lang="ru-RU"/>
              <a:pPr/>
              <a:t>11</a:t>
            </a:fld>
            <a:endParaRPr lang="ru-RU"/>
          </a:p>
        </p:txBody>
      </p:sp>
      <p:sp>
        <p:nvSpPr>
          <p:cNvPr id="28677" name="Google Shape;209;p20"/>
          <p:cNvSpPr txBox="1">
            <a:spLocks noGrp="1"/>
          </p:cNvSpPr>
          <p:nvPr>
            <p:ph type="ctrTitle"/>
          </p:nvPr>
        </p:nvSpPr>
        <p:spPr>
          <a:xfrm rot="16199090">
            <a:off x="-1677142" y="2605894"/>
            <a:ext cx="4091002" cy="517525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60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FFFFFF"/>
                </a:solidFill>
                <a:latin typeface="Montserrat"/>
                <a:cs typeface="Arial" charset="0"/>
                <a:sym typeface="Montserrat"/>
              </a:rPr>
              <a:t>ІНВЕСТИЦІЙНІ ПРОПОЗИЦІЇ ЗЕМЕЛЬНИХ ДІЛЯНОК ТИПУ </a:t>
            </a:r>
            <a:r>
              <a:rPr lang="en-US" sz="1200" b="1" dirty="0" smtClean="0">
                <a:solidFill>
                  <a:srgbClr val="FFFFFF"/>
                </a:solidFill>
                <a:latin typeface="Montserrat"/>
                <a:cs typeface="Arial" charset="0"/>
                <a:sym typeface="Montserrat"/>
              </a:rPr>
              <a:t>GREENFIELD</a:t>
            </a:r>
            <a:endParaRPr lang="ru-RU" sz="1200" b="1" dirty="0" smtClean="0">
              <a:solidFill>
                <a:srgbClr val="FFFFFF"/>
              </a:solidFill>
              <a:latin typeface="Montserrat"/>
              <a:cs typeface="Arial" charset="0"/>
              <a:sym typeface="Montserrat"/>
            </a:endParaRPr>
          </a:p>
        </p:txBody>
      </p:sp>
      <p:sp>
        <p:nvSpPr>
          <p:cNvPr id="28680" name="Google Shape;212;p20"/>
          <p:cNvSpPr txBox="1">
            <a:spLocks noChangeArrowheads="1"/>
          </p:cNvSpPr>
          <p:nvPr/>
        </p:nvSpPr>
        <p:spPr bwMode="auto">
          <a:xfrm>
            <a:off x="3131840" y="130175"/>
            <a:ext cx="4080271" cy="355276"/>
          </a:xfrm>
          <a:prstGeom prst="rect">
            <a:avLst/>
          </a:prstGeom>
          <a:solidFill>
            <a:srgbClr val="B45F06"/>
          </a:soli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square" lIns="90000" tIns="54000" rIns="91425" bIns="54000">
            <a:spAutoFit/>
          </a:bodyPr>
          <a:lstStyle/>
          <a:p>
            <a:pPr algn="ctr">
              <a:buClr>
                <a:srgbClr val="000000"/>
              </a:buClr>
              <a:buSzPts val="1500"/>
              <a:buFont typeface="Arial" charset="0"/>
              <a:buNone/>
            </a:pPr>
            <a:r>
              <a:rPr lang="ru-RU" sz="1500" b="1" dirty="0" err="1">
                <a:solidFill>
                  <a:srgbClr val="FFFFFF"/>
                </a:solidFill>
                <a:latin typeface="Montserrat"/>
                <a:sym typeface="Montserrat"/>
              </a:rPr>
              <a:t>Земельна</a:t>
            </a:r>
            <a:r>
              <a:rPr lang="ru-RU" sz="1500" b="1" dirty="0">
                <a:solidFill>
                  <a:srgbClr val="FFFFFF"/>
                </a:solidFill>
                <a:latin typeface="Montserrat"/>
                <a:sym typeface="Montserrat"/>
              </a:rPr>
              <a:t> </a:t>
            </a:r>
            <a:r>
              <a:rPr lang="ru-RU" sz="1500" b="1" dirty="0" err="1" smtClean="0">
                <a:solidFill>
                  <a:srgbClr val="FFFFFF"/>
                </a:solidFill>
                <a:latin typeface="Montserrat"/>
                <a:sym typeface="Montserrat"/>
              </a:rPr>
              <a:t>ділянка</a:t>
            </a:r>
            <a:r>
              <a:rPr lang="ru-RU" sz="1500" b="1" dirty="0" smtClean="0">
                <a:solidFill>
                  <a:srgbClr val="FFFFFF"/>
                </a:solidFill>
                <a:latin typeface="Montserrat"/>
                <a:sym typeface="Montserrat"/>
              </a:rPr>
              <a:t> типу</a:t>
            </a:r>
            <a:r>
              <a:rPr lang="ru-RU" sz="1600" b="1" dirty="0" smtClean="0">
                <a:solidFill>
                  <a:srgbClr val="FFFFFF"/>
                </a:solidFill>
                <a:latin typeface="Montserrat"/>
                <a:sym typeface="Montserrat"/>
              </a:rPr>
              <a:t> </a:t>
            </a:r>
            <a:r>
              <a:rPr lang="en-US" sz="1600" b="1" dirty="0">
                <a:solidFill>
                  <a:srgbClr val="FFFFFF"/>
                </a:solidFill>
                <a:latin typeface="Montserrat"/>
                <a:sym typeface="Montserrat"/>
              </a:rPr>
              <a:t>GREENFIELD</a:t>
            </a:r>
            <a:endParaRPr lang="ru-RU" sz="1500" b="1" dirty="0">
              <a:solidFill>
                <a:srgbClr val="FFFFFF"/>
              </a:solidFill>
              <a:latin typeface="Montserrat"/>
              <a:sym typeface="Montserrat"/>
            </a:endParaRPr>
          </a:p>
        </p:txBody>
      </p:sp>
      <p:sp>
        <p:nvSpPr>
          <p:cNvPr id="28682" name="Google Shape;214;p20"/>
          <p:cNvSpPr>
            <a:spLocks noChangeArrowheads="1"/>
          </p:cNvSpPr>
          <p:nvPr/>
        </p:nvSpPr>
        <p:spPr bwMode="auto">
          <a:xfrm>
            <a:off x="688975" y="1576388"/>
            <a:ext cx="474663" cy="4984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 algn="ctr">
              <a:buClr>
                <a:srgbClr val="000000"/>
              </a:buClr>
              <a:buSzPts val="2000"/>
              <a:buFont typeface="Arial" charset="0"/>
              <a:buNone/>
            </a:pPr>
            <a:r>
              <a:rPr lang="ru-RU" sz="2000" dirty="0" smtClean="0">
                <a:solidFill>
                  <a:srgbClr val="B45F06"/>
                </a:solidFill>
                <a:latin typeface="Montserrat Black"/>
                <a:sym typeface="Montserrat Black"/>
              </a:rPr>
              <a:t>2</a:t>
            </a:r>
            <a:endParaRPr lang="ru-RU" sz="2000" dirty="0">
              <a:solidFill>
                <a:srgbClr val="B45F06"/>
              </a:solidFill>
              <a:latin typeface="Montserrat Black"/>
              <a:sym typeface="Montserrat Black"/>
            </a:endParaRPr>
          </a:p>
        </p:txBody>
      </p:sp>
      <p:pic>
        <p:nvPicPr>
          <p:cNvPr id="28683" name="Google Shape;215;p20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538" y="130175"/>
            <a:ext cx="688975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5340470"/>
              </p:ext>
            </p:extLst>
          </p:nvPr>
        </p:nvGraphicFramePr>
        <p:xfrm>
          <a:off x="4967561" y="867998"/>
          <a:ext cx="4069397" cy="548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36687">
                  <a:extLst>
                    <a:ext uri="{9D8B030D-6E8A-4147-A177-3AD203B41FA5}">
                      <a16:colId xmlns:a16="http://schemas.microsoft.com/office/drawing/2014/main" val="1745195711"/>
                    </a:ext>
                  </a:extLst>
                </a:gridCol>
                <a:gridCol w="2232710">
                  <a:extLst>
                    <a:ext uri="{9D8B030D-6E8A-4147-A177-3AD203B41FA5}">
                      <a16:colId xmlns:a16="http://schemas.microsoft.com/office/drawing/2014/main" val="1010937951"/>
                    </a:ext>
                  </a:extLst>
                </a:gridCol>
              </a:tblGrid>
              <a:tr h="5399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Місцезнаходження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м. Сторожинець, вул. </a:t>
                      </a:r>
                      <a:r>
                        <a:rPr lang="uk-UA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О.Швидкого</a:t>
                      </a:r>
                      <a:r>
                        <a:rPr lang="uk-UA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(колишня Матросова)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07000420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39063"/>
              </p:ext>
            </p:extLst>
          </p:nvPr>
        </p:nvGraphicFramePr>
        <p:xfrm>
          <a:off x="1053223" y="3699459"/>
          <a:ext cx="3892482" cy="1097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8661">
                  <a:extLst>
                    <a:ext uri="{9D8B030D-6E8A-4147-A177-3AD203B41FA5}">
                      <a16:colId xmlns:a16="http://schemas.microsoft.com/office/drawing/2014/main" val="740945876"/>
                    </a:ext>
                  </a:extLst>
                </a:gridCol>
                <a:gridCol w="3013821">
                  <a:extLst>
                    <a:ext uri="{9D8B030D-6E8A-4147-A177-3AD203B41FA5}">
                      <a16:colId xmlns:a16="http://schemas.microsoft.com/office/drawing/2014/main" val="34872930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Контактна </a:t>
                      </a: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особа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В. о. начальника відділу земельних ресурсів та комунальної власності Сторожинецької міської </a:t>
                      </a: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ради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Вітюк </a:t>
                      </a: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Аркадій Дмитрович,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+38 (03735) 2-15-55, </a:t>
                      </a:r>
                      <a:endParaRPr lang="uk-UA" sz="1200" b="0" i="0" u="none" strike="noStrike" cap="none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  <a:hlinkClick r:id="rId4"/>
                        </a:rPr>
                        <a:t>zemlevpor-stor-otg@ukr.net</a:t>
                      </a: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 </a:t>
                      </a:r>
                      <a:endParaRPr lang="uk-UA" sz="12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5588031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0720780"/>
              </p:ext>
            </p:extLst>
          </p:nvPr>
        </p:nvGraphicFramePr>
        <p:xfrm>
          <a:off x="4967561" y="1439468"/>
          <a:ext cx="4069397" cy="20051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36687">
                  <a:extLst>
                    <a:ext uri="{9D8B030D-6E8A-4147-A177-3AD203B41FA5}">
                      <a16:colId xmlns:a16="http://schemas.microsoft.com/office/drawing/2014/main" val="2930119097"/>
                    </a:ext>
                  </a:extLst>
                </a:gridCol>
                <a:gridCol w="2232710">
                  <a:extLst>
                    <a:ext uri="{9D8B030D-6E8A-4147-A177-3AD203B41FA5}">
                      <a16:colId xmlns:a16="http://schemas.microsoft.com/office/drawing/2014/main" val="498101388"/>
                    </a:ext>
                  </a:extLst>
                </a:gridCol>
              </a:tblGrid>
              <a:tr h="364309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Максимально доступна площа, </a:t>
                      </a: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га</a:t>
                      </a:r>
                      <a:endParaRPr lang="uk-UA" sz="12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4,2089 га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0372590"/>
                  </a:ext>
                </a:extLst>
              </a:tr>
              <a:tr h="364309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Можливості для </a:t>
                      </a: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інвестицій</a:t>
                      </a:r>
                      <a:endParaRPr lang="uk-UA" sz="11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Будівництво промислових підприємств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27663760"/>
                  </a:ext>
                </a:extLst>
              </a:tr>
              <a:tr h="182155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Тип власності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Державна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65213952"/>
                  </a:ext>
                </a:extLst>
              </a:tr>
              <a:tr h="182155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Кадастровий номер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7324510100:04:001:0188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86952140"/>
                  </a:ext>
                </a:extLst>
              </a:tr>
              <a:tr h="910773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Цільове призначення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Для розміщення та експлуатації основних, підсобних і допоміжних будівель та споруд підприємств переробної, машинобудівної та іншої промисловості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23812726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199036"/>
              </p:ext>
            </p:extLst>
          </p:nvPr>
        </p:nvGraphicFramePr>
        <p:xfrm>
          <a:off x="4996192" y="3431461"/>
          <a:ext cx="4054202" cy="1508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8056">
                  <a:extLst>
                    <a:ext uri="{9D8B030D-6E8A-4147-A177-3AD203B41FA5}">
                      <a16:colId xmlns:a16="http://schemas.microsoft.com/office/drawing/2014/main" val="3982610476"/>
                    </a:ext>
                  </a:extLst>
                </a:gridCol>
                <a:gridCol w="2246146">
                  <a:extLst>
                    <a:ext uri="{9D8B030D-6E8A-4147-A177-3AD203B41FA5}">
                      <a16:colId xmlns:a16="http://schemas.microsoft.com/office/drawing/2014/main" val="20267136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Доступ доріг до </a:t>
                      </a: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ділянки</a:t>
                      </a:r>
                      <a:endParaRPr lang="uk-UA" sz="11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Об’їзна ґрунтова дорога, ширина – 12-14 м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042775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Найближча автомагістраль / дорога національного значення (км)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1 км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70561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Найближча залізнична станція (км)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м. Чернівці – </a:t>
                      </a: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25 </a:t>
                      </a: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км, 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смт. Глибока – 20 км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3043345"/>
                  </a:ext>
                </a:extLst>
              </a:tr>
              <a:tr h="92075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Найближчий діючий аеропорт (км)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м. Чернівці – </a:t>
                      </a: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25 </a:t>
                      </a: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61444640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18919" t="-8136" r="17490"/>
          <a:stretch/>
        </p:blipFill>
        <p:spPr>
          <a:xfrm>
            <a:off x="1043608" y="699542"/>
            <a:ext cx="3888432" cy="284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590193"/>
      </p:ext>
    </p:extLst>
  </p:cSld>
  <p:clrMapOvr>
    <a:masterClrMapping/>
  </p:clrMapOvr>
  <p:transition advTm="5772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206;p20"/>
          <p:cNvSpPr>
            <a:spLocks noChangeArrowheads="1"/>
          </p:cNvSpPr>
          <p:nvPr/>
        </p:nvSpPr>
        <p:spPr bwMode="auto">
          <a:xfrm>
            <a:off x="0" y="-14288"/>
            <a:ext cx="920750" cy="5151438"/>
          </a:xfrm>
          <a:prstGeom prst="rect">
            <a:avLst/>
          </a:prstGeom>
          <a:solidFill>
            <a:srgbClr val="B45F06"/>
          </a:solidFill>
          <a:ln w="9525">
            <a:solidFill>
              <a:srgbClr val="B45F06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SzPts val="1400"/>
              <a:buFont typeface="Arial" charset="0"/>
              <a:buNone/>
            </a:pPr>
            <a:endParaRPr lang="ru-RU"/>
          </a:p>
        </p:txBody>
      </p:sp>
      <p:sp>
        <p:nvSpPr>
          <p:cNvPr id="28676" name="Google Shape;208;p20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22B9C548-B8D7-4C71-8941-9EBB3281CFB3}" type="slidenum">
              <a:rPr lang="ru-RU"/>
              <a:pPr/>
              <a:t>12</a:t>
            </a:fld>
            <a:endParaRPr lang="ru-RU"/>
          </a:p>
        </p:txBody>
      </p:sp>
      <p:sp>
        <p:nvSpPr>
          <p:cNvPr id="28677" name="Google Shape;209;p20"/>
          <p:cNvSpPr txBox="1">
            <a:spLocks noGrp="1"/>
          </p:cNvSpPr>
          <p:nvPr>
            <p:ph type="ctrTitle"/>
          </p:nvPr>
        </p:nvSpPr>
        <p:spPr>
          <a:xfrm rot="16199090">
            <a:off x="-1677142" y="2605894"/>
            <a:ext cx="4091002" cy="517525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60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FFFFFF"/>
                </a:solidFill>
                <a:latin typeface="Montserrat"/>
                <a:cs typeface="Arial" charset="0"/>
                <a:sym typeface="Montserrat"/>
              </a:rPr>
              <a:t>ІНВЕСТИЦІЙНІ ПРОПОЗИЦІЇ ЗЕМЕЛЬНИХ ДІЛЯНОК ТИПУ </a:t>
            </a:r>
            <a:r>
              <a:rPr lang="en-US" sz="1200" b="1" dirty="0" smtClean="0">
                <a:solidFill>
                  <a:srgbClr val="FFFFFF"/>
                </a:solidFill>
                <a:latin typeface="Montserrat"/>
                <a:cs typeface="Arial" charset="0"/>
                <a:sym typeface="Montserrat"/>
              </a:rPr>
              <a:t>GREENFIELD</a:t>
            </a:r>
            <a:endParaRPr lang="ru-RU" sz="1200" b="1" dirty="0" smtClean="0">
              <a:solidFill>
                <a:srgbClr val="FFFFFF"/>
              </a:solidFill>
              <a:latin typeface="Montserrat"/>
              <a:cs typeface="Arial" charset="0"/>
              <a:sym typeface="Montserrat"/>
            </a:endParaRPr>
          </a:p>
        </p:txBody>
      </p:sp>
      <p:sp>
        <p:nvSpPr>
          <p:cNvPr id="28680" name="Google Shape;212;p20"/>
          <p:cNvSpPr txBox="1">
            <a:spLocks noChangeArrowheads="1"/>
          </p:cNvSpPr>
          <p:nvPr/>
        </p:nvSpPr>
        <p:spPr bwMode="auto">
          <a:xfrm>
            <a:off x="3131840" y="130175"/>
            <a:ext cx="4080271" cy="355276"/>
          </a:xfrm>
          <a:prstGeom prst="rect">
            <a:avLst/>
          </a:prstGeom>
          <a:solidFill>
            <a:srgbClr val="B45F06"/>
          </a:soli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square" lIns="90000" tIns="54000" rIns="91425" bIns="54000">
            <a:spAutoFit/>
          </a:bodyPr>
          <a:lstStyle/>
          <a:p>
            <a:pPr algn="ctr">
              <a:buClr>
                <a:srgbClr val="000000"/>
              </a:buClr>
              <a:buSzPts val="1500"/>
              <a:buFont typeface="Arial" charset="0"/>
              <a:buNone/>
            </a:pPr>
            <a:r>
              <a:rPr lang="ru-RU" sz="1500" b="1" dirty="0" err="1">
                <a:solidFill>
                  <a:srgbClr val="FFFFFF"/>
                </a:solidFill>
                <a:latin typeface="Montserrat"/>
                <a:sym typeface="Montserrat"/>
              </a:rPr>
              <a:t>Земельна</a:t>
            </a:r>
            <a:r>
              <a:rPr lang="ru-RU" sz="1500" b="1" dirty="0">
                <a:solidFill>
                  <a:srgbClr val="FFFFFF"/>
                </a:solidFill>
                <a:latin typeface="Montserrat"/>
                <a:sym typeface="Montserrat"/>
              </a:rPr>
              <a:t> </a:t>
            </a:r>
            <a:r>
              <a:rPr lang="ru-RU" sz="1500" b="1" dirty="0" err="1" smtClean="0">
                <a:solidFill>
                  <a:srgbClr val="FFFFFF"/>
                </a:solidFill>
                <a:latin typeface="Montserrat"/>
                <a:sym typeface="Montserrat"/>
              </a:rPr>
              <a:t>ділянка</a:t>
            </a:r>
            <a:r>
              <a:rPr lang="ru-RU" sz="1500" b="1" dirty="0" smtClean="0">
                <a:solidFill>
                  <a:srgbClr val="FFFFFF"/>
                </a:solidFill>
                <a:latin typeface="Montserrat"/>
                <a:sym typeface="Montserrat"/>
              </a:rPr>
              <a:t> типу</a:t>
            </a:r>
            <a:r>
              <a:rPr lang="ru-RU" sz="1600" b="1" dirty="0" smtClean="0">
                <a:solidFill>
                  <a:srgbClr val="FFFFFF"/>
                </a:solidFill>
                <a:latin typeface="Montserrat"/>
                <a:sym typeface="Montserrat"/>
              </a:rPr>
              <a:t> </a:t>
            </a:r>
            <a:r>
              <a:rPr lang="en-US" sz="1600" b="1" dirty="0">
                <a:solidFill>
                  <a:srgbClr val="FFFFFF"/>
                </a:solidFill>
                <a:latin typeface="Montserrat"/>
                <a:sym typeface="Montserrat"/>
              </a:rPr>
              <a:t>GREENFIELD</a:t>
            </a:r>
            <a:endParaRPr lang="ru-RU" sz="1500" b="1" dirty="0">
              <a:solidFill>
                <a:srgbClr val="FFFFFF"/>
              </a:solidFill>
              <a:latin typeface="Montserrat"/>
              <a:sym typeface="Montserrat"/>
            </a:endParaRPr>
          </a:p>
        </p:txBody>
      </p:sp>
      <p:sp>
        <p:nvSpPr>
          <p:cNvPr id="28682" name="Google Shape;214;p20"/>
          <p:cNvSpPr>
            <a:spLocks noChangeArrowheads="1"/>
          </p:cNvSpPr>
          <p:nvPr/>
        </p:nvSpPr>
        <p:spPr bwMode="auto">
          <a:xfrm>
            <a:off x="688975" y="1576388"/>
            <a:ext cx="474663" cy="4984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 algn="ctr">
              <a:buClr>
                <a:srgbClr val="000000"/>
              </a:buClr>
              <a:buSzPts val="2000"/>
              <a:buFont typeface="Arial" charset="0"/>
              <a:buNone/>
            </a:pPr>
            <a:r>
              <a:rPr lang="ru-RU" sz="2000" dirty="0" smtClean="0">
                <a:solidFill>
                  <a:srgbClr val="B45F06"/>
                </a:solidFill>
                <a:latin typeface="Montserrat Black"/>
                <a:sym typeface="Montserrat Black"/>
              </a:rPr>
              <a:t>2</a:t>
            </a:r>
            <a:endParaRPr lang="ru-RU" sz="2000" dirty="0">
              <a:solidFill>
                <a:srgbClr val="B45F06"/>
              </a:solidFill>
              <a:latin typeface="Montserrat Black"/>
              <a:sym typeface="Montserrat Black"/>
            </a:endParaRPr>
          </a:p>
        </p:txBody>
      </p:sp>
      <p:pic>
        <p:nvPicPr>
          <p:cNvPr id="28683" name="Google Shape;215;p20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538" y="130175"/>
            <a:ext cx="688975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7980138"/>
              </p:ext>
            </p:extLst>
          </p:nvPr>
        </p:nvGraphicFramePr>
        <p:xfrm>
          <a:off x="4995629" y="645964"/>
          <a:ext cx="4069397" cy="731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36687">
                  <a:extLst>
                    <a:ext uri="{9D8B030D-6E8A-4147-A177-3AD203B41FA5}">
                      <a16:colId xmlns:a16="http://schemas.microsoft.com/office/drawing/2014/main" val="1745195711"/>
                    </a:ext>
                  </a:extLst>
                </a:gridCol>
                <a:gridCol w="2232710">
                  <a:extLst>
                    <a:ext uri="{9D8B030D-6E8A-4147-A177-3AD203B41FA5}">
                      <a16:colId xmlns:a16="http://schemas.microsoft.com/office/drawing/2014/main" val="1010937951"/>
                    </a:ext>
                  </a:extLst>
                </a:gridCol>
              </a:tblGrid>
              <a:tr h="5399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Місцезнаходження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Чернівецький район,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м. Сторожинець,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вул. Б. 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Хмельницького,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парк </a:t>
                      </a: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«Молодіжний»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07000420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39063"/>
              </p:ext>
            </p:extLst>
          </p:nvPr>
        </p:nvGraphicFramePr>
        <p:xfrm>
          <a:off x="1053223" y="3699459"/>
          <a:ext cx="3892482" cy="1097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8661">
                  <a:extLst>
                    <a:ext uri="{9D8B030D-6E8A-4147-A177-3AD203B41FA5}">
                      <a16:colId xmlns:a16="http://schemas.microsoft.com/office/drawing/2014/main" val="740945876"/>
                    </a:ext>
                  </a:extLst>
                </a:gridCol>
                <a:gridCol w="3013821">
                  <a:extLst>
                    <a:ext uri="{9D8B030D-6E8A-4147-A177-3AD203B41FA5}">
                      <a16:colId xmlns:a16="http://schemas.microsoft.com/office/drawing/2014/main" val="34872930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Контактна </a:t>
                      </a: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особа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В. о. начальника відділу земельних ресурсів та комунальної власності Сторожинецької міської </a:t>
                      </a: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ради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Вітюк </a:t>
                      </a: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Аркадій Дмитрович,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+38 (03735) 2-15-55, </a:t>
                      </a:r>
                      <a:endParaRPr lang="uk-UA" sz="1200" b="0" i="0" u="none" strike="noStrike" cap="none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  <a:hlinkClick r:id="rId4"/>
                        </a:rPr>
                        <a:t>zemlevpor-stor-otg@ukr.net</a:t>
                      </a: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 </a:t>
                      </a:r>
                      <a:endParaRPr lang="uk-UA" sz="12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5588031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7273938"/>
              </p:ext>
            </p:extLst>
          </p:nvPr>
        </p:nvGraphicFramePr>
        <p:xfrm>
          <a:off x="4995629" y="1377484"/>
          <a:ext cx="4069397" cy="29224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36687">
                  <a:extLst>
                    <a:ext uri="{9D8B030D-6E8A-4147-A177-3AD203B41FA5}">
                      <a16:colId xmlns:a16="http://schemas.microsoft.com/office/drawing/2014/main" val="2930119097"/>
                    </a:ext>
                  </a:extLst>
                </a:gridCol>
                <a:gridCol w="2232710">
                  <a:extLst>
                    <a:ext uri="{9D8B030D-6E8A-4147-A177-3AD203B41FA5}">
                      <a16:colId xmlns:a16="http://schemas.microsoft.com/office/drawing/2014/main" val="498101388"/>
                    </a:ext>
                  </a:extLst>
                </a:gridCol>
              </a:tblGrid>
              <a:tr h="3643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Максимально доступна площа, 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га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7,4 га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0372590"/>
                  </a:ext>
                </a:extLst>
              </a:tr>
              <a:tr h="3643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Можливості для 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інвестицій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Будівництво об’єктів </a:t>
                      </a:r>
                      <a:r>
                        <a:rPr lang="uk-UA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відпочинково</a:t>
                      </a: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-розважальної інфраструктури та управління об’єктом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27663760"/>
                  </a:ext>
                </a:extLst>
              </a:tr>
              <a:tr h="1821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Тип власності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Комунальна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65213952"/>
                  </a:ext>
                </a:extLst>
              </a:tr>
              <a:tr h="1821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Цільове призначення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Для розміщення та експлуатації закладів з обслуговування відвідувачів об’єктів рекреаційного призначення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86952140"/>
                  </a:ext>
                </a:extLst>
              </a:tr>
              <a:tr h="910773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uk-UA" sz="11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uk-UA" sz="11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23812726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215869"/>
              </p:ext>
            </p:extLst>
          </p:nvPr>
        </p:nvGraphicFramePr>
        <p:xfrm>
          <a:off x="4996192" y="3431461"/>
          <a:ext cx="4054202" cy="1508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8056">
                  <a:extLst>
                    <a:ext uri="{9D8B030D-6E8A-4147-A177-3AD203B41FA5}">
                      <a16:colId xmlns:a16="http://schemas.microsoft.com/office/drawing/2014/main" val="3982610476"/>
                    </a:ext>
                  </a:extLst>
                </a:gridCol>
                <a:gridCol w="2246146">
                  <a:extLst>
                    <a:ext uri="{9D8B030D-6E8A-4147-A177-3AD203B41FA5}">
                      <a16:colId xmlns:a16="http://schemas.microsoft.com/office/drawing/2014/main" val="20267136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Доступ доріг до 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ділянки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Дорога обласного значення, ширина – 10 м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042775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Найближча автомагістраль / дорога національного значення (км)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км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70561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Найближча залізнична станція (км)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м. Чернівці – 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 </a:t>
                      </a: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км,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смт. Глибока – 20 км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3043345"/>
                  </a:ext>
                </a:extLst>
              </a:tr>
              <a:tr h="920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Найближчий діючий аеропорт (км)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м. Чернівці – 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 </a:t>
                      </a: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км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6144464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12691" t="4826" r="15419" b="12757"/>
          <a:stretch/>
        </p:blipFill>
        <p:spPr>
          <a:xfrm>
            <a:off x="1113117" y="618370"/>
            <a:ext cx="3933034" cy="266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26208"/>
      </p:ext>
    </p:extLst>
  </p:cSld>
  <p:clrMapOvr>
    <a:masterClrMapping/>
  </p:clrMapOvr>
  <p:transition advTm="5772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206;p20"/>
          <p:cNvSpPr>
            <a:spLocks noChangeArrowheads="1"/>
          </p:cNvSpPr>
          <p:nvPr/>
        </p:nvSpPr>
        <p:spPr bwMode="auto">
          <a:xfrm>
            <a:off x="0" y="-14288"/>
            <a:ext cx="920750" cy="5151438"/>
          </a:xfrm>
          <a:prstGeom prst="rect">
            <a:avLst/>
          </a:prstGeom>
          <a:solidFill>
            <a:srgbClr val="B45F06"/>
          </a:solidFill>
          <a:ln w="9525">
            <a:solidFill>
              <a:srgbClr val="B45F06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SzPts val="1400"/>
              <a:buFont typeface="Arial" charset="0"/>
              <a:buNone/>
            </a:pPr>
            <a:endParaRPr lang="ru-RU"/>
          </a:p>
        </p:txBody>
      </p:sp>
      <p:sp>
        <p:nvSpPr>
          <p:cNvPr id="28676" name="Google Shape;208;p20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22B9C548-B8D7-4C71-8941-9EBB3281CFB3}" type="slidenum">
              <a:rPr lang="ru-RU"/>
              <a:pPr/>
              <a:t>13</a:t>
            </a:fld>
            <a:endParaRPr lang="ru-RU"/>
          </a:p>
        </p:txBody>
      </p:sp>
      <p:sp>
        <p:nvSpPr>
          <p:cNvPr id="28677" name="Google Shape;209;p20"/>
          <p:cNvSpPr txBox="1">
            <a:spLocks noGrp="1"/>
          </p:cNvSpPr>
          <p:nvPr>
            <p:ph type="ctrTitle"/>
          </p:nvPr>
        </p:nvSpPr>
        <p:spPr>
          <a:xfrm rot="16199090">
            <a:off x="-1677142" y="2605894"/>
            <a:ext cx="4091002" cy="517525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60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FFFFFF"/>
                </a:solidFill>
                <a:latin typeface="Montserrat"/>
                <a:cs typeface="Arial" charset="0"/>
                <a:sym typeface="Montserrat"/>
              </a:rPr>
              <a:t>ІНВЕСТИЦІЙНІ ПРОПОЗИЦІЇ ЗЕМЕЛЬНИХ ДІЛЯНОК ТИПУ </a:t>
            </a:r>
            <a:r>
              <a:rPr lang="en-US" sz="1200" b="1" dirty="0" smtClean="0">
                <a:solidFill>
                  <a:srgbClr val="FFFFFF"/>
                </a:solidFill>
                <a:latin typeface="Montserrat"/>
                <a:cs typeface="Arial" charset="0"/>
                <a:sym typeface="Montserrat"/>
              </a:rPr>
              <a:t>GREENFIELD</a:t>
            </a:r>
            <a:endParaRPr lang="ru-RU" sz="1200" b="1" dirty="0" smtClean="0">
              <a:solidFill>
                <a:srgbClr val="FFFFFF"/>
              </a:solidFill>
              <a:latin typeface="Montserrat"/>
              <a:cs typeface="Arial" charset="0"/>
              <a:sym typeface="Montserrat"/>
            </a:endParaRPr>
          </a:p>
        </p:txBody>
      </p:sp>
      <p:sp>
        <p:nvSpPr>
          <p:cNvPr id="28680" name="Google Shape;212;p20"/>
          <p:cNvSpPr txBox="1">
            <a:spLocks noChangeArrowheads="1"/>
          </p:cNvSpPr>
          <p:nvPr/>
        </p:nvSpPr>
        <p:spPr bwMode="auto">
          <a:xfrm>
            <a:off x="3131840" y="130175"/>
            <a:ext cx="4080271" cy="355276"/>
          </a:xfrm>
          <a:prstGeom prst="rect">
            <a:avLst/>
          </a:prstGeom>
          <a:solidFill>
            <a:srgbClr val="B45F06"/>
          </a:soli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square" lIns="90000" tIns="54000" rIns="91425" bIns="54000">
            <a:spAutoFit/>
          </a:bodyPr>
          <a:lstStyle/>
          <a:p>
            <a:pPr algn="ctr">
              <a:buClr>
                <a:srgbClr val="000000"/>
              </a:buClr>
              <a:buSzPts val="1500"/>
              <a:buFont typeface="Arial" charset="0"/>
              <a:buNone/>
            </a:pPr>
            <a:r>
              <a:rPr lang="ru-RU" sz="1500" b="1" dirty="0" err="1">
                <a:solidFill>
                  <a:srgbClr val="FFFFFF"/>
                </a:solidFill>
                <a:latin typeface="Montserrat"/>
                <a:sym typeface="Montserrat"/>
              </a:rPr>
              <a:t>Земельна</a:t>
            </a:r>
            <a:r>
              <a:rPr lang="ru-RU" sz="1500" b="1" dirty="0">
                <a:solidFill>
                  <a:srgbClr val="FFFFFF"/>
                </a:solidFill>
                <a:latin typeface="Montserrat"/>
                <a:sym typeface="Montserrat"/>
              </a:rPr>
              <a:t> </a:t>
            </a:r>
            <a:r>
              <a:rPr lang="ru-RU" sz="1500" b="1" dirty="0" err="1" smtClean="0">
                <a:solidFill>
                  <a:srgbClr val="FFFFFF"/>
                </a:solidFill>
                <a:latin typeface="Montserrat"/>
                <a:sym typeface="Montserrat"/>
              </a:rPr>
              <a:t>ділянка</a:t>
            </a:r>
            <a:r>
              <a:rPr lang="ru-RU" sz="1500" b="1" dirty="0" smtClean="0">
                <a:solidFill>
                  <a:srgbClr val="FFFFFF"/>
                </a:solidFill>
                <a:latin typeface="Montserrat"/>
                <a:sym typeface="Montserrat"/>
              </a:rPr>
              <a:t> типу</a:t>
            </a:r>
            <a:r>
              <a:rPr lang="ru-RU" sz="1600" b="1" dirty="0" smtClean="0">
                <a:solidFill>
                  <a:srgbClr val="FFFFFF"/>
                </a:solidFill>
                <a:latin typeface="Montserrat"/>
                <a:sym typeface="Montserrat"/>
              </a:rPr>
              <a:t> </a:t>
            </a:r>
            <a:r>
              <a:rPr lang="en-US" sz="1600" b="1" dirty="0">
                <a:solidFill>
                  <a:srgbClr val="FFFFFF"/>
                </a:solidFill>
                <a:latin typeface="Montserrat"/>
                <a:sym typeface="Montserrat"/>
              </a:rPr>
              <a:t>GREENFIELD</a:t>
            </a:r>
            <a:endParaRPr lang="ru-RU" sz="1500" b="1" dirty="0">
              <a:solidFill>
                <a:srgbClr val="FFFFFF"/>
              </a:solidFill>
              <a:latin typeface="Montserrat"/>
              <a:sym typeface="Montserrat"/>
            </a:endParaRPr>
          </a:p>
        </p:txBody>
      </p:sp>
      <p:sp>
        <p:nvSpPr>
          <p:cNvPr id="28682" name="Google Shape;214;p20"/>
          <p:cNvSpPr>
            <a:spLocks noChangeArrowheads="1"/>
          </p:cNvSpPr>
          <p:nvPr/>
        </p:nvSpPr>
        <p:spPr bwMode="auto">
          <a:xfrm>
            <a:off x="688975" y="1576388"/>
            <a:ext cx="474663" cy="4984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 algn="ctr">
              <a:buClr>
                <a:srgbClr val="000000"/>
              </a:buClr>
              <a:buSzPts val="2000"/>
              <a:buFont typeface="Arial" charset="0"/>
              <a:buNone/>
            </a:pPr>
            <a:r>
              <a:rPr lang="ru-RU" sz="2000" dirty="0" smtClean="0">
                <a:solidFill>
                  <a:srgbClr val="B45F06"/>
                </a:solidFill>
                <a:latin typeface="Montserrat Black"/>
                <a:sym typeface="Montserrat Black"/>
              </a:rPr>
              <a:t>2</a:t>
            </a:r>
            <a:endParaRPr lang="ru-RU" sz="2000" dirty="0">
              <a:solidFill>
                <a:srgbClr val="B45F06"/>
              </a:solidFill>
              <a:latin typeface="Montserrat Black"/>
              <a:sym typeface="Montserrat Black"/>
            </a:endParaRPr>
          </a:p>
        </p:txBody>
      </p:sp>
      <p:pic>
        <p:nvPicPr>
          <p:cNvPr id="28683" name="Google Shape;215;p20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538" y="130175"/>
            <a:ext cx="688975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9590456"/>
              </p:ext>
            </p:extLst>
          </p:nvPr>
        </p:nvGraphicFramePr>
        <p:xfrm>
          <a:off x="4995629" y="645964"/>
          <a:ext cx="4069397" cy="548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36687">
                  <a:extLst>
                    <a:ext uri="{9D8B030D-6E8A-4147-A177-3AD203B41FA5}">
                      <a16:colId xmlns:a16="http://schemas.microsoft.com/office/drawing/2014/main" val="1745195711"/>
                    </a:ext>
                  </a:extLst>
                </a:gridCol>
                <a:gridCol w="2232710">
                  <a:extLst>
                    <a:ext uri="{9D8B030D-6E8A-4147-A177-3AD203B41FA5}">
                      <a16:colId xmlns:a16="http://schemas.microsoft.com/office/drawing/2014/main" val="1010937951"/>
                    </a:ext>
                  </a:extLst>
                </a:gridCol>
              </a:tblGrid>
              <a:tr h="5399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Місцезнаходження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Сторожинецька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територіальна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громада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с.Зруб-Комарівський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вул.Молодіжна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07000420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39063"/>
              </p:ext>
            </p:extLst>
          </p:nvPr>
        </p:nvGraphicFramePr>
        <p:xfrm>
          <a:off x="1053223" y="3699459"/>
          <a:ext cx="3892482" cy="1097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8661">
                  <a:extLst>
                    <a:ext uri="{9D8B030D-6E8A-4147-A177-3AD203B41FA5}">
                      <a16:colId xmlns:a16="http://schemas.microsoft.com/office/drawing/2014/main" val="740945876"/>
                    </a:ext>
                  </a:extLst>
                </a:gridCol>
                <a:gridCol w="3013821">
                  <a:extLst>
                    <a:ext uri="{9D8B030D-6E8A-4147-A177-3AD203B41FA5}">
                      <a16:colId xmlns:a16="http://schemas.microsoft.com/office/drawing/2014/main" val="34872930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Контактна </a:t>
                      </a: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особа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В. о. начальника відділу земельних ресурсів та комунальної власності Сторожинецької міської </a:t>
                      </a: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ради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Вітюк </a:t>
                      </a: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Аркадій Дмитрович,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+38 (03735) 2-15-55, </a:t>
                      </a:r>
                      <a:endParaRPr lang="uk-UA" sz="1200" b="0" i="0" u="none" strike="noStrike" cap="none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  <a:hlinkClick r:id="rId4"/>
                        </a:rPr>
                        <a:t>zemlevpor-stor-otg@ukr.net</a:t>
                      </a: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 </a:t>
                      </a:r>
                      <a:endParaRPr lang="uk-UA" sz="12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5588031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533071"/>
              </p:ext>
            </p:extLst>
          </p:nvPr>
        </p:nvGraphicFramePr>
        <p:xfrm>
          <a:off x="5020991" y="1355117"/>
          <a:ext cx="4069397" cy="13656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36687">
                  <a:extLst>
                    <a:ext uri="{9D8B030D-6E8A-4147-A177-3AD203B41FA5}">
                      <a16:colId xmlns:a16="http://schemas.microsoft.com/office/drawing/2014/main" val="2930119097"/>
                    </a:ext>
                  </a:extLst>
                </a:gridCol>
                <a:gridCol w="2232710">
                  <a:extLst>
                    <a:ext uri="{9D8B030D-6E8A-4147-A177-3AD203B41FA5}">
                      <a16:colId xmlns:a16="http://schemas.microsoft.com/office/drawing/2014/main" val="498101388"/>
                    </a:ext>
                  </a:extLst>
                </a:gridCol>
              </a:tblGrid>
              <a:tr h="3276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Максимально доступна площа, 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га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Орієнтово 0,1700 га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372590"/>
                  </a:ext>
                </a:extLst>
              </a:tr>
              <a:tr h="4127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Можливості для 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інвестицій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Для комерційного використання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7663760"/>
                  </a:ext>
                </a:extLst>
              </a:tr>
              <a:tr h="1638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Тип власності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Комунальна власності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5213952"/>
                  </a:ext>
                </a:extLst>
              </a:tr>
              <a:tr h="3388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Цільове призначення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Для комерційного використання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6952140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0604759"/>
              </p:ext>
            </p:extLst>
          </p:nvPr>
        </p:nvGraphicFramePr>
        <p:xfrm>
          <a:off x="5021511" y="2864656"/>
          <a:ext cx="4054202" cy="18801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8056">
                  <a:extLst>
                    <a:ext uri="{9D8B030D-6E8A-4147-A177-3AD203B41FA5}">
                      <a16:colId xmlns:a16="http://schemas.microsoft.com/office/drawing/2014/main" val="3982610476"/>
                    </a:ext>
                  </a:extLst>
                </a:gridCol>
                <a:gridCol w="2246146">
                  <a:extLst>
                    <a:ext uri="{9D8B030D-6E8A-4147-A177-3AD203B41FA5}">
                      <a16:colId xmlns:a16="http://schemas.microsoft.com/office/drawing/2014/main" val="20267136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Доступ доріг до </a:t>
                      </a: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ділянки</a:t>
                      </a:r>
                      <a:endParaRPr lang="uk-UA" sz="12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Грунтова дорога ширина 6 метрів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42775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Найближча автомагістраль / дорога національного значення (км)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В безпосередній близькості</a:t>
                      </a:r>
                      <a:endParaRPr lang="uk-UA" sz="12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0561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Найближча залізнична станція (км)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м.Чернівці</a:t>
                      </a: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, 36 км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смт. Глибока, 34 км</a:t>
                      </a:r>
                      <a:endParaRPr lang="uk-UA" sz="12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3043345"/>
                  </a:ext>
                </a:extLst>
              </a:tr>
              <a:tr h="920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Найближчий діючий аеропорт (км)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м.Чернівці</a:t>
                      </a: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, </a:t>
                      </a: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36 </a:t>
                      </a: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км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1444640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6975" r="17162"/>
          <a:stretch/>
        </p:blipFill>
        <p:spPr>
          <a:xfrm>
            <a:off x="996095" y="643636"/>
            <a:ext cx="3935945" cy="27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03412"/>
      </p:ext>
    </p:extLst>
  </p:cSld>
  <p:clrMapOvr>
    <a:masterClrMapping/>
  </p:clrMapOvr>
  <p:transition advTm="5772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206;p20"/>
          <p:cNvSpPr>
            <a:spLocks noChangeArrowheads="1"/>
          </p:cNvSpPr>
          <p:nvPr/>
        </p:nvSpPr>
        <p:spPr bwMode="auto">
          <a:xfrm>
            <a:off x="0" y="-14288"/>
            <a:ext cx="920750" cy="5151438"/>
          </a:xfrm>
          <a:prstGeom prst="rect">
            <a:avLst/>
          </a:prstGeom>
          <a:solidFill>
            <a:srgbClr val="B45F06"/>
          </a:solidFill>
          <a:ln w="9525">
            <a:solidFill>
              <a:srgbClr val="B45F06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SzPts val="1400"/>
              <a:buFont typeface="Arial" charset="0"/>
              <a:buNone/>
            </a:pPr>
            <a:endParaRPr lang="ru-RU"/>
          </a:p>
        </p:txBody>
      </p:sp>
      <p:sp>
        <p:nvSpPr>
          <p:cNvPr id="28676" name="Google Shape;208;p20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22B9C548-B8D7-4C71-8941-9EBB3281CFB3}" type="slidenum">
              <a:rPr lang="ru-RU"/>
              <a:pPr/>
              <a:t>14</a:t>
            </a:fld>
            <a:endParaRPr lang="ru-RU"/>
          </a:p>
        </p:txBody>
      </p:sp>
      <p:sp>
        <p:nvSpPr>
          <p:cNvPr id="28677" name="Google Shape;209;p20"/>
          <p:cNvSpPr txBox="1">
            <a:spLocks noGrp="1"/>
          </p:cNvSpPr>
          <p:nvPr>
            <p:ph type="ctrTitle"/>
          </p:nvPr>
        </p:nvSpPr>
        <p:spPr>
          <a:xfrm rot="16199090">
            <a:off x="-1677142" y="2605894"/>
            <a:ext cx="4091002" cy="517525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60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FFFFFF"/>
                </a:solidFill>
                <a:latin typeface="Montserrat"/>
                <a:cs typeface="Arial" charset="0"/>
                <a:sym typeface="Montserrat"/>
              </a:rPr>
              <a:t>ІНВЕСТИЦІЙНІ ПРОПОЗИЦІЇ ЗЕМЕЛЬНИХ ДІЛЯНОК ТИПУ </a:t>
            </a:r>
            <a:r>
              <a:rPr lang="en-US" sz="1200" b="1" dirty="0" smtClean="0">
                <a:solidFill>
                  <a:srgbClr val="FFFFFF"/>
                </a:solidFill>
                <a:latin typeface="Montserrat"/>
                <a:cs typeface="Arial" charset="0"/>
                <a:sym typeface="Montserrat"/>
              </a:rPr>
              <a:t>GREENFIELD</a:t>
            </a:r>
            <a:endParaRPr lang="ru-RU" sz="1200" b="1" dirty="0" smtClean="0">
              <a:solidFill>
                <a:srgbClr val="FFFFFF"/>
              </a:solidFill>
              <a:latin typeface="Montserrat"/>
              <a:cs typeface="Arial" charset="0"/>
              <a:sym typeface="Montserrat"/>
            </a:endParaRPr>
          </a:p>
        </p:txBody>
      </p:sp>
      <p:sp>
        <p:nvSpPr>
          <p:cNvPr id="28680" name="Google Shape;212;p20"/>
          <p:cNvSpPr txBox="1">
            <a:spLocks noChangeArrowheads="1"/>
          </p:cNvSpPr>
          <p:nvPr/>
        </p:nvSpPr>
        <p:spPr bwMode="auto">
          <a:xfrm>
            <a:off x="3131840" y="130175"/>
            <a:ext cx="4080271" cy="355276"/>
          </a:xfrm>
          <a:prstGeom prst="rect">
            <a:avLst/>
          </a:prstGeom>
          <a:solidFill>
            <a:srgbClr val="B45F06"/>
          </a:soli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square" lIns="90000" tIns="54000" rIns="91425" bIns="54000">
            <a:spAutoFit/>
          </a:bodyPr>
          <a:lstStyle/>
          <a:p>
            <a:pPr algn="ctr">
              <a:buClr>
                <a:srgbClr val="000000"/>
              </a:buClr>
              <a:buSzPts val="1500"/>
              <a:buFont typeface="Arial" charset="0"/>
              <a:buNone/>
            </a:pPr>
            <a:r>
              <a:rPr lang="ru-RU" sz="1500" b="1" dirty="0" err="1">
                <a:solidFill>
                  <a:srgbClr val="FFFFFF"/>
                </a:solidFill>
                <a:latin typeface="Montserrat"/>
                <a:sym typeface="Montserrat"/>
              </a:rPr>
              <a:t>Земельна</a:t>
            </a:r>
            <a:r>
              <a:rPr lang="ru-RU" sz="1500" b="1" dirty="0">
                <a:solidFill>
                  <a:srgbClr val="FFFFFF"/>
                </a:solidFill>
                <a:latin typeface="Montserrat"/>
                <a:sym typeface="Montserrat"/>
              </a:rPr>
              <a:t> </a:t>
            </a:r>
            <a:r>
              <a:rPr lang="ru-RU" sz="1500" b="1" dirty="0" err="1" smtClean="0">
                <a:solidFill>
                  <a:srgbClr val="FFFFFF"/>
                </a:solidFill>
                <a:latin typeface="Montserrat"/>
                <a:sym typeface="Montserrat"/>
              </a:rPr>
              <a:t>ділянка</a:t>
            </a:r>
            <a:r>
              <a:rPr lang="ru-RU" sz="1500" b="1" dirty="0" smtClean="0">
                <a:solidFill>
                  <a:srgbClr val="FFFFFF"/>
                </a:solidFill>
                <a:latin typeface="Montserrat"/>
                <a:sym typeface="Montserrat"/>
              </a:rPr>
              <a:t> типу</a:t>
            </a:r>
            <a:r>
              <a:rPr lang="ru-RU" sz="1600" b="1" dirty="0" smtClean="0">
                <a:solidFill>
                  <a:srgbClr val="FFFFFF"/>
                </a:solidFill>
                <a:latin typeface="Montserrat"/>
                <a:sym typeface="Montserrat"/>
              </a:rPr>
              <a:t> </a:t>
            </a:r>
            <a:r>
              <a:rPr lang="en-US" sz="1600" b="1" dirty="0">
                <a:solidFill>
                  <a:srgbClr val="FFFFFF"/>
                </a:solidFill>
                <a:latin typeface="Montserrat"/>
                <a:sym typeface="Montserrat"/>
              </a:rPr>
              <a:t>GREENFIELD</a:t>
            </a:r>
            <a:endParaRPr lang="ru-RU" sz="1500" b="1" dirty="0">
              <a:solidFill>
                <a:srgbClr val="FFFFFF"/>
              </a:solidFill>
              <a:latin typeface="Montserrat"/>
              <a:sym typeface="Montserrat"/>
            </a:endParaRPr>
          </a:p>
        </p:txBody>
      </p:sp>
      <p:sp>
        <p:nvSpPr>
          <p:cNvPr id="28682" name="Google Shape;214;p20"/>
          <p:cNvSpPr>
            <a:spLocks noChangeArrowheads="1"/>
          </p:cNvSpPr>
          <p:nvPr/>
        </p:nvSpPr>
        <p:spPr bwMode="auto">
          <a:xfrm>
            <a:off x="688975" y="1576388"/>
            <a:ext cx="474663" cy="4984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 algn="ctr">
              <a:buClr>
                <a:srgbClr val="000000"/>
              </a:buClr>
              <a:buSzPts val="2000"/>
              <a:buFont typeface="Arial" charset="0"/>
              <a:buNone/>
            </a:pPr>
            <a:r>
              <a:rPr lang="ru-RU" sz="2000" dirty="0" smtClean="0">
                <a:solidFill>
                  <a:srgbClr val="B45F06"/>
                </a:solidFill>
                <a:latin typeface="Montserrat Black"/>
                <a:sym typeface="Montserrat Black"/>
              </a:rPr>
              <a:t>2</a:t>
            </a:r>
            <a:endParaRPr lang="ru-RU" sz="2000" dirty="0">
              <a:solidFill>
                <a:srgbClr val="B45F06"/>
              </a:solidFill>
              <a:latin typeface="Montserrat Black"/>
              <a:sym typeface="Montserrat Black"/>
            </a:endParaRPr>
          </a:p>
        </p:txBody>
      </p:sp>
      <p:pic>
        <p:nvPicPr>
          <p:cNvPr id="28683" name="Google Shape;215;p20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538" y="130175"/>
            <a:ext cx="688975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3764815"/>
              </p:ext>
            </p:extLst>
          </p:nvPr>
        </p:nvGraphicFramePr>
        <p:xfrm>
          <a:off x="4995629" y="645964"/>
          <a:ext cx="4069397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36687">
                  <a:extLst>
                    <a:ext uri="{9D8B030D-6E8A-4147-A177-3AD203B41FA5}">
                      <a16:colId xmlns:a16="http://schemas.microsoft.com/office/drawing/2014/main" val="1745195711"/>
                    </a:ext>
                  </a:extLst>
                </a:gridCol>
                <a:gridCol w="2232710">
                  <a:extLst>
                    <a:ext uri="{9D8B030D-6E8A-4147-A177-3AD203B41FA5}">
                      <a16:colId xmlns:a16="http://schemas.microsoft.com/office/drawing/2014/main" val="1010937951"/>
                    </a:ext>
                  </a:extLst>
                </a:gridCol>
              </a:tblGrid>
              <a:tr h="5399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Місцезнаходження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Чернівецька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область,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Чернівецький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район,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Сторожинецька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територіальна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громада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с.Зруб-Комарівський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вул.Шевченка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07000420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39063"/>
              </p:ext>
            </p:extLst>
          </p:nvPr>
        </p:nvGraphicFramePr>
        <p:xfrm>
          <a:off x="1053223" y="3699459"/>
          <a:ext cx="3892482" cy="1097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8661">
                  <a:extLst>
                    <a:ext uri="{9D8B030D-6E8A-4147-A177-3AD203B41FA5}">
                      <a16:colId xmlns:a16="http://schemas.microsoft.com/office/drawing/2014/main" val="740945876"/>
                    </a:ext>
                  </a:extLst>
                </a:gridCol>
                <a:gridCol w="3013821">
                  <a:extLst>
                    <a:ext uri="{9D8B030D-6E8A-4147-A177-3AD203B41FA5}">
                      <a16:colId xmlns:a16="http://schemas.microsoft.com/office/drawing/2014/main" val="34872930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Контактна </a:t>
                      </a: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особа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В. о. начальника відділу земельних ресурсів та комунальної власності Сторожинецької міської </a:t>
                      </a: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ради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Вітюк </a:t>
                      </a: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Аркадій Дмитрович,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+38 (03735) 2-15-55, </a:t>
                      </a:r>
                      <a:endParaRPr lang="uk-UA" sz="1200" b="0" i="0" u="none" strike="noStrike" cap="none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  <a:hlinkClick r:id="rId4"/>
                        </a:rPr>
                        <a:t>zemlevpor-stor-otg@ukr.net</a:t>
                      </a: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 </a:t>
                      </a:r>
                      <a:endParaRPr lang="uk-UA" sz="12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5588031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124889"/>
              </p:ext>
            </p:extLst>
          </p:nvPr>
        </p:nvGraphicFramePr>
        <p:xfrm>
          <a:off x="4996729" y="1576388"/>
          <a:ext cx="4069397" cy="18302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36687">
                  <a:extLst>
                    <a:ext uri="{9D8B030D-6E8A-4147-A177-3AD203B41FA5}">
                      <a16:colId xmlns:a16="http://schemas.microsoft.com/office/drawing/2014/main" val="2930119097"/>
                    </a:ext>
                  </a:extLst>
                </a:gridCol>
                <a:gridCol w="2232710">
                  <a:extLst>
                    <a:ext uri="{9D8B030D-6E8A-4147-A177-3AD203B41FA5}">
                      <a16:colId xmlns:a16="http://schemas.microsoft.com/office/drawing/2014/main" val="498101388"/>
                    </a:ext>
                  </a:extLst>
                </a:gridCol>
              </a:tblGrid>
              <a:tr h="3260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Максимально доступна площа, 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га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Орієнтово 0,2500 га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372590"/>
                  </a:ext>
                </a:extLst>
              </a:tr>
              <a:tr h="3371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Можливості для 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інвестицій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Для будівництва </a:t>
                      </a:r>
                      <a:r>
                        <a:rPr lang="uk-UA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автомийки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/лазні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7663760"/>
                  </a:ext>
                </a:extLst>
              </a:tr>
              <a:tr h="3371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Тип власності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Частина комунальної та частина  державної власності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5213952"/>
                  </a:ext>
                </a:extLst>
              </a:tr>
              <a:tr h="1626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Кадастровий номер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7324583200:03:002:0249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6952140"/>
                  </a:ext>
                </a:extLst>
              </a:tr>
              <a:tr h="4859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Цільове призначення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Землі сільськогосподарського призначення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3812726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2004820"/>
              </p:ext>
            </p:extLst>
          </p:nvPr>
        </p:nvGraphicFramePr>
        <p:xfrm>
          <a:off x="4996192" y="3431461"/>
          <a:ext cx="4054202" cy="16210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8056">
                  <a:extLst>
                    <a:ext uri="{9D8B030D-6E8A-4147-A177-3AD203B41FA5}">
                      <a16:colId xmlns:a16="http://schemas.microsoft.com/office/drawing/2014/main" val="3982610476"/>
                    </a:ext>
                  </a:extLst>
                </a:gridCol>
                <a:gridCol w="2246146">
                  <a:extLst>
                    <a:ext uri="{9D8B030D-6E8A-4147-A177-3AD203B41FA5}">
                      <a16:colId xmlns:a16="http://schemas.microsoft.com/office/drawing/2014/main" val="20267136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Доступ доріг до 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ділянки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Грунтова дорога ширина 6 метрів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42775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Найближча автомагістраль / дорога національного значення (км)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 метрів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0561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Найближча залізнична станція (км)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м.Чернівці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36 км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смт. Глибока, 34 км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3043345"/>
                  </a:ext>
                </a:extLst>
              </a:tr>
              <a:tr h="920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Найближчий діючий аеропорт (км)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м.Чернівці</a:t>
                      </a: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 </a:t>
                      </a: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км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1444640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8027" r="25238" b="11386"/>
          <a:stretch/>
        </p:blipFill>
        <p:spPr>
          <a:xfrm>
            <a:off x="1043608" y="592770"/>
            <a:ext cx="3881370" cy="280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74347"/>
      </p:ext>
    </p:extLst>
  </p:cSld>
  <p:clrMapOvr>
    <a:masterClrMapping/>
  </p:clrMapOvr>
  <p:transition advTm="5772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206;p20"/>
          <p:cNvSpPr>
            <a:spLocks noChangeArrowheads="1"/>
          </p:cNvSpPr>
          <p:nvPr/>
        </p:nvSpPr>
        <p:spPr bwMode="auto">
          <a:xfrm>
            <a:off x="0" y="-14288"/>
            <a:ext cx="920750" cy="5151438"/>
          </a:xfrm>
          <a:prstGeom prst="rect">
            <a:avLst/>
          </a:prstGeom>
          <a:solidFill>
            <a:srgbClr val="B45F06"/>
          </a:solidFill>
          <a:ln w="9525">
            <a:solidFill>
              <a:srgbClr val="B45F06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SzPts val="1400"/>
              <a:buFont typeface="Arial" charset="0"/>
              <a:buNone/>
            </a:pPr>
            <a:endParaRPr lang="ru-RU"/>
          </a:p>
        </p:txBody>
      </p:sp>
      <p:sp>
        <p:nvSpPr>
          <p:cNvPr id="28676" name="Google Shape;208;p20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22B9C548-B8D7-4C71-8941-9EBB3281CFB3}" type="slidenum">
              <a:rPr lang="ru-RU"/>
              <a:pPr/>
              <a:t>15</a:t>
            </a:fld>
            <a:endParaRPr lang="ru-RU"/>
          </a:p>
        </p:txBody>
      </p:sp>
      <p:sp>
        <p:nvSpPr>
          <p:cNvPr id="28677" name="Google Shape;209;p20"/>
          <p:cNvSpPr txBox="1">
            <a:spLocks noGrp="1"/>
          </p:cNvSpPr>
          <p:nvPr>
            <p:ph type="ctrTitle"/>
          </p:nvPr>
        </p:nvSpPr>
        <p:spPr>
          <a:xfrm rot="16199090">
            <a:off x="-1677142" y="2605894"/>
            <a:ext cx="4091002" cy="517525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60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FFFFFF"/>
                </a:solidFill>
                <a:latin typeface="Montserrat"/>
                <a:cs typeface="Arial" charset="0"/>
                <a:sym typeface="Montserrat"/>
              </a:rPr>
              <a:t>ІНВЕСТИЦІЙНІ ПРОПОЗИЦІЇ ЗЕМЕЛЬНИХ ДІЛЯНОК ТИПУ </a:t>
            </a:r>
            <a:r>
              <a:rPr lang="en-US" sz="1200" b="1" dirty="0" smtClean="0">
                <a:solidFill>
                  <a:srgbClr val="FFFFFF"/>
                </a:solidFill>
                <a:latin typeface="Montserrat"/>
                <a:cs typeface="Arial" charset="0"/>
                <a:sym typeface="Montserrat"/>
              </a:rPr>
              <a:t>GREENFIELD</a:t>
            </a:r>
            <a:endParaRPr lang="ru-RU" sz="1200" b="1" dirty="0" smtClean="0">
              <a:solidFill>
                <a:srgbClr val="FFFFFF"/>
              </a:solidFill>
              <a:latin typeface="Montserrat"/>
              <a:cs typeface="Arial" charset="0"/>
              <a:sym typeface="Montserrat"/>
            </a:endParaRPr>
          </a:p>
        </p:txBody>
      </p:sp>
      <p:sp>
        <p:nvSpPr>
          <p:cNvPr id="28680" name="Google Shape;212;p20"/>
          <p:cNvSpPr txBox="1">
            <a:spLocks noChangeArrowheads="1"/>
          </p:cNvSpPr>
          <p:nvPr/>
        </p:nvSpPr>
        <p:spPr bwMode="auto">
          <a:xfrm>
            <a:off x="3131840" y="130175"/>
            <a:ext cx="4080271" cy="355276"/>
          </a:xfrm>
          <a:prstGeom prst="rect">
            <a:avLst/>
          </a:prstGeom>
          <a:solidFill>
            <a:srgbClr val="B45F06"/>
          </a:soli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square" lIns="90000" tIns="54000" rIns="91425" bIns="54000">
            <a:spAutoFit/>
          </a:bodyPr>
          <a:lstStyle/>
          <a:p>
            <a:pPr algn="ctr">
              <a:buClr>
                <a:srgbClr val="000000"/>
              </a:buClr>
              <a:buSzPts val="1500"/>
              <a:buFont typeface="Arial" charset="0"/>
              <a:buNone/>
            </a:pPr>
            <a:r>
              <a:rPr lang="ru-RU" sz="1500" b="1" dirty="0" err="1">
                <a:solidFill>
                  <a:srgbClr val="FFFFFF"/>
                </a:solidFill>
                <a:latin typeface="Montserrat"/>
                <a:sym typeface="Montserrat"/>
              </a:rPr>
              <a:t>Земельна</a:t>
            </a:r>
            <a:r>
              <a:rPr lang="ru-RU" sz="1500" b="1" dirty="0">
                <a:solidFill>
                  <a:srgbClr val="FFFFFF"/>
                </a:solidFill>
                <a:latin typeface="Montserrat"/>
                <a:sym typeface="Montserrat"/>
              </a:rPr>
              <a:t> </a:t>
            </a:r>
            <a:r>
              <a:rPr lang="ru-RU" sz="1500" b="1" dirty="0" err="1" smtClean="0">
                <a:solidFill>
                  <a:srgbClr val="FFFFFF"/>
                </a:solidFill>
                <a:latin typeface="Montserrat"/>
                <a:sym typeface="Montserrat"/>
              </a:rPr>
              <a:t>ділянка</a:t>
            </a:r>
            <a:r>
              <a:rPr lang="ru-RU" sz="1500" b="1" dirty="0" smtClean="0">
                <a:solidFill>
                  <a:srgbClr val="FFFFFF"/>
                </a:solidFill>
                <a:latin typeface="Montserrat"/>
                <a:sym typeface="Montserrat"/>
              </a:rPr>
              <a:t> типу</a:t>
            </a:r>
            <a:r>
              <a:rPr lang="ru-RU" sz="1600" b="1" dirty="0" smtClean="0">
                <a:solidFill>
                  <a:srgbClr val="FFFFFF"/>
                </a:solidFill>
                <a:latin typeface="Montserrat"/>
                <a:sym typeface="Montserrat"/>
              </a:rPr>
              <a:t> </a:t>
            </a:r>
            <a:r>
              <a:rPr lang="en-US" sz="1600" b="1" dirty="0">
                <a:solidFill>
                  <a:srgbClr val="FFFFFF"/>
                </a:solidFill>
                <a:latin typeface="Montserrat"/>
                <a:sym typeface="Montserrat"/>
              </a:rPr>
              <a:t>GREENFIELD</a:t>
            </a:r>
            <a:endParaRPr lang="ru-RU" sz="1500" b="1" dirty="0">
              <a:solidFill>
                <a:srgbClr val="FFFFFF"/>
              </a:solidFill>
              <a:latin typeface="Montserrat"/>
              <a:sym typeface="Montserrat"/>
            </a:endParaRPr>
          </a:p>
        </p:txBody>
      </p:sp>
      <p:sp>
        <p:nvSpPr>
          <p:cNvPr id="28682" name="Google Shape;214;p20"/>
          <p:cNvSpPr>
            <a:spLocks noChangeArrowheads="1"/>
          </p:cNvSpPr>
          <p:nvPr/>
        </p:nvSpPr>
        <p:spPr bwMode="auto">
          <a:xfrm>
            <a:off x="627663" y="1576388"/>
            <a:ext cx="535975" cy="4984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 algn="ctr">
              <a:buClr>
                <a:srgbClr val="000000"/>
              </a:buClr>
              <a:buSzPts val="2000"/>
              <a:buFont typeface="Arial" charset="0"/>
              <a:buNone/>
            </a:pPr>
            <a:r>
              <a:rPr lang="ru-RU" sz="2000" dirty="0" smtClean="0">
                <a:solidFill>
                  <a:srgbClr val="B45F06"/>
                </a:solidFill>
                <a:latin typeface="Montserrat Black"/>
                <a:sym typeface="Montserrat Black"/>
              </a:rPr>
              <a:t>2</a:t>
            </a:r>
            <a:endParaRPr lang="ru-RU" sz="2000" dirty="0">
              <a:solidFill>
                <a:srgbClr val="B45F06"/>
              </a:solidFill>
              <a:latin typeface="Montserrat Black"/>
              <a:sym typeface="Montserrat Black"/>
            </a:endParaRPr>
          </a:p>
        </p:txBody>
      </p:sp>
      <p:pic>
        <p:nvPicPr>
          <p:cNvPr id="28683" name="Google Shape;215;p20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538" y="130175"/>
            <a:ext cx="688975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1790509"/>
              </p:ext>
            </p:extLst>
          </p:nvPr>
        </p:nvGraphicFramePr>
        <p:xfrm>
          <a:off x="4995629" y="645964"/>
          <a:ext cx="4069397" cy="548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36687">
                  <a:extLst>
                    <a:ext uri="{9D8B030D-6E8A-4147-A177-3AD203B41FA5}">
                      <a16:colId xmlns:a16="http://schemas.microsoft.com/office/drawing/2014/main" val="1745195711"/>
                    </a:ext>
                  </a:extLst>
                </a:gridCol>
                <a:gridCol w="2232710">
                  <a:extLst>
                    <a:ext uri="{9D8B030D-6E8A-4147-A177-3AD203B41FA5}">
                      <a16:colId xmlns:a16="http://schemas.microsoft.com/office/drawing/2014/main" val="1010937951"/>
                    </a:ext>
                  </a:extLst>
                </a:gridCol>
              </a:tblGrid>
              <a:tr h="5399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Місцезнаходження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Урочище «Канада»,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с.Комарівці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Чернівецького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району,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Чернівецької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області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07000420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39063"/>
              </p:ext>
            </p:extLst>
          </p:nvPr>
        </p:nvGraphicFramePr>
        <p:xfrm>
          <a:off x="1053223" y="3699459"/>
          <a:ext cx="3892482" cy="1097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8661">
                  <a:extLst>
                    <a:ext uri="{9D8B030D-6E8A-4147-A177-3AD203B41FA5}">
                      <a16:colId xmlns:a16="http://schemas.microsoft.com/office/drawing/2014/main" val="740945876"/>
                    </a:ext>
                  </a:extLst>
                </a:gridCol>
                <a:gridCol w="3013821">
                  <a:extLst>
                    <a:ext uri="{9D8B030D-6E8A-4147-A177-3AD203B41FA5}">
                      <a16:colId xmlns:a16="http://schemas.microsoft.com/office/drawing/2014/main" val="34872930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Контактна </a:t>
                      </a: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особа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В. о. начальника відділу земельних ресурсів та комунальної власності Сторожинецької міської </a:t>
                      </a: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ради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Вітюк </a:t>
                      </a: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Аркадій Дмитрович,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+38 (03735) 2-15-55, </a:t>
                      </a:r>
                      <a:endParaRPr lang="uk-UA" sz="1200" b="0" i="0" u="none" strike="noStrike" cap="none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  <a:hlinkClick r:id="rId4"/>
                        </a:rPr>
                        <a:t>zemlevpor-stor-otg@ukr.net</a:t>
                      </a: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 </a:t>
                      </a:r>
                      <a:endParaRPr lang="uk-UA" sz="12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5588031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028355"/>
              </p:ext>
            </p:extLst>
          </p:nvPr>
        </p:nvGraphicFramePr>
        <p:xfrm>
          <a:off x="4995629" y="1262619"/>
          <a:ext cx="4069397" cy="18752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36687">
                  <a:extLst>
                    <a:ext uri="{9D8B030D-6E8A-4147-A177-3AD203B41FA5}">
                      <a16:colId xmlns:a16="http://schemas.microsoft.com/office/drawing/2014/main" val="2930119097"/>
                    </a:ext>
                  </a:extLst>
                </a:gridCol>
                <a:gridCol w="2232710">
                  <a:extLst>
                    <a:ext uri="{9D8B030D-6E8A-4147-A177-3AD203B41FA5}">
                      <a16:colId xmlns:a16="http://schemas.microsoft.com/office/drawing/2014/main" val="498101388"/>
                    </a:ext>
                  </a:extLst>
                </a:gridCol>
              </a:tblGrid>
              <a:tr h="3344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Максимально доступна площа, 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га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 га.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372590"/>
                  </a:ext>
                </a:extLst>
              </a:tr>
              <a:tr h="3692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Можливості для 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інвестицій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Для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розвитку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туризму (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туристична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база)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7663760"/>
                  </a:ext>
                </a:extLst>
              </a:tr>
              <a:tr h="2737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Тип власності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комунальна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5213952"/>
                  </a:ext>
                </a:extLst>
              </a:tr>
              <a:tr h="3692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Кадастровий номер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Земельна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ділянка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не сформована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6952140"/>
                  </a:ext>
                </a:extLst>
              </a:tr>
              <a:tr h="3945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Цільове призначення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Землі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с/г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призначення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3812726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3882619"/>
              </p:ext>
            </p:extLst>
          </p:nvPr>
        </p:nvGraphicFramePr>
        <p:xfrm>
          <a:off x="5010824" y="3140278"/>
          <a:ext cx="4054202" cy="17282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8056">
                  <a:extLst>
                    <a:ext uri="{9D8B030D-6E8A-4147-A177-3AD203B41FA5}">
                      <a16:colId xmlns:a16="http://schemas.microsoft.com/office/drawing/2014/main" val="3982610476"/>
                    </a:ext>
                  </a:extLst>
                </a:gridCol>
                <a:gridCol w="2246146">
                  <a:extLst>
                    <a:ext uri="{9D8B030D-6E8A-4147-A177-3AD203B41FA5}">
                      <a16:colId xmlns:a16="http://schemas.microsoft.com/office/drawing/2014/main" val="20267136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Доступ доріг до </a:t>
                      </a: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ділянки</a:t>
                      </a:r>
                      <a:endParaRPr lang="uk-UA" sz="12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Дороги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немає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42775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Найближча автомагістраль / дорога національного значення (км)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км.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0561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Найближча залізнична станція (км)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Чернівці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37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км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смт. Глибока, 34 км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3043345"/>
                  </a:ext>
                </a:extLst>
              </a:tr>
              <a:tr h="920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Найближчий діючий аеропорт (км)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Чернівці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37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км.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1444640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17497" t="19301" r="3979" b="17684"/>
          <a:stretch/>
        </p:blipFill>
        <p:spPr>
          <a:xfrm>
            <a:off x="971600" y="623148"/>
            <a:ext cx="3963826" cy="280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64278"/>
      </p:ext>
    </p:extLst>
  </p:cSld>
  <p:clrMapOvr>
    <a:masterClrMapping/>
  </p:clrMapOvr>
  <p:transition advTm="5772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206;p20"/>
          <p:cNvSpPr>
            <a:spLocks noChangeArrowheads="1"/>
          </p:cNvSpPr>
          <p:nvPr/>
        </p:nvSpPr>
        <p:spPr bwMode="auto">
          <a:xfrm>
            <a:off x="0" y="-14288"/>
            <a:ext cx="920750" cy="5151438"/>
          </a:xfrm>
          <a:prstGeom prst="rect">
            <a:avLst/>
          </a:prstGeom>
          <a:solidFill>
            <a:srgbClr val="B45F06"/>
          </a:solidFill>
          <a:ln w="9525">
            <a:solidFill>
              <a:srgbClr val="B45F06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SzPts val="1400"/>
              <a:buFont typeface="Arial" charset="0"/>
              <a:buNone/>
            </a:pPr>
            <a:endParaRPr lang="ru-RU"/>
          </a:p>
        </p:txBody>
      </p:sp>
      <p:sp>
        <p:nvSpPr>
          <p:cNvPr id="28676" name="Google Shape;208;p20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22B9C548-B8D7-4C71-8941-9EBB3281CFB3}" type="slidenum">
              <a:rPr lang="ru-RU"/>
              <a:pPr/>
              <a:t>16</a:t>
            </a:fld>
            <a:endParaRPr lang="ru-RU"/>
          </a:p>
        </p:txBody>
      </p:sp>
      <p:sp>
        <p:nvSpPr>
          <p:cNvPr id="28677" name="Google Shape;209;p20"/>
          <p:cNvSpPr txBox="1">
            <a:spLocks noGrp="1"/>
          </p:cNvSpPr>
          <p:nvPr>
            <p:ph type="ctrTitle"/>
          </p:nvPr>
        </p:nvSpPr>
        <p:spPr>
          <a:xfrm rot="16199090">
            <a:off x="-1677142" y="2605894"/>
            <a:ext cx="4091002" cy="517525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60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FFFFFF"/>
                </a:solidFill>
                <a:latin typeface="Montserrat"/>
                <a:cs typeface="Arial" charset="0"/>
                <a:sym typeface="Montserrat"/>
              </a:rPr>
              <a:t>ІНВЕСТИЦІЙНІ ПРОПОЗИЦІЇ ЗЕМЕЛЬНИХ ДІЛЯНОК ТИПУ </a:t>
            </a:r>
            <a:r>
              <a:rPr lang="en-US" sz="1200" b="1" dirty="0" smtClean="0">
                <a:solidFill>
                  <a:srgbClr val="FFFFFF"/>
                </a:solidFill>
                <a:latin typeface="Montserrat"/>
                <a:cs typeface="Arial" charset="0"/>
                <a:sym typeface="Montserrat"/>
              </a:rPr>
              <a:t>GREENFIELD</a:t>
            </a:r>
            <a:endParaRPr lang="ru-RU" sz="1200" b="1" dirty="0" smtClean="0">
              <a:solidFill>
                <a:srgbClr val="FFFFFF"/>
              </a:solidFill>
              <a:latin typeface="Montserrat"/>
              <a:cs typeface="Arial" charset="0"/>
              <a:sym typeface="Montserrat"/>
            </a:endParaRPr>
          </a:p>
        </p:txBody>
      </p:sp>
      <p:sp>
        <p:nvSpPr>
          <p:cNvPr id="28680" name="Google Shape;212;p20"/>
          <p:cNvSpPr txBox="1">
            <a:spLocks noChangeArrowheads="1"/>
          </p:cNvSpPr>
          <p:nvPr/>
        </p:nvSpPr>
        <p:spPr bwMode="auto">
          <a:xfrm>
            <a:off x="3131840" y="130175"/>
            <a:ext cx="4080271" cy="355276"/>
          </a:xfrm>
          <a:prstGeom prst="rect">
            <a:avLst/>
          </a:prstGeom>
          <a:solidFill>
            <a:srgbClr val="B45F06"/>
          </a:soli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square" lIns="90000" tIns="54000" rIns="91425" bIns="54000">
            <a:spAutoFit/>
          </a:bodyPr>
          <a:lstStyle/>
          <a:p>
            <a:pPr algn="ctr">
              <a:buClr>
                <a:srgbClr val="000000"/>
              </a:buClr>
              <a:buSzPts val="1500"/>
              <a:buFont typeface="Arial" charset="0"/>
              <a:buNone/>
            </a:pPr>
            <a:r>
              <a:rPr lang="ru-RU" sz="1500" b="1" dirty="0" err="1">
                <a:solidFill>
                  <a:srgbClr val="FFFFFF"/>
                </a:solidFill>
                <a:latin typeface="Montserrat"/>
                <a:sym typeface="Montserrat"/>
              </a:rPr>
              <a:t>Земельна</a:t>
            </a:r>
            <a:r>
              <a:rPr lang="ru-RU" sz="1500" b="1" dirty="0">
                <a:solidFill>
                  <a:srgbClr val="FFFFFF"/>
                </a:solidFill>
                <a:latin typeface="Montserrat"/>
                <a:sym typeface="Montserrat"/>
              </a:rPr>
              <a:t> </a:t>
            </a:r>
            <a:r>
              <a:rPr lang="ru-RU" sz="1500" b="1" dirty="0" err="1" smtClean="0">
                <a:solidFill>
                  <a:srgbClr val="FFFFFF"/>
                </a:solidFill>
                <a:latin typeface="Montserrat"/>
                <a:sym typeface="Montserrat"/>
              </a:rPr>
              <a:t>ділянка</a:t>
            </a:r>
            <a:r>
              <a:rPr lang="ru-RU" sz="1500" b="1" dirty="0" smtClean="0">
                <a:solidFill>
                  <a:srgbClr val="FFFFFF"/>
                </a:solidFill>
                <a:latin typeface="Montserrat"/>
                <a:sym typeface="Montserrat"/>
              </a:rPr>
              <a:t> типу</a:t>
            </a:r>
            <a:r>
              <a:rPr lang="ru-RU" sz="1600" b="1" dirty="0" smtClean="0">
                <a:solidFill>
                  <a:srgbClr val="FFFFFF"/>
                </a:solidFill>
                <a:latin typeface="Montserrat"/>
                <a:sym typeface="Montserrat"/>
              </a:rPr>
              <a:t> </a:t>
            </a:r>
            <a:r>
              <a:rPr lang="en-US" sz="1600" b="1" dirty="0">
                <a:solidFill>
                  <a:srgbClr val="FFFFFF"/>
                </a:solidFill>
                <a:latin typeface="Montserrat"/>
                <a:sym typeface="Montserrat"/>
              </a:rPr>
              <a:t>GREENFIELD</a:t>
            </a:r>
            <a:endParaRPr lang="ru-RU" sz="1500" b="1" dirty="0">
              <a:solidFill>
                <a:srgbClr val="FFFFFF"/>
              </a:solidFill>
              <a:latin typeface="Montserrat"/>
              <a:sym typeface="Montserrat"/>
            </a:endParaRPr>
          </a:p>
        </p:txBody>
      </p:sp>
      <p:sp>
        <p:nvSpPr>
          <p:cNvPr id="28682" name="Google Shape;214;p20"/>
          <p:cNvSpPr>
            <a:spLocks noChangeArrowheads="1"/>
          </p:cNvSpPr>
          <p:nvPr/>
        </p:nvSpPr>
        <p:spPr bwMode="auto">
          <a:xfrm>
            <a:off x="688975" y="1576388"/>
            <a:ext cx="474663" cy="4984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 algn="ctr">
              <a:buClr>
                <a:srgbClr val="000000"/>
              </a:buClr>
              <a:buSzPts val="2000"/>
              <a:buFont typeface="Arial" charset="0"/>
              <a:buNone/>
            </a:pPr>
            <a:r>
              <a:rPr lang="ru-RU" sz="2000" dirty="0" smtClean="0">
                <a:solidFill>
                  <a:srgbClr val="B45F06"/>
                </a:solidFill>
                <a:latin typeface="Montserrat Black"/>
                <a:sym typeface="Montserrat Black"/>
              </a:rPr>
              <a:t>2</a:t>
            </a:r>
            <a:endParaRPr lang="ru-RU" sz="2000" dirty="0">
              <a:solidFill>
                <a:srgbClr val="B45F06"/>
              </a:solidFill>
              <a:latin typeface="Montserrat Black"/>
              <a:sym typeface="Montserrat Black"/>
            </a:endParaRPr>
          </a:p>
        </p:txBody>
      </p:sp>
      <p:pic>
        <p:nvPicPr>
          <p:cNvPr id="28683" name="Google Shape;215;p20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538" y="130175"/>
            <a:ext cx="688975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6564584"/>
              </p:ext>
            </p:extLst>
          </p:nvPr>
        </p:nvGraphicFramePr>
        <p:xfrm>
          <a:off x="4995629" y="567172"/>
          <a:ext cx="4069397" cy="670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36687">
                  <a:extLst>
                    <a:ext uri="{9D8B030D-6E8A-4147-A177-3AD203B41FA5}">
                      <a16:colId xmlns:a16="http://schemas.microsoft.com/office/drawing/2014/main" val="1745195711"/>
                    </a:ext>
                  </a:extLst>
                </a:gridCol>
                <a:gridCol w="2232710">
                  <a:extLst>
                    <a:ext uri="{9D8B030D-6E8A-4147-A177-3AD203B41FA5}">
                      <a16:colId xmlns:a16="http://schemas.microsoft.com/office/drawing/2014/main" val="1010937951"/>
                    </a:ext>
                  </a:extLst>
                </a:gridCol>
              </a:tblGrid>
              <a:tr h="5399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Місцезнаходження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uk-UA" sz="11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вул.Центральна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uk-UA" sz="11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с.Ясени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</a:t>
                      </a:r>
                      <a:r>
                        <a:rPr lang="uk-UA" sz="11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uk-UA" sz="11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Сторожинецька</a:t>
                      </a:r>
                      <a:r>
                        <a:rPr lang="uk-UA" sz="11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МТГ </a:t>
                      </a:r>
                      <a:r>
                        <a:rPr lang="ru-RU" sz="11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Чернівецького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району, </a:t>
                      </a:r>
                      <a:r>
                        <a:rPr lang="ru-RU" sz="11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Чернівецької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області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07000420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507578"/>
              </p:ext>
            </p:extLst>
          </p:nvPr>
        </p:nvGraphicFramePr>
        <p:xfrm>
          <a:off x="1053223" y="3699459"/>
          <a:ext cx="3892482" cy="1005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8661">
                  <a:extLst>
                    <a:ext uri="{9D8B030D-6E8A-4147-A177-3AD203B41FA5}">
                      <a16:colId xmlns:a16="http://schemas.microsoft.com/office/drawing/2014/main" val="740945876"/>
                    </a:ext>
                  </a:extLst>
                </a:gridCol>
                <a:gridCol w="3013821">
                  <a:extLst>
                    <a:ext uri="{9D8B030D-6E8A-4147-A177-3AD203B41FA5}">
                      <a16:colId xmlns:a16="http://schemas.microsoft.com/office/drawing/2014/main" val="34872930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Контактна </a:t>
                      </a: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особа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В. о. начальника відділу земельних ресурсів та комунальної власності Сторожинецької міської </a:t>
                      </a: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ради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Вітюк </a:t>
                      </a: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Аркадій Дмитрович,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+38 (03735) 2-15-55, </a:t>
                      </a:r>
                      <a:endParaRPr lang="uk-UA" sz="1100" b="0" i="0" u="none" strike="noStrike" cap="none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  <a:hlinkClick r:id="rId4"/>
                        </a:rPr>
                        <a:t>zemlevpor-stor-otg@ukr.net</a:t>
                      </a: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 </a:t>
                      </a:r>
                      <a:endParaRPr lang="uk-UA" sz="11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5588031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478096"/>
              </p:ext>
            </p:extLst>
          </p:nvPr>
        </p:nvGraphicFramePr>
        <p:xfrm>
          <a:off x="4988594" y="1284369"/>
          <a:ext cx="4069397" cy="22346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36687">
                  <a:extLst>
                    <a:ext uri="{9D8B030D-6E8A-4147-A177-3AD203B41FA5}">
                      <a16:colId xmlns:a16="http://schemas.microsoft.com/office/drawing/2014/main" val="2930119097"/>
                    </a:ext>
                  </a:extLst>
                </a:gridCol>
                <a:gridCol w="2232710">
                  <a:extLst>
                    <a:ext uri="{9D8B030D-6E8A-4147-A177-3AD203B41FA5}">
                      <a16:colId xmlns:a16="http://schemas.microsoft.com/office/drawing/2014/main" val="498101388"/>
                    </a:ext>
                  </a:extLst>
                </a:gridCol>
              </a:tblGrid>
              <a:tr h="3260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Максимально доступна площа, 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га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0,5 </a:t>
                      </a: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га.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372590"/>
                  </a:ext>
                </a:extLst>
              </a:tr>
              <a:tr h="3371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Можливості для 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інвестицій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Можливість будівництва та введення в експлуатацію міні-готелю, заправи, стоянки автотранспорту, приміщення для торгівлі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7663760"/>
                  </a:ext>
                </a:extLst>
              </a:tr>
              <a:tr h="3371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Тип власності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Комунальна  власність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5213952"/>
                  </a:ext>
                </a:extLst>
              </a:tr>
              <a:tr h="1626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Кадастровий номер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немає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6952140"/>
                  </a:ext>
                </a:extLst>
              </a:tr>
              <a:tr h="4859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Цільове призначення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Сільськогосподарського </a:t>
                      </a: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призначення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3812726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9210695"/>
              </p:ext>
            </p:extLst>
          </p:nvPr>
        </p:nvGraphicFramePr>
        <p:xfrm>
          <a:off x="4996192" y="3507853"/>
          <a:ext cx="4054202" cy="15909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8056">
                  <a:extLst>
                    <a:ext uri="{9D8B030D-6E8A-4147-A177-3AD203B41FA5}">
                      <a16:colId xmlns:a16="http://schemas.microsoft.com/office/drawing/2014/main" val="3982610476"/>
                    </a:ext>
                  </a:extLst>
                </a:gridCol>
                <a:gridCol w="2246146">
                  <a:extLst>
                    <a:ext uri="{9D8B030D-6E8A-4147-A177-3AD203B41FA5}">
                      <a16:colId xmlns:a16="http://schemas.microsoft.com/office/drawing/2014/main" val="2026713661"/>
                    </a:ext>
                  </a:extLst>
                </a:gridCol>
              </a:tblGrid>
              <a:tr h="1061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Доступ доріг до 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ділянки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метрів. 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42775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Найближча автомагістраль / дорога національного значення (км)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м. - </a:t>
                      </a:r>
                      <a:r>
                        <a:rPr lang="ru-RU" sz="11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автошлях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Т 2607 — </a:t>
                      </a:r>
                      <a:r>
                        <a:rPr lang="ru-RU" sz="11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автомобільний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шлях </a:t>
                      </a:r>
                      <a:r>
                        <a:rPr lang="ru-RU" sz="11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територіального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значення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у </a:t>
                      </a:r>
                      <a:r>
                        <a:rPr lang="ru-RU" sz="11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Чернівецькій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області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0561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Найближча залізнична станція (км)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r>
                        <a:rPr lang="uk-UA" sz="11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км. </a:t>
                      </a:r>
                      <a:r>
                        <a:rPr lang="uk-UA" sz="11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м.Чернівці</a:t>
                      </a:r>
                      <a:endParaRPr lang="uk-UA" sz="11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37 км. смт. Глибока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3043345"/>
                  </a:ext>
                </a:extLst>
              </a:tr>
              <a:tr h="920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Найближчий діючий аеропорт (км)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 км. </a:t>
                      </a:r>
                      <a:r>
                        <a:rPr lang="uk-UA" sz="11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м.Чернівці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1444640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21700" t="6093" r="9350" b="20936"/>
          <a:stretch/>
        </p:blipFill>
        <p:spPr>
          <a:xfrm>
            <a:off x="998630" y="613387"/>
            <a:ext cx="3947075" cy="27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15841"/>
      </p:ext>
    </p:extLst>
  </p:cSld>
  <p:clrMapOvr>
    <a:masterClrMapping/>
  </p:clrMapOvr>
  <p:transition advTm="5772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206;p20"/>
          <p:cNvSpPr>
            <a:spLocks noChangeArrowheads="1"/>
          </p:cNvSpPr>
          <p:nvPr/>
        </p:nvSpPr>
        <p:spPr bwMode="auto">
          <a:xfrm>
            <a:off x="0" y="-14288"/>
            <a:ext cx="920750" cy="5151438"/>
          </a:xfrm>
          <a:prstGeom prst="rect">
            <a:avLst/>
          </a:prstGeom>
          <a:solidFill>
            <a:srgbClr val="B45F06"/>
          </a:solidFill>
          <a:ln w="9525">
            <a:solidFill>
              <a:srgbClr val="B45F06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SzPts val="1400"/>
              <a:buFont typeface="Arial" charset="0"/>
              <a:buNone/>
            </a:pPr>
            <a:endParaRPr lang="ru-RU"/>
          </a:p>
        </p:txBody>
      </p:sp>
      <p:sp>
        <p:nvSpPr>
          <p:cNvPr id="28676" name="Google Shape;208;p20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22B9C548-B8D7-4C71-8941-9EBB3281CFB3}" type="slidenum">
              <a:rPr lang="ru-RU"/>
              <a:pPr/>
              <a:t>17</a:t>
            </a:fld>
            <a:endParaRPr lang="ru-RU"/>
          </a:p>
        </p:txBody>
      </p:sp>
      <p:sp>
        <p:nvSpPr>
          <p:cNvPr id="28677" name="Google Shape;209;p20"/>
          <p:cNvSpPr txBox="1">
            <a:spLocks noGrp="1"/>
          </p:cNvSpPr>
          <p:nvPr>
            <p:ph type="ctrTitle"/>
          </p:nvPr>
        </p:nvSpPr>
        <p:spPr>
          <a:xfrm rot="16199090">
            <a:off x="-1677142" y="2605894"/>
            <a:ext cx="4091002" cy="517525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60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FFFFFF"/>
                </a:solidFill>
                <a:latin typeface="Montserrat"/>
                <a:cs typeface="Arial" charset="0"/>
                <a:sym typeface="Montserrat"/>
              </a:rPr>
              <a:t>ІНВЕСТИЦІЙНІ ПРОПОЗИЦІЇ ЗЕМЕЛЬНИХ ДІЛЯНОК ТИПУ </a:t>
            </a:r>
            <a:r>
              <a:rPr lang="en-US" sz="1200" b="1" dirty="0" smtClean="0">
                <a:solidFill>
                  <a:srgbClr val="FFFFFF"/>
                </a:solidFill>
                <a:latin typeface="Montserrat"/>
                <a:cs typeface="Arial" charset="0"/>
                <a:sym typeface="Montserrat"/>
              </a:rPr>
              <a:t>GREENFIELD</a:t>
            </a:r>
            <a:endParaRPr lang="ru-RU" sz="1200" b="1" dirty="0" smtClean="0">
              <a:solidFill>
                <a:srgbClr val="FFFFFF"/>
              </a:solidFill>
              <a:latin typeface="Montserrat"/>
              <a:cs typeface="Arial" charset="0"/>
              <a:sym typeface="Montserrat"/>
            </a:endParaRPr>
          </a:p>
        </p:txBody>
      </p:sp>
      <p:sp>
        <p:nvSpPr>
          <p:cNvPr id="28680" name="Google Shape;212;p20"/>
          <p:cNvSpPr txBox="1">
            <a:spLocks noChangeArrowheads="1"/>
          </p:cNvSpPr>
          <p:nvPr/>
        </p:nvSpPr>
        <p:spPr bwMode="auto">
          <a:xfrm>
            <a:off x="3131840" y="130175"/>
            <a:ext cx="4080271" cy="355276"/>
          </a:xfrm>
          <a:prstGeom prst="rect">
            <a:avLst/>
          </a:prstGeom>
          <a:solidFill>
            <a:srgbClr val="B45F06"/>
          </a:soli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square" lIns="90000" tIns="54000" rIns="91425" bIns="54000">
            <a:spAutoFit/>
          </a:bodyPr>
          <a:lstStyle/>
          <a:p>
            <a:pPr algn="ctr">
              <a:buClr>
                <a:srgbClr val="000000"/>
              </a:buClr>
              <a:buSzPts val="1500"/>
              <a:buFont typeface="Arial" charset="0"/>
              <a:buNone/>
            </a:pPr>
            <a:r>
              <a:rPr lang="ru-RU" sz="1500" b="1" dirty="0" err="1">
                <a:solidFill>
                  <a:srgbClr val="FFFFFF"/>
                </a:solidFill>
                <a:latin typeface="Montserrat"/>
                <a:sym typeface="Montserrat"/>
              </a:rPr>
              <a:t>Земельна</a:t>
            </a:r>
            <a:r>
              <a:rPr lang="ru-RU" sz="1500" b="1" dirty="0">
                <a:solidFill>
                  <a:srgbClr val="FFFFFF"/>
                </a:solidFill>
                <a:latin typeface="Montserrat"/>
                <a:sym typeface="Montserrat"/>
              </a:rPr>
              <a:t> </a:t>
            </a:r>
            <a:r>
              <a:rPr lang="ru-RU" sz="1500" b="1" dirty="0" err="1" smtClean="0">
                <a:solidFill>
                  <a:srgbClr val="FFFFFF"/>
                </a:solidFill>
                <a:latin typeface="Montserrat"/>
                <a:sym typeface="Montserrat"/>
              </a:rPr>
              <a:t>ділянка</a:t>
            </a:r>
            <a:r>
              <a:rPr lang="ru-RU" sz="1500" b="1" dirty="0" smtClean="0">
                <a:solidFill>
                  <a:srgbClr val="FFFFFF"/>
                </a:solidFill>
                <a:latin typeface="Montserrat"/>
                <a:sym typeface="Montserrat"/>
              </a:rPr>
              <a:t> типу</a:t>
            </a:r>
            <a:r>
              <a:rPr lang="ru-RU" sz="1600" b="1" dirty="0" smtClean="0">
                <a:solidFill>
                  <a:srgbClr val="FFFFFF"/>
                </a:solidFill>
                <a:latin typeface="Montserrat"/>
                <a:sym typeface="Montserrat"/>
              </a:rPr>
              <a:t> </a:t>
            </a:r>
            <a:r>
              <a:rPr lang="en-US" sz="1600" b="1" dirty="0">
                <a:solidFill>
                  <a:srgbClr val="FFFFFF"/>
                </a:solidFill>
                <a:latin typeface="Montserrat"/>
                <a:sym typeface="Montserrat"/>
              </a:rPr>
              <a:t>GREENFIELD</a:t>
            </a:r>
            <a:endParaRPr lang="ru-RU" sz="1500" b="1" dirty="0">
              <a:solidFill>
                <a:srgbClr val="FFFFFF"/>
              </a:solidFill>
              <a:latin typeface="Montserrat"/>
              <a:sym typeface="Montserrat"/>
            </a:endParaRPr>
          </a:p>
        </p:txBody>
      </p:sp>
      <p:sp>
        <p:nvSpPr>
          <p:cNvPr id="28682" name="Google Shape;214;p20"/>
          <p:cNvSpPr>
            <a:spLocks noChangeArrowheads="1"/>
          </p:cNvSpPr>
          <p:nvPr/>
        </p:nvSpPr>
        <p:spPr bwMode="auto">
          <a:xfrm>
            <a:off x="688975" y="1576388"/>
            <a:ext cx="474663" cy="4984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 algn="ctr">
              <a:buClr>
                <a:srgbClr val="000000"/>
              </a:buClr>
              <a:buSzPts val="2000"/>
              <a:buFont typeface="Arial" charset="0"/>
              <a:buNone/>
            </a:pPr>
            <a:r>
              <a:rPr lang="ru-RU" sz="2000" dirty="0" smtClean="0">
                <a:solidFill>
                  <a:srgbClr val="B45F06"/>
                </a:solidFill>
                <a:latin typeface="Montserrat Black"/>
                <a:sym typeface="Montserrat Black"/>
              </a:rPr>
              <a:t>2</a:t>
            </a:r>
            <a:endParaRPr lang="ru-RU" sz="2000" dirty="0">
              <a:solidFill>
                <a:srgbClr val="B45F06"/>
              </a:solidFill>
              <a:latin typeface="Montserrat Black"/>
              <a:sym typeface="Montserrat Black"/>
            </a:endParaRPr>
          </a:p>
        </p:txBody>
      </p:sp>
      <p:pic>
        <p:nvPicPr>
          <p:cNvPr id="28683" name="Google Shape;215;p20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538" y="130175"/>
            <a:ext cx="688975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1155229"/>
              </p:ext>
            </p:extLst>
          </p:nvPr>
        </p:nvGraphicFramePr>
        <p:xfrm>
          <a:off x="4995629" y="645964"/>
          <a:ext cx="4069397" cy="7969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36687">
                  <a:extLst>
                    <a:ext uri="{9D8B030D-6E8A-4147-A177-3AD203B41FA5}">
                      <a16:colId xmlns:a16="http://schemas.microsoft.com/office/drawing/2014/main" val="1745195711"/>
                    </a:ext>
                  </a:extLst>
                </a:gridCol>
                <a:gridCol w="2232710">
                  <a:extLst>
                    <a:ext uri="{9D8B030D-6E8A-4147-A177-3AD203B41FA5}">
                      <a16:colId xmlns:a16="http://schemas.microsoft.com/office/drawing/2014/main" val="1010937951"/>
                    </a:ext>
                  </a:extLst>
                </a:gridCol>
              </a:tblGrid>
              <a:tr h="7969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Місцезнаходження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хутір «</a:t>
                      </a:r>
                      <a:r>
                        <a:rPr lang="uk-UA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Брусенки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»,</a:t>
                      </a:r>
                      <a:r>
                        <a:rPr lang="uk-UA" sz="12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с. </a:t>
                      </a:r>
                      <a:r>
                        <a:rPr lang="uk-UA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Костинці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Сторожинецька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МТГ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Чернівецького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району,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Чернівецької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області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07000420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39063"/>
              </p:ext>
            </p:extLst>
          </p:nvPr>
        </p:nvGraphicFramePr>
        <p:xfrm>
          <a:off x="1053223" y="3699459"/>
          <a:ext cx="3892482" cy="1097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8661">
                  <a:extLst>
                    <a:ext uri="{9D8B030D-6E8A-4147-A177-3AD203B41FA5}">
                      <a16:colId xmlns:a16="http://schemas.microsoft.com/office/drawing/2014/main" val="740945876"/>
                    </a:ext>
                  </a:extLst>
                </a:gridCol>
                <a:gridCol w="3013821">
                  <a:extLst>
                    <a:ext uri="{9D8B030D-6E8A-4147-A177-3AD203B41FA5}">
                      <a16:colId xmlns:a16="http://schemas.microsoft.com/office/drawing/2014/main" val="34872930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Контактна </a:t>
                      </a: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особа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В. о. начальника відділу земельних ресурсів та комунальної власності Сторожинецької міської </a:t>
                      </a: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ради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Вітюк </a:t>
                      </a: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Аркадій Дмитрович,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+38 (03735) 2-15-55, </a:t>
                      </a:r>
                      <a:endParaRPr lang="uk-UA" sz="1200" b="0" i="0" u="none" strike="noStrike" cap="none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  <a:hlinkClick r:id="rId4"/>
                        </a:rPr>
                        <a:t>zemlevpor-stor-otg@ukr.net</a:t>
                      </a: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 </a:t>
                      </a:r>
                      <a:endParaRPr lang="uk-UA" sz="12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5588031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7010452"/>
              </p:ext>
            </p:extLst>
          </p:nvPr>
        </p:nvGraphicFramePr>
        <p:xfrm>
          <a:off x="4996729" y="1576388"/>
          <a:ext cx="4069397" cy="17502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36687">
                  <a:extLst>
                    <a:ext uri="{9D8B030D-6E8A-4147-A177-3AD203B41FA5}">
                      <a16:colId xmlns:a16="http://schemas.microsoft.com/office/drawing/2014/main" val="2930119097"/>
                    </a:ext>
                  </a:extLst>
                </a:gridCol>
                <a:gridCol w="2232710">
                  <a:extLst>
                    <a:ext uri="{9D8B030D-6E8A-4147-A177-3AD203B41FA5}">
                      <a16:colId xmlns:a16="http://schemas.microsoft.com/office/drawing/2014/main" val="498101388"/>
                    </a:ext>
                  </a:extLst>
                </a:gridCol>
              </a:tblGrid>
              <a:tr h="3472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Максимально доступна площа, 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га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16 га.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372590"/>
                  </a:ext>
                </a:extLst>
              </a:tr>
              <a:tr h="3371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Можливості для 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інвестицій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Можливість будівництва бази відпочинку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7663760"/>
                  </a:ext>
                </a:extLst>
              </a:tr>
              <a:tr h="3371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Тип власності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Комунальна  власність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5213952"/>
                  </a:ext>
                </a:extLst>
              </a:tr>
              <a:tr h="1626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Кадастровий номер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немає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6952140"/>
                  </a:ext>
                </a:extLst>
              </a:tr>
              <a:tr h="4859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Цільове призначення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Сільськогосподарського призначення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3812726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5724708"/>
              </p:ext>
            </p:extLst>
          </p:nvPr>
        </p:nvGraphicFramePr>
        <p:xfrm>
          <a:off x="4996192" y="3431461"/>
          <a:ext cx="4054202" cy="14886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8056">
                  <a:extLst>
                    <a:ext uri="{9D8B030D-6E8A-4147-A177-3AD203B41FA5}">
                      <a16:colId xmlns:a16="http://schemas.microsoft.com/office/drawing/2014/main" val="3982610476"/>
                    </a:ext>
                  </a:extLst>
                </a:gridCol>
                <a:gridCol w="2246146">
                  <a:extLst>
                    <a:ext uri="{9D8B030D-6E8A-4147-A177-3AD203B41FA5}">
                      <a16:colId xmlns:a16="http://schemas.microsoft.com/office/drawing/2014/main" val="20267136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Доступ доріг до 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ділянки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метрів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42775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Найближча автомагістраль / дорога національного значення (км)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км. /Траса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національного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значення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Н-10/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0561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Найближча залізнична станція (км)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 км. </a:t>
                      </a:r>
                      <a:r>
                        <a:rPr lang="uk-UA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м.Чернівці</a:t>
                      </a:r>
                      <a:endParaRPr lang="uk-UA" sz="12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uk-UA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40 км. </a:t>
                      </a: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смт. Глибока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3043345"/>
                  </a:ext>
                </a:extLst>
              </a:tr>
              <a:tr h="920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Найближчий діючий аеропорт (км)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 км. </a:t>
                      </a:r>
                      <a:r>
                        <a:rPr lang="uk-UA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м.Чернівці</a:t>
                      </a:r>
                      <a:endParaRPr lang="uk-UA" sz="12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144464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522" y="501724"/>
            <a:ext cx="3932261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735233"/>
      </p:ext>
    </p:extLst>
  </p:cSld>
  <p:clrMapOvr>
    <a:masterClrMapping/>
  </p:clrMapOvr>
  <p:transition advTm="5772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206;p20"/>
          <p:cNvSpPr>
            <a:spLocks noChangeArrowheads="1"/>
          </p:cNvSpPr>
          <p:nvPr/>
        </p:nvSpPr>
        <p:spPr bwMode="auto">
          <a:xfrm>
            <a:off x="0" y="-14288"/>
            <a:ext cx="920750" cy="5151438"/>
          </a:xfrm>
          <a:prstGeom prst="rect">
            <a:avLst/>
          </a:prstGeom>
          <a:solidFill>
            <a:srgbClr val="B45F06"/>
          </a:solidFill>
          <a:ln w="9525">
            <a:solidFill>
              <a:srgbClr val="B45F06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SzPts val="1400"/>
              <a:buFont typeface="Arial" charset="0"/>
              <a:buNone/>
            </a:pPr>
            <a:endParaRPr lang="ru-RU"/>
          </a:p>
        </p:txBody>
      </p:sp>
      <p:sp>
        <p:nvSpPr>
          <p:cNvPr id="28676" name="Google Shape;208;p20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22B9C548-B8D7-4C71-8941-9EBB3281CFB3}" type="slidenum">
              <a:rPr lang="ru-RU"/>
              <a:pPr/>
              <a:t>18</a:t>
            </a:fld>
            <a:endParaRPr lang="ru-RU"/>
          </a:p>
        </p:txBody>
      </p:sp>
      <p:sp>
        <p:nvSpPr>
          <p:cNvPr id="28677" name="Google Shape;209;p20"/>
          <p:cNvSpPr txBox="1">
            <a:spLocks noGrp="1"/>
          </p:cNvSpPr>
          <p:nvPr>
            <p:ph type="ctrTitle"/>
          </p:nvPr>
        </p:nvSpPr>
        <p:spPr>
          <a:xfrm rot="16199090">
            <a:off x="-1677142" y="2605894"/>
            <a:ext cx="4091002" cy="517525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60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FFFFFF"/>
                </a:solidFill>
                <a:latin typeface="Montserrat"/>
                <a:cs typeface="Arial" charset="0"/>
                <a:sym typeface="Montserrat"/>
              </a:rPr>
              <a:t>ІНВЕСТИЦІЙНІ ПРОПОЗИЦІЇ ЗЕМЕЛЬНИХ ДІЛЯНОК ТИПУ </a:t>
            </a:r>
            <a:r>
              <a:rPr lang="en-US" sz="1200" b="1" dirty="0" smtClean="0">
                <a:solidFill>
                  <a:srgbClr val="FFFFFF"/>
                </a:solidFill>
                <a:latin typeface="Montserrat"/>
                <a:cs typeface="Arial" charset="0"/>
                <a:sym typeface="Montserrat"/>
              </a:rPr>
              <a:t>GREENFIELD</a:t>
            </a:r>
            <a:endParaRPr lang="ru-RU" sz="1200" b="1" dirty="0" smtClean="0">
              <a:solidFill>
                <a:srgbClr val="FFFFFF"/>
              </a:solidFill>
              <a:latin typeface="Montserrat"/>
              <a:cs typeface="Arial" charset="0"/>
              <a:sym typeface="Montserrat"/>
            </a:endParaRPr>
          </a:p>
        </p:txBody>
      </p:sp>
      <p:sp>
        <p:nvSpPr>
          <p:cNvPr id="28680" name="Google Shape;212;p20"/>
          <p:cNvSpPr txBox="1">
            <a:spLocks noChangeArrowheads="1"/>
          </p:cNvSpPr>
          <p:nvPr/>
        </p:nvSpPr>
        <p:spPr bwMode="auto">
          <a:xfrm>
            <a:off x="3131840" y="130175"/>
            <a:ext cx="4080271" cy="355276"/>
          </a:xfrm>
          <a:prstGeom prst="rect">
            <a:avLst/>
          </a:prstGeom>
          <a:solidFill>
            <a:srgbClr val="B45F06"/>
          </a:soli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square" lIns="90000" tIns="54000" rIns="91425" bIns="54000">
            <a:spAutoFit/>
          </a:bodyPr>
          <a:lstStyle/>
          <a:p>
            <a:pPr algn="ctr">
              <a:buClr>
                <a:srgbClr val="000000"/>
              </a:buClr>
              <a:buSzPts val="1500"/>
              <a:buFont typeface="Arial" charset="0"/>
              <a:buNone/>
            </a:pPr>
            <a:r>
              <a:rPr lang="ru-RU" sz="1500" b="1" dirty="0" err="1">
                <a:solidFill>
                  <a:srgbClr val="FFFFFF"/>
                </a:solidFill>
                <a:latin typeface="Montserrat"/>
                <a:sym typeface="Montserrat"/>
              </a:rPr>
              <a:t>Земельна</a:t>
            </a:r>
            <a:r>
              <a:rPr lang="ru-RU" sz="1500" b="1" dirty="0">
                <a:solidFill>
                  <a:srgbClr val="FFFFFF"/>
                </a:solidFill>
                <a:latin typeface="Montserrat"/>
                <a:sym typeface="Montserrat"/>
              </a:rPr>
              <a:t> </a:t>
            </a:r>
            <a:r>
              <a:rPr lang="ru-RU" sz="1500" b="1" dirty="0" err="1" smtClean="0">
                <a:solidFill>
                  <a:srgbClr val="FFFFFF"/>
                </a:solidFill>
                <a:latin typeface="Montserrat"/>
                <a:sym typeface="Montserrat"/>
              </a:rPr>
              <a:t>ділянка</a:t>
            </a:r>
            <a:r>
              <a:rPr lang="ru-RU" sz="1500" b="1" dirty="0" smtClean="0">
                <a:solidFill>
                  <a:srgbClr val="FFFFFF"/>
                </a:solidFill>
                <a:latin typeface="Montserrat"/>
                <a:sym typeface="Montserrat"/>
              </a:rPr>
              <a:t> типу</a:t>
            </a:r>
            <a:r>
              <a:rPr lang="ru-RU" sz="1600" b="1" dirty="0" smtClean="0">
                <a:solidFill>
                  <a:srgbClr val="FFFFFF"/>
                </a:solidFill>
                <a:latin typeface="Montserrat"/>
                <a:sym typeface="Montserrat"/>
              </a:rPr>
              <a:t> </a:t>
            </a:r>
            <a:r>
              <a:rPr lang="en-US" sz="1600" b="1" dirty="0">
                <a:solidFill>
                  <a:srgbClr val="FFFFFF"/>
                </a:solidFill>
                <a:latin typeface="Montserrat"/>
                <a:sym typeface="Montserrat"/>
              </a:rPr>
              <a:t>GREENFIELD</a:t>
            </a:r>
            <a:endParaRPr lang="ru-RU" sz="1500" b="1" dirty="0">
              <a:solidFill>
                <a:srgbClr val="FFFFFF"/>
              </a:solidFill>
              <a:latin typeface="Montserrat"/>
              <a:sym typeface="Montserrat"/>
            </a:endParaRPr>
          </a:p>
        </p:txBody>
      </p:sp>
      <p:sp>
        <p:nvSpPr>
          <p:cNvPr id="28682" name="Google Shape;214;p20"/>
          <p:cNvSpPr>
            <a:spLocks noChangeArrowheads="1"/>
          </p:cNvSpPr>
          <p:nvPr/>
        </p:nvSpPr>
        <p:spPr bwMode="auto">
          <a:xfrm>
            <a:off x="688975" y="1576388"/>
            <a:ext cx="474663" cy="4984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 algn="ctr">
              <a:buClr>
                <a:srgbClr val="000000"/>
              </a:buClr>
              <a:buSzPts val="2000"/>
              <a:buFont typeface="Arial" charset="0"/>
              <a:buNone/>
            </a:pPr>
            <a:r>
              <a:rPr lang="ru-RU" sz="2000" dirty="0" smtClean="0">
                <a:solidFill>
                  <a:srgbClr val="B45F06"/>
                </a:solidFill>
                <a:latin typeface="Montserrat Black"/>
                <a:sym typeface="Montserrat Black"/>
              </a:rPr>
              <a:t>2</a:t>
            </a:r>
            <a:endParaRPr lang="ru-RU" sz="2000" dirty="0">
              <a:solidFill>
                <a:srgbClr val="B45F06"/>
              </a:solidFill>
              <a:latin typeface="Montserrat Black"/>
              <a:sym typeface="Montserrat Black"/>
            </a:endParaRPr>
          </a:p>
        </p:txBody>
      </p:sp>
      <p:pic>
        <p:nvPicPr>
          <p:cNvPr id="28683" name="Google Shape;215;p20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538" y="130175"/>
            <a:ext cx="688975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2071816"/>
              </p:ext>
            </p:extLst>
          </p:nvPr>
        </p:nvGraphicFramePr>
        <p:xfrm>
          <a:off x="4995629" y="645964"/>
          <a:ext cx="4069397" cy="7969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36687">
                  <a:extLst>
                    <a:ext uri="{9D8B030D-6E8A-4147-A177-3AD203B41FA5}">
                      <a16:colId xmlns:a16="http://schemas.microsoft.com/office/drawing/2014/main" val="1745195711"/>
                    </a:ext>
                  </a:extLst>
                </a:gridCol>
                <a:gridCol w="2232710">
                  <a:extLst>
                    <a:ext uri="{9D8B030D-6E8A-4147-A177-3AD203B41FA5}">
                      <a16:colId xmlns:a16="http://schemas.microsoft.com/office/drawing/2014/main" val="1010937951"/>
                    </a:ext>
                  </a:extLst>
                </a:gridCol>
              </a:tblGrid>
              <a:tr h="7969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Місцезнаходження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вул.Північна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с. Ясени,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Сторожинецька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МТГ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Чернівецького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району,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Чернівецької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області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07000420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39063"/>
              </p:ext>
            </p:extLst>
          </p:nvPr>
        </p:nvGraphicFramePr>
        <p:xfrm>
          <a:off x="1053223" y="3699459"/>
          <a:ext cx="3892482" cy="1097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8661">
                  <a:extLst>
                    <a:ext uri="{9D8B030D-6E8A-4147-A177-3AD203B41FA5}">
                      <a16:colId xmlns:a16="http://schemas.microsoft.com/office/drawing/2014/main" val="740945876"/>
                    </a:ext>
                  </a:extLst>
                </a:gridCol>
                <a:gridCol w="3013821">
                  <a:extLst>
                    <a:ext uri="{9D8B030D-6E8A-4147-A177-3AD203B41FA5}">
                      <a16:colId xmlns:a16="http://schemas.microsoft.com/office/drawing/2014/main" val="34872930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Контактна </a:t>
                      </a: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особа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В. о. начальника відділу земельних ресурсів та комунальної власності Сторожинецької міської </a:t>
                      </a: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ради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Вітюк </a:t>
                      </a: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Аркадій Дмитрович,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+38 (03735) 2-15-55, </a:t>
                      </a:r>
                      <a:endParaRPr lang="uk-UA" sz="1200" b="0" i="0" u="none" strike="noStrike" cap="none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  <a:hlinkClick r:id="rId4"/>
                        </a:rPr>
                        <a:t>zemlevpor-stor-otg@ukr.net</a:t>
                      </a: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 </a:t>
                      </a:r>
                      <a:endParaRPr lang="uk-UA" sz="12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5588031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6101929"/>
              </p:ext>
            </p:extLst>
          </p:nvPr>
        </p:nvGraphicFramePr>
        <p:xfrm>
          <a:off x="4995629" y="1442932"/>
          <a:ext cx="4069397" cy="17502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36687">
                  <a:extLst>
                    <a:ext uri="{9D8B030D-6E8A-4147-A177-3AD203B41FA5}">
                      <a16:colId xmlns:a16="http://schemas.microsoft.com/office/drawing/2014/main" val="2930119097"/>
                    </a:ext>
                  </a:extLst>
                </a:gridCol>
                <a:gridCol w="2232710">
                  <a:extLst>
                    <a:ext uri="{9D8B030D-6E8A-4147-A177-3AD203B41FA5}">
                      <a16:colId xmlns:a16="http://schemas.microsoft.com/office/drawing/2014/main" val="498101388"/>
                    </a:ext>
                  </a:extLst>
                </a:gridCol>
              </a:tblGrid>
              <a:tr h="3260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Максимально доступна площа, 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га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га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372590"/>
                  </a:ext>
                </a:extLst>
              </a:tr>
              <a:tr h="3371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Можливості для 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інвестицій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Можливість установки сонячних </a:t>
                      </a:r>
                      <a:r>
                        <a:rPr lang="uk-UA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батарей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7663760"/>
                  </a:ext>
                </a:extLst>
              </a:tr>
              <a:tr h="3371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Тип власності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Комунальна  власність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5213952"/>
                  </a:ext>
                </a:extLst>
              </a:tr>
              <a:tr h="1626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Кадастровий номер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немає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6952140"/>
                  </a:ext>
                </a:extLst>
              </a:tr>
              <a:tr h="4859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Цільове призначення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Для сінокосіння та випасання худоби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3812726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798784"/>
              </p:ext>
            </p:extLst>
          </p:nvPr>
        </p:nvGraphicFramePr>
        <p:xfrm>
          <a:off x="4995629" y="3227388"/>
          <a:ext cx="4054202" cy="1828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8619">
                  <a:extLst>
                    <a:ext uri="{9D8B030D-6E8A-4147-A177-3AD203B41FA5}">
                      <a16:colId xmlns:a16="http://schemas.microsoft.com/office/drawing/2014/main" val="3982610476"/>
                    </a:ext>
                  </a:extLst>
                </a:gridCol>
                <a:gridCol w="2245583">
                  <a:extLst>
                    <a:ext uri="{9D8B030D-6E8A-4147-A177-3AD203B41FA5}">
                      <a16:colId xmlns:a16="http://schemas.microsoft.com/office/drawing/2014/main" val="2026713661"/>
                    </a:ext>
                  </a:extLst>
                </a:gridCol>
              </a:tblGrid>
              <a:tr h="3524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Доступ доріг до 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ділянки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метрів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(дорога районного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сполучення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ширина 11 мет</a:t>
                      </a: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рів)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42775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Найближча автомагістраль / дорога національного значення (км)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км. </a:t>
                      </a:r>
                      <a:r>
                        <a:rPr lang="uk-UA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с.Дубівці</a:t>
                      </a: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Кіцманського району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0561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Найближча залізнична станція (км)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 км. </a:t>
                      </a:r>
                      <a:r>
                        <a:rPr lang="uk-UA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м.Чернівці</a:t>
                      </a:r>
                      <a:endParaRPr lang="uk-UA" sz="12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 км. смт Глибока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3043345"/>
                  </a:ext>
                </a:extLst>
              </a:tr>
              <a:tr h="920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Найближчий діючий аеропорт (км)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 </a:t>
                      </a: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км. </a:t>
                      </a:r>
                      <a:r>
                        <a:rPr lang="uk-UA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м.Чернівці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144464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12547" t="6351" r="12548" b="27303"/>
          <a:stretch/>
        </p:blipFill>
        <p:spPr>
          <a:xfrm>
            <a:off x="1015028" y="620521"/>
            <a:ext cx="3888432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09262"/>
      </p:ext>
    </p:extLst>
  </p:cSld>
  <p:clrMapOvr>
    <a:masterClrMapping/>
  </p:clrMapOvr>
  <p:transition advTm="5772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206;p20"/>
          <p:cNvSpPr>
            <a:spLocks noChangeArrowheads="1"/>
          </p:cNvSpPr>
          <p:nvPr/>
        </p:nvSpPr>
        <p:spPr bwMode="auto">
          <a:xfrm>
            <a:off x="0" y="-14288"/>
            <a:ext cx="920750" cy="5151438"/>
          </a:xfrm>
          <a:prstGeom prst="rect">
            <a:avLst/>
          </a:prstGeom>
          <a:solidFill>
            <a:srgbClr val="B45F06"/>
          </a:solidFill>
          <a:ln w="9525">
            <a:solidFill>
              <a:srgbClr val="B45F06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SzPts val="1400"/>
              <a:buFont typeface="Arial" charset="0"/>
              <a:buNone/>
            </a:pPr>
            <a:endParaRPr lang="ru-RU"/>
          </a:p>
        </p:txBody>
      </p:sp>
      <p:sp>
        <p:nvSpPr>
          <p:cNvPr id="28676" name="Google Shape;208;p20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22B9C548-B8D7-4C71-8941-9EBB3281CFB3}" type="slidenum">
              <a:rPr lang="ru-RU"/>
              <a:pPr/>
              <a:t>19</a:t>
            </a:fld>
            <a:endParaRPr lang="ru-RU"/>
          </a:p>
        </p:txBody>
      </p:sp>
      <p:sp>
        <p:nvSpPr>
          <p:cNvPr id="28677" name="Google Shape;209;p20"/>
          <p:cNvSpPr txBox="1">
            <a:spLocks noGrp="1"/>
          </p:cNvSpPr>
          <p:nvPr>
            <p:ph type="ctrTitle"/>
          </p:nvPr>
        </p:nvSpPr>
        <p:spPr>
          <a:xfrm rot="16199090">
            <a:off x="-1677142" y="2605894"/>
            <a:ext cx="4091002" cy="517525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60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FFFFFF"/>
                </a:solidFill>
                <a:latin typeface="Montserrat"/>
                <a:cs typeface="Arial" charset="0"/>
                <a:sym typeface="Montserrat"/>
              </a:rPr>
              <a:t>ІНВЕСТИЦІЙНІ ПРОПОЗИЦІЇ ЗЕМЕЛЬНИХ ДІЛЯНОК ТИПУ </a:t>
            </a:r>
            <a:r>
              <a:rPr lang="en-US" sz="1200" b="1" dirty="0" smtClean="0">
                <a:solidFill>
                  <a:srgbClr val="FFFFFF"/>
                </a:solidFill>
                <a:latin typeface="Montserrat"/>
                <a:cs typeface="Arial" charset="0"/>
                <a:sym typeface="Montserrat"/>
              </a:rPr>
              <a:t>GREENFIELD</a:t>
            </a:r>
            <a:endParaRPr lang="ru-RU" sz="1200" b="1" dirty="0" smtClean="0">
              <a:solidFill>
                <a:srgbClr val="FFFFFF"/>
              </a:solidFill>
              <a:latin typeface="Montserrat"/>
              <a:cs typeface="Arial" charset="0"/>
              <a:sym typeface="Montserrat"/>
            </a:endParaRPr>
          </a:p>
        </p:txBody>
      </p:sp>
      <p:sp>
        <p:nvSpPr>
          <p:cNvPr id="28680" name="Google Shape;212;p20"/>
          <p:cNvSpPr txBox="1">
            <a:spLocks noChangeArrowheads="1"/>
          </p:cNvSpPr>
          <p:nvPr/>
        </p:nvSpPr>
        <p:spPr bwMode="auto">
          <a:xfrm>
            <a:off x="3131840" y="130175"/>
            <a:ext cx="4080271" cy="355276"/>
          </a:xfrm>
          <a:prstGeom prst="rect">
            <a:avLst/>
          </a:prstGeom>
          <a:solidFill>
            <a:srgbClr val="B45F06"/>
          </a:soli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square" lIns="90000" tIns="54000" rIns="91425" bIns="54000">
            <a:spAutoFit/>
          </a:bodyPr>
          <a:lstStyle/>
          <a:p>
            <a:pPr algn="ctr">
              <a:buClr>
                <a:srgbClr val="000000"/>
              </a:buClr>
              <a:buSzPts val="1500"/>
              <a:buFont typeface="Arial" charset="0"/>
              <a:buNone/>
            </a:pPr>
            <a:r>
              <a:rPr lang="ru-RU" sz="1500" b="1" dirty="0" err="1">
                <a:solidFill>
                  <a:srgbClr val="FFFFFF"/>
                </a:solidFill>
                <a:latin typeface="Montserrat"/>
                <a:sym typeface="Montserrat"/>
              </a:rPr>
              <a:t>Земельна</a:t>
            </a:r>
            <a:r>
              <a:rPr lang="ru-RU" sz="1500" b="1" dirty="0">
                <a:solidFill>
                  <a:srgbClr val="FFFFFF"/>
                </a:solidFill>
                <a:latin typeface="Montserrat"/>
                <a:sym typeface="Montserrat"/>
              </a:rPr>
              <a:t> </a:t>
            </a:r>
            <a:r>
              <a:rPr lang="ru-RU" sz="1500" b="1" dirty="0" err="1" smtClean="0">
                <a:solidFill>
                  <a:srgbClr val="FFFFFF"/>
                </a:solidFill>
                <a:latin typeface="Montserrat"/>
                <a:sym typeface="Montserrat"/>
              </a:rPr>
              <a:t>ділянка</a:t>
            </a:r>
            <a:r>
              <a:rPr lang="ru-RU" sz="1500" b="1" dirty="0" smtClean="0">
                <a:solidFill>
                  <a:srgbClr val="FFFFFF"/>
                </a:solidFill>
                <a:latin typeface="Montserrat"/>
                <a:sym typeface="Montserrat"/>
              </a:rPr>
              <a:t> типу</a:t>
            </a:r>
            <a:r>
              <a:rPr lang="ru-RU" sz="1600" b="1" dirty="0" smtClean="0">
                <a:solidFill>
                  <a:srgbClr val="FFFFFF"/>
                </a:solidFill>
                <a:latin typeface="Montserrat"/>
                <a:sym typeface="Montserrat"/>
              </a:rPr>
              <a:t> </a:t>
            </a:r>
            <a:r>
              <a:rPr lang="en-US" sz="1600" b="1" dirty="0">
                <a:solidFill>
                  <a:srgbClr val="FFFFFF"/>
                </a:solidFill>
                <a:latin typeface="Montserrat"/>
                <a:sym typeface="Montserrat"/>
              </a:rPr>
              <a:t>GREENFIELD</a:t>
            </a:r>
            <a:endParaRPr lang="ru-RU" sz="1500" b="1" dirty="0">
              <a:solidFill>
                <a:srgbClr val="FFFFFF"/>
              </a:solidFill>
              <a:latin typeface="Montserrat"/>
              <a:sym typeface="Montserrat"/>
            </a:endParaRPr>
          </a:p>
        </p:txBody>
      </p:sp>
      <p:sp>
        <p:nvSpPr>
          <p:cNvPr id="28682" name="Google Shape;214;p20"/>
          <p:cNvSpPr>
            <a:spLocks noChangeArrowheads="1"/>
          </p:cNvSpPr>
          <p:nvPr/>
        </p:nvSpPr>
        <p:spPr bwMode="auto">
          <a:xfrm>
            <a:off x="688975" y="1576388"/>
            <a:ext cx="474663" cy="4984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 algn="ctr">
              <a:buClr>
                <a:srgbClr val="000000"/>
              </a:buClr>
              <a:buSzPts val="2000"/>
              <a:buFont typeface="Arial" charset="0"/>
              <a:buNone/>
            </a:pPr>
            <a:r>
              <a:rPr lang="ru-RU" sz="2000" dirty="0" smtClean="0">
                <a:solidFill>
                  <a:srgbClr val="B45F06"/>
                </a:solidFill>
                <a:latin typeface="Montserrat Black"/>
                <a:sym typeface="Montserrat Black"/>
              </a:rPr>
              <a:t>2</a:t>
            </a:r>
            <a:endParaRPr lang="ru-RU" sz="2000" dirty="0">
              <a:solidFill>
                <a:srgbClr val="B45F06"/>
              </a:solidFill>
              <a:latin typeface="Montserrat Black"/>
              <a:sym typeface="Montserrat Black"/>
            </a:endParaRPr>
          </a:p>
        </p:txBody>
      </p:sp>
      <p:pic>
        <p:nvPicPr>
          <p:cNvPr id="28683" name="Google Shape;215;p20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538" y="130175"/>
            <a:ext cx="688975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15562"/>
              </p:ext>
            </p:extLst>
          </p:nvPr>
        </p:nvGraphicFramePr>
        <p:xfrm>
          <a:off x="4995629" y="645964"/>
          <a:ext cx="4069397" cy="731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36687">
                  <a:extLst>
                    <a:ext uri="{9D8B030D-6E8A-4147-A177-3AD203B41FA5}">
                      <a16:colId xmlns:a16="http://schemas.microsoft.com/office/drawing/2014/main" val="1745195711"/>
                    </a:ext>
                  </a:extLst>
                </a:gridCol>
                <a:gridCol w="2232710">
                  <a:extLst>
                    <a:ext uri="{9D8B030D-6E8A-4147-A177-3AD203B41FA5}">
                      <a16:colId xmlns:a16="http://schemas.microsoft.com/office/drawing/2014/main" val="1010937951"/>
                    </a:ext>
                  </a:extLst>
                </a:gridCol>
              </a:tblGrid>
              <a:tr h="5399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Місцезнаходження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пров.Зелений</a:t>
                      </a: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,</a:t>
                      </a:r>
                      <a:r>
                        <a:rPr lang="en-US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 </a:t>
                      </a: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с. Слобода-Комарівці,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Сторожинецька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МТГ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Чернівецького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району,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Чернівецької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області</a:t>
                      </a: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 </a:t>
                      </a:r>
                      <a:endParaRPr lang="uk-UA" sz="12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07000420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39063"/>
              </p:ext>
            </p:extLst>
          </p:nvPr>
        </p:nvGraphicFramePr>
        <p:xfrm>
          <a:off x="1053223" y="3699459"/>
          <a:ext cx="3892482" cy="1097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8661">
                  <a:extLst>
                    <a:ext uri="{9D8B030D-6E8A-4147-A177-3AD203B41FA5}">
                      <a16:colId xmlns:a16="http://schemas.microsoft.com/office/drawing/2014/main" val="740945876"/>
                    </a:ext>
                  </a:extLst>
                </a:gridCol>
                <a:gridCol w="3013821">
                  <a:extLst>
                    <a:ext uri="{9D8B030D-6E8A-4147-A177-3AD203B41FA5}">
                      <a16:colId xmlns:a16="http://schemas.microsoft.com/office/drawing/2014/main" val="34872930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Контактна </a:t>
                      </a: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особа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В. о. начальника відділу земельних ресурсів та комунальної власності Сторожинецької міської </a:t>
                      </a: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ради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Вітюк </a:t>
                      </a: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Аркадій Дмитрович,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+38 (03735) 2-15-55, </a:t>
                      </a:r>
                      <a:endParaRPr lang="uk-UA" sz="1200" b="0" i="0" u="none" strike="noStrike" cap="none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  <a:hlinkClick r:id="rId4"/>
                        </a:rPr>
                        <a:t>zemlevpor-stor-otg@ukr.net</a:t>
                      </a: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 </a:t>
                      </a:r>
                      <a:endParaRPr lang="uk-UA" sz="12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5588031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1926883"/>
              </p:ext>
            </p:extLst>
          </p:nvPr>
        </p:nvGraphicFramePr>
        <p:xfrm>
          <a:off x="5012606" y="1461191"/>
          <a:ext cx="4095898" cy="17502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36687">
                  <a:extLst>
                    <a:ext uri="{9D8B030D-6E8A-4147-A177-3AD203B41FA5}">
                      <a16:colId xmlns:a16="http://schemas.microsoft.com/office/drawing/2014/main" val="2930119097"/>
                    </a:ext>
                  </a:extLst>
                </a:gridCol>
                <a:gridCol w="2259211">
                  <a:extLst>
                    <a:ext uri="{9D8B030D-6E8A-4147-A177-3AD203B41FA5}">
                      <a16:colId xmlns:a16="http://schemas.microsoft.com/office/drawing/2014/main" val="498101388"/>
                    </a:ext>
                  </a:extLst>
                </a:gridCol>
              </a:tblGrid>
              <a:tr h="3260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Максимально доступна площа, 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га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Орієнтовно 0,40 га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372590"/>
                  </a:ext>
                </a:extLst>
              </a:tr>
              <a:tr h="3371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Можливості для 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інвестицій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Будівництво будинку побуту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7663760"/>
                  </a:ext>
                </a:extLst>
              </a:tr>
              <a:tr h="3371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Тип власності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Комунальна власність</a:t>
                      </a:r>
                      <a:endParaRPr lang="uk-UA" sz="12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5213952"/>
                  </a:ext>
                </a:extLst>
              </a:tr>
              <a:tr h="1626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Кадастровий номер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6952140"/>
                  </a:ext>
                </a:extLst>
              </a:tr>
              <a:tr h="4859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Цільове призначення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Не визначено</a:t>
                      </a:r>
                      <a:endParaRPr lang="uk-UA" sz="12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3812726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9488542"/>
              </p:ext>
            </p:extLst>
          </p:nvPr>
        </p:nvGraphicFramePr>
        <p:xfrm>
          <a:off x="5021052" y="3266515"/>
          <a:ext cx="4054202" cy="16459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8056">
                  <a:extLst>
                    <a:ext uri="{9D8B030D-6E8A-4147-A177-3AD203B41FA5}">
                      <a16:colId xmlns:a16="http://schemas.microsoft.com/office/drawing/2014/main" val="3982610476"/>
                    </a:ext>
                  </a:extLst>
                </a:gridCol>
                <a:gridCol w="2246146">
                  <a:extLst>
                    <a:ext uri="{9D8B030D-6E8A-4147-A177-3AD203B41FA5}">
                      <a16:colId xmlns:a16="http://schemas.microsoft.com/office/drawing/2014/main" val="20267136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Доступ доріг до </a:t>
                      </a: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ділянки</a:t>
                      </a:r>
                      <a:endParaRPr lang="uk-UA" sz="12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Ширина дороги-6м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42775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Найближча автомагістраль / дорога національного значення (км)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4км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0561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Найближча залізнична станція (км)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 км. </a:t>
                      </a:r>
                      <a:r>
                        <a:rPr lang="uk-UA" sz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м.Чернівці</a:t>
                      </a:r>
                      <a:endParaRPr lang="uk-UA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 км. </a:t>
                      </a:r>
                      <a:r>
                        <a:rPr lang="uk-UA" sz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смт.Глибока</a:t>
                      </a:r>
                      <a:endParaRPr lang="uk-UA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3043345"/>
                  </a:ext>
                </a:extLst>
              </a:tr>
              <a:tr h="920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Найближчий діючий аеропорт (км)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 км </a:t>
                      </a:r>
                      <a:r>
                        <a:rPr lang="uk-UA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м.Чернівці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144464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30709" t="25863" r="36358" b="18296"/>
          <a:stretch/>
        </p:blipFill>
        <p:spPr>
          <a:xfrm>
            <a:off x="990777" y="620165"/>
            <a:ext cx="3933726" cy="271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59797"/>
      </p:ext>
    </p:extLst>
  </p:cSld>
  <p:clrMapOvr>
    <a:masterClrMapping/>
  </p:clrMapOvr>
  <p:transition advTm="5772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24618" y="631433"/>
            <a:ext cx="648072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Шановні друзі, партнери, інвестори!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Основним завданням органів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місцевого самоврядування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 оновлення підходів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управління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територіями та ресурсами, як</a:t>
            </a:r>
          </a:p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реформ,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впроваджуються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Україні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сьогодні.</a:t>
            </a:r>
          </a:p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Інвестиції у громаду — не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лише імідж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визнання, а перш за</a:t>
            </a:r>
          </a:p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показник, що громада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стало розвивається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з нею варто</a:t>
            </a:r>
          </a:p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співпрацювати.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 територія нашої громади відкрита для інвесторів, що прагнуть розвивати свій бізнес. Серед переваг – вигідне географічне розташування, розвинута транспортна інфраструктура, наявність трудових ресурсів та найактуальніше сьогодні – віддаленість від зони бойових дій.</a:t>
            </a:r>
          </a:p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Якщо Вас зацікавила інвестиційна пропозиція, напишіть або зателефонуйте нам: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stor-misk-r@ukr.net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телефон: (03735) 2-12-00</a:t>
            </a:r>
          </a:p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59000, Чернівецька обл., Чернівецький  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-н,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м.Сторожинець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вул.Чернівецька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буд.6А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зусиллями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побудуємо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сильну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громаду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щасливих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людей!</a:t>
            </a: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повагою, </a:t>
            </a:r>
          </a:p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Сторожинецький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міський голова	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Ігор </a:t>
            </a:r>
            <a:r>
              <a:rPr lang="uk-UA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Матейчук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9" t="20408" r="33008" b="18367"/>
          <a:stretch/>
        </p:blipFill>
        <p:spPr>
          <a:xfrm>
            <a:off x="64060" y="1635646"/>
            <a:ext cx="2275691" cy="25285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80" y="0"/>
            <a:ext cx="890093" cy="13412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576" y="102338"/>
            <a:ext cx="8272989" cy="4267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845" y="498612"/>
            <a:ext cx="8157155" cy="6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062783"/>
      </p:ext>
    </p:extLst>
  </p:cSld>
  <p:clrMapOvr>
    <a:masterClrMapping/>
  </p:clrMapOvr>
  <p:transition advTm="2808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206;p20"/>
          <p:cNvSpPr>
            <a:spLocks noChangeArrowheads="1"/>
          </p:cNvSpPr>
          <p:nvPr/>
        </p:nvSpPr>
        <p:spPr bwMode="auto">
          <a:xfrm>
            <a:off x="0" y="-14288"/>
            <a:ext cx="920750" cy="5151438"/>
          </a:xfrm>
          <a:prstGeom prst="rect">
            <a:avLst/>
          </a:prstGeom>
          <a:solidFill>
            <a:srgbClr val="B45F06"/>
          </a:solidFill>
          <a:ln w="9525">
            <a:solidFill>
              <a:srgbClr val="B45F06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SzPts val="1400"/>
              <a:buFont typeface="Arial" charset="0"/>
              <a:buNone/>
            </a:pPr>
            <a:endParaRPr lang="ru-RU"/>
          </a:p>
        </p:txBody>
      </p:sp>
      <p:sp>
        <p:nvSpPr>
          <p:cNvPr id="28676" name="Google Shape;208;p20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22B9C548-B8D7-4C71-8941-9EBB3281CFB3}" type="slidenum">
              <a:rPr lang="ru-RU"/>
              <a:pPr/>
              <a:t>20</a:t>
            </a:fld>
            <a:endParaRPr lang="ru-RU"/>
          </a:p>
        </p:txBody>
      </p:sp>
      <p:sp>
        <p:nvSpPr>
          <p:cNvPr id="28677" name="Google Shape;209;p20"/>
          <p:cNvSpPr txBox="1">
            <a:spLocks noGrp="1"/>
          </p:cNvSpPr>
          <p:nvPr>
            <p:ph type="ctrTitle"/>
          </p:nvPr>
        </p:nvSpPr>
        <p:spPr>
          <a:xfrm rot="16199090">
            <a:off x="-1677142" y="2605894"/>
            <a:ext cx="4091002" cy="517525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60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FFFFFF"/>
                </a:solidFill>
                <a:latin typeface="Montserrat"/>
                <a:cs typeface="Arial" charset="0"/>
                <a:sym typeface="Montserrat"/>
              </a:rPr>
              <a:t>ІНВЕСТИЦІЙНІ ПРОПОЗИЦІЇ ЗЕМЕЛЬНИХ ДІЛЯНОК ТИПУ </a:t>
            </a:r>
            <a:r>
              <a:rPr lang="en-US" sz="1200" b="1" dirty="0" smtClean="0">
                <a:solidFill>
                  <a:srgbClr val="FFFFFF"/>
                </a:solidFill>
                <a:latin typeface="Montserrat"/>
                <a:cs typeface="Arial" charset="0"/>
                <a:sym typeface="Montserrat"/>
              </a:rPr>
              <a:t>GREENFIELD</a:t>
            </a:r>
            <a:endParaRPr lang="ru-RU" sz="1200" b="1" dirty="0" smtClean="0">
              <a:solidFill>
                <a:srgbClr val="FFFFFF"/>
              </a:solidFill>
              <a:latin typeface="Montserrat"/>
              <a:cs typeface="Arial" charset="0"/>
              <a:sym typeface="Montserrat"/>
            </a:endParaRPr>
          </a:p>
        </p:txBody>
      </p:sp>
      <p:sp>
        <p:nvSpPr>
          <p:cNvPr id="28680" name="Google Shape;212;p20"/>
          <p:cNvSpPr txBox="1">
            <a:spLocks noChangeArrowheads="1"/>
          </p:cNvSpPr>
          <p:nvPr/>
        </p:nvSpPr>
        <p:spPr bwMode="auto">
          <a:xfrm>
            <a:off x="3131840" y="130175"/>
            <a:ext cx="4080271" cy="355276"/>
          </a:xfrm>
          <a:prstGeom prst="rect">
            <a:avLst/>
          </a:prstGeom>
          <a:solidFill>
            <a:srgbClr val="B45F06"/>
          </a:soli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square" lIns="90000" tIns="54000" rIns="91425" bIns="54000">
            <a:spAutoFit/>
          </a:bodyPr>
          <a:lstStyle/>
          <a:p>
            <a:pPr algn="ctr">
              <a:buClr>
                <a:srgbClr val="000000"/>
              </a:buClr>
              <a:buSzPts val="1500"/>
              <a:buFont typeface="Arial" charset="0"/>
              <a:buNone/>
            </a:pPr>
            <a:r>
              <a:rPr lang="ru-RU" sz="1500" b="1" dirty="0" err="1">
                <a:solidFill>
                  <a:srgbClr val="FFFFFF"/>
                </a:solidFill>
                <a:latin typeface="Montserrat"/>
                <a:sym typeface="Montserrat"/>
              </a:rPr>
              <a:t>Земельна</a:t>
            </a:r>
            <a:r>
              <a:rPr lang="ru-RU" sz="1500" b="1" dirty="0">
                <a:solidFill>
                  <a:srgbClr val="FFFFFF"/>
                </a:solidFill>
                <a:latin typeface="Montserrat"/>
                <a:sym typeface="Montserrat"/>
              </a:rPr>
              <a:t> </a:t>
            </a:r>
            <a:r>
              <a:rPr lang="ru-RU" sz="1500" b="1" dirty="0" err="1" smtClean="0">
                <a:solidFill>
                  <a:srgbClr val="FFFFFF"/>
                </a:solidFill>
                <a:latin typeface="Montserrat"/>
                <a:sym typeface="Montserrat"/>
              </a:rPr>
              <a:t>ділянка</a:t>
            </a:r>
            <a:r>
              <a:rPr lang="ru-RU" sz="1500" b="1" dirty="0" smtClean="0">
                <a:solidFill>
                  <a:srgbClr val="FFFFFF"/>
                </a:solidFill>
                <a:latin typeface="Montserrat"/>
                <a:sym typeface="Montserrat"/>
              </a:rPr>
              <a:t> типу</a:t>
            </a:r>
            <a:r>
              <a:rPr lang="ru-RU" sz="1600" b="1" dirty="0" smtClean="0">
                <a:solidFill>
                  <a:srgbClr val="FFFFFF"/>
                </a:solidFill>
                <a:latin typeface="Montserrat"/>
                <a:sym typeface="Montserrat"/>
              </a:rPr>
              <a:t> </a:t>
            </a:r>
            <a:r>
              <a:rPr lang="en-US" sz="1600" b="1" dirty="0">
                <a:solidFill>
                  <a:srgbClr val="FFFFFF"/>
                </a:solidFill>
                <a:latin typeface="Montserrat"/>
                <a:sym typeface="Montserrat"/>
              </a:rPr>
              <a:t>GREENFIELD</a:t>
            </a:r>
            <a:endParaRPr lang="ru-RU" sz="1500" b="1" dirty="0">
              <a:solidFill>
                <a:srgbClr val="FFFFFF"/>
              </a:solidFill>
              <a:latin typeface="Montserrat"/>
              <a:sym typeface="Montserrat"/>
            </a:endParaRPr>
          </a:p>
        </p:txBody>
      </p:sp>
      <p:sp>
        <p:nvSpPr>
          <p:cNvPr id="28682" name="Google Shape;214;p20"/>
          <p:cNvSpPr>
            <a:spLocks noChangeArrowheads="1"/>
          </p:cNvSpPr>
          <p:nvPr/>
        </p:nvSpPr>
        <p:spPr bwMode="auto">
          <a:xfrm>
            <a:off x="688975" y="1576388"/>
            <a:ext cx="474663" cy="4984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 algn="ctr">
              <a:buClr>
                <a:srgbClr val="000000"/>
              </a:buClr>
              <a:buSzPts val="2000"/>
              <a:buFont typeface="Arial" charset="0"/>
              <a:buNone/>
            </a:pPr>
            <a:r>
              <a:rPr lang="ru-RU" sz="2000" dirty="0" smtClean="0">
                <a:solidFill>
                  <a:srgbClr val="B45F06"/>
                </a:solidFill>
                <a:latin typeface="Montserrat Black"/>
                <a:sym typeface="Montserrat Black"/>
              </a:rPr>
              <a:t>2</a:t>
            </a:r>
            <a:endParaRPr lang="ru-RU" sz="2000" dirty="0">
              <a:solidFill>
                <a:srgbClr val="B45F06"/>
              </a:solidFill>
              <a:latin typeface="Montserrat Black"/>
              <a:sym typeface="Montserrat Black"/>
            </a:endParaRPr>
          </a:p>
        </p:txBody>
      </p:sp>
      <p:pic>
        <p:nvPicPr>
          <p:cNvPr id="28683" name="Google Shape;215;p20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538" y="130175"/>
            <a:ext cx="688975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1136186"/>
              </p:ext>
            </p:extLst>
          </p:nvPr>
        </p:nvGraphicFramePr>
        <p:xfrm>
          <a:off x="4995629" y="645964"/>
          <a:ext cx="4069397" cy="731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36687">
                  <a:extLst>
                    <a:ext uri="{9D8B030D-6E8A-4147-A177-3AD203B41FA5}">
                      <a16:colId xmlns:a16="http://schemas.microsoft.com/office/drawing/2014/main" val="1745195711"/>
                    </a:ext>
                  </a:extLst>
                </a:gridCol>
                <a:gridCol w="2232710">
                  <a:extLst>
                    <a:ext uri="{9D8B030D-6E8A-4147-A177-3AD203B41FA5}">
                      <a16:colId xmlns:a16="http://schemas.microsoft.com/office/drawing/2014/main" val="1010937951"/>
                    </a:ext>
                  </a:extLst>
                </a:gridCol>
              </a:tblGrid>
              <a:tr h="5399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Місцезнаходження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пров.Миру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с. Слобода-Комарівці,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Сторожинецька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МТГ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Чернівецького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району,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Чернівецької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області</a:t>
                      </a: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 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07000420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39063"/>
              </p:ext>
            </p:extLst>
          </p:nvPr>
        </p:nvGraphicFramePr>
        <p:xfrm>
          <a:off x="1053223" y="3699459"/>
          <a:ext cx="3892482" cy="1097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8661">
                  <a:extLst>
                    <a:ext uri="{9D8B030D-6E8A-4147-A177-3AD203B41FA5}">
                      <a16:colId xmlns:a16="http://schemas.microsoft.com/office/drawing/2014/main" val="740945876"/>
                    </a:ext>
                  </a:extLst>
                </a:gridCol>
                <a:gridCol w="3013821">
                  <a:extLst>
                    <a:ext uri="{9D8B030D-6E8A-4147-A177-3AD203B41FA5}">
                      <a16:colId xmlns:a16="http://schemas.microsoft.com/office/drawing/2014/main" val="34872930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Контактна </a:t>
                      </a: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особа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В. о. начальника відділу земельних ресурсів та комунальної власності Сторожинецької міської </a:t>
                      </a: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ради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Вітюк </a:t>
                      </a: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Аркадій Дмитрович,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+38 (03735) 2-15-55, </a:t>
                      </a:r>
                      <a:endParaRPr lang="uk-UA" sz="1200" b="0" i="0" u="none" strike="noStrike" cap="none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  <a:hlinkClick r:id="rId4"/>
                        </a:rPr>
                        <a:t>zemlevpor-stor-otg@ukr.net</a:t>
                      </a: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 </a:t>
                      </a:r>
                      <a:endParaRPr lang="uk-UA" sz="12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5588031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4539235"/>
              </p:ext>
            </p:extLst>
          </p:nvPr>
        </p:nvGraphicFramePr>
        <p:xfrm>
          <a:off x="5011168" y="1377484"/>
          <a:ext cx="4069397" cy="17502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36687">
                  <a:extLst>
                    <a:ext uri="{9D8B030D-6E8A-4147-A177-3AD203B41FA5}">
                      <a16:colId xmlns:a16="http://schemas.microsoft.com/office/drawing/2014/main" val="2930119097"/>
                    </a:ext>
                  </a:extLst>
                </a:gridCol>
                <a:gridCol w="2232710">
                  <a:extLst>
                    <a:ext uri="{9D8B030D-6E8A-4147-A177-3AD203B41FA5}">
                      <a16:colId xmlns:a16="http://schemas.microsoft.com/office/drawing/2014/main" val="498101388"/>
                    </a:ext>
                  </a:extLst>
                </a:gridCol>
              </a:tblGrid>
              <a:tr h="3260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Максимально доступна площа, 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га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Орієнтово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0,75 га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372590"/>
                  </a:ext>
                </a:extLst>
              </a:tr>
              <a:tr h="3371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Можливості для 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інвестицій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Розміщення  сонячних  </a:t>
                      </a:r>
                      <a:r>
                        <a:rPr lang="uk-UA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батарей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7663760"/>
                  </a:ext>
                </a:extLst>
              </a:tr>
              <a:tr h="3371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Тип власності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Комунальна власність</a:t>
                      </a:r>
                      <a:endParaRPr lang="uk-UA" sz="12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5213952"/>
                  </a:ext>
                </a:extLst>
              </a:tr>
              <a:tr h="1626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Кадастровий номер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6952140"/>
                  </a:ext>
                </a:extLst>
              </a:tr>
              <a:tr h="4859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Цільове призначення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Не визначено</a:t>
                      </a:r>
                      <a:endParaRPr lang="uk-UA" sz="12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3812726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56339"/>
              </p:ext>
            </p:extLst>
          </p:nvPr>
        </p:nvGraphicFramePr>
        <p:xfrm>
          <a:off x="5026363" y="3121029"/>
          <a:ext cx="4054202" cy="17058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8056">
                  <a:extLst>
                    <a:ext uri="{9D8B030D-6E8A-4147-A177-3AD203B41FA5}">
                      <a16:colId xmlns:a16="http://schemas.microsoft.com/office/drawing/2014/main" val="3982610476"/>
                    </a:ext>
                  </a:extLst>
                </a:gridCol>
                <a:gridCol w="2246146">
                  <a:extLst>
                    <a:ext uri="{9D8B030D-6E8A-4147-A177-3AD203B41FA5}">
                      <a16:colId xmlns:a16="http://schemas.microsoft.com/office/drawing/2014/main" val="2026713661"/>
                    </a:ext>
                  </a:extLst>
                </a:gridCol>
              </a:tblGrid>
              <a:tr h="2428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Доступ доріг до </a:t>
                      </a: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ділянки</a:t>
                      </a:r>
                      <a:endParaRPr lang="uk-UA" sz="12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Ширина дороги-6м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42775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Найближча автомагістраль / дорога національного значення (км)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5км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0561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Найближча залізнична станція (км)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uk-UA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44 км. </a:t>
                      </a:r>
                      <a:r>
                        <a:rPr kumimoji="0" lang="uk-UA" sz="12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м.Чернівці</a:t>
                      </a:r>
                      <a:endParaRPr kumimoji="0" lang="uk-UA" sz="1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uk-UA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48 км. </a:t>
                      </a:r>
                      <a:r>
                        <a:rPr kumimoji="0" lang="uk-UA" sz="12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смт.Глибока</a:t>
                      </a:r>
                      <a:endParaRPr kumimoji="0" lang="uk-UA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3043345"/>
                  </a:ext>
                </a:extLst>
              </a:tr>
              <a:tr h="920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Найближчий діючий аеропорт (км)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44км </a:t>
                      </a:r>
                      <a:r>
                        <a:rPr lang="uk-UA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м.Чернівці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1444640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19824" t="16240" r="28106" b="12326"/>
          <a:stretch/>
        </p:blipFill>
        <p:spPr>
          <a:xfrm>
            <a:off x="982062" y="669431"/>
            <a:ext cx="3992792" cy="281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46382"/>
      </p:ext>
    </p:extLst>
  </p:cSld>
  <p:clrMapOvr>
    <a:masterClrMapping/>
  </p:clrMapOvr>
  <p:transition advTm="5772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206;p20"/>
          <p:cNvSpPr>
            <a:spLocks noChangeArrowheads="1"/>
          </p:cNvSpPr>
          <p:nvPr/>
        </p:nvSpPr>
        <p:spPr bwMode="auto">
          <a:xfrm>
            <a:off x="0" y="-14288"/>
            <a:ext cx="920750" cy="5151438"/>
          </a:xfrm>
          <a:prstGeom prst="rect">
            <a:avLst/>
          </a:prstGeom>
          <a:solidFill>
            <a:srgbClr val="B45F06"/>
          </a:solidFill>
          <a:ln w="9525">
            <a:solidFill>
              <a:srgbClr val="B45F06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SzPts val="1400"/>
              <a:buFont typeface="Arial" charset="0"/>
              <a:buNone/>
            </a:pPr>
            <a:endParaRPr lang="ru-RU"/>
          </a:p>
        </p:txBody>
      </p:sp>
      <p:sp>
        <p:nvSpPr>
          <p:cNvPr id="28676" name="Google Shape;208;p20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22B9C548-B8D7-4C71-8941-9EBB3281CFB3}" type="slidenum">
              <a:rPr lang="ru-RU"/>
              <a:pPr/>
              <a:t>21</a:t>
            </a:fld>
            <a:endParaRPr lang="ru-RU"/>
          </a:p>
        </p:txBody>
      </p:sp>
      <p:sp>
        <p:nvSpPr>
          <p:cNvPr id="28677" name="Google Shape;209;p20"/>
          <p:cNvSpPr txBox="1">
            <a:spLocks noGrp="1"/>
          </p:cNvSpPr>
          <p:nvPr>
            <p:ph type="ctrTitle"/>
          </p:nvPr>
        </p:nvSpPr>
        <p:spPr>
          <a:xfrm rot="16199090">
            <a:off x="-1677142" y="2605894"/>
            <a:ext cx="4091002" cy="517525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60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FFFFFF"/>
                </a:solidFill>
                <a:latin typeface="Montserrat"/>
                <a:cs typeface="Arial" charset="0"/>
                <a:sym typeface="Montserrat"/>
              </a:rPr>
              <a:t>ІНВЕСТИЦІЙНІ ПРОПОЗИЦІЇ ЗЕМЕЛЬНИХ ДІЛЯНОК ТИПУ </a:t>
            </a:r>
            <a:r>
              <a:rPr lang="en-US" sz="1200" b="1" dirty="0" smtClean="0">
                <a:solidFill>
                  <a:srgbClr val="FFFFFF"/>
                </a:solidFill>
                <a:latin typeface="Montserrat"/>
                <a:cs typeface="Arial" charset="0"/>
                <a:sym typeface="Montserrat"/>
              </a:rPr>
              <a:t>GREENFIELD</a:t>
            </a:r>
            <a:endParaRPr lang="ru-RU" sz="1200" b="1" dirty="0" smtClean="0">
              <a:solidFill>
                <a:srgbClr val="FFFFFF"/>
              </a:solidFill>
              <a:latin typeface="Montserrat"/>
              <a:cs typeface="Arial" charset="0"/>
              <a:sym typeface="Montserrat"/>
            </a:endParaRPr>
          </a:p>
        </p:txBody>
      </p:sp>
      <p:sp>
        <p:nvSpPr>
          <p:cNvPr id="28680" name="Google Shape;212;p20"/>
          <p:cNvSpPr txBox="1">
            <a:spLocks noChangeArrowheads="1"/>
          </p:cNvSpPr>
          <p:nvPr/>
        </p:nvSpPr>
        <p:spPr bwMode="auto">
          <a:xfrm>
            <a:off x="3131840" y="130175"/>
            <a:ext cx="4080271" cy="355276"/>
          </a:xfrm>
          <a:prstGeom prst="rect">
            <a:avLst/>
          </a:prstGeom>
          <a:solidFill>
            <a:srgbClr val="B45F06"/>
          </a:soli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square" lIns="90000" tIns="54000" rIns="91425" bIns="54000">
            <a:spAutoFit/>
          </a:bodyPr>
          <a:lstStyle/>
          <a:p>
            <a:pPr algn="ctr">
              <a:buClr>
                <a:srgbClr val="000000"/>
              </a:buClr>
              <a:buSzPts val="1500"/>
              <a:buFont typeface="Arial" charset="0"/>
              <a:buNone/>
            </a:pPr>
            <a:r>
              <a:rPr lang="ru-RU" sz="1500" b="1" dirty="0" err="1">
                <a:solidFill>
                  <a:srgbClr val="FFFFFF"/>
                </a:solidFill>
                <a:latin typeface="Montserrat"/>
                <a:sym typeface="Montserrat"/>
              </a:rPr>
              <a:t>Земельна</a:t>
            </a:r>
            <a:r>
              <a:rPr lang="ru-RU" sz="1500" b="1" dirty="0">
                <a:solidFill>
                  <a:srgbClr val="FFFFFF"/>
                </a:solidFill>
                <a:latin typeface="Montserrat"/>
                <a:sym typeface="Montserrat"/>
              </a:rPr>
              <a:t> </a:t>
            </a:r>
            <a:r>
              <a:rPr lang="ru-RU" sz="1500" b="1" dirty="0" err="1" smtClean="0">
                <a:solidFill>
                  <a:srgbClr val="FFFFFF"/>
                </a:solidFill>
                <a:latin typeface="Montserrat"/>
                <a:sym typeface="Montserrat"/>
              </a:rPr>
              <a:t>ділянка</a:t>
            </a:r>
            <a:r>
              <a:rPr lang="ru-RU" sz="1500" b="1" dirty="0" smtClean="0">
                <a:solidFill>
                  <a:srgbClr val="FFFFFF"/>
                </a:solidFill>
                <a:latin typeface="Montserrat"/>
                <a:sym typeface="Montserrat"/>
              </a:rPr>
              <a:t> типу</a:t>
            </a:r>
            <a:r>
              <a:rPr lang="ru-RU" sz="1600" b="1" dirty="0" smtClean="0">
                <a:solidFill>
                  <a:srgbClr val="FFFFFF"/>
                </a:solidFill>
                <a:latin typeface="Montserrat"/>
                <a:sym typeface="Montserrat"/>
              </a:rPr>
              <a:t> </a:t>
            </a:r>
            <a:r>
              <a:rPr lang="en-US" sz="1600" b="1" dirty="0">
                <a:solidFill>
                  <a:srgbClr val="FFFFFF"/>
                </a:solidFill>
                <a:latin typeface="Montserrat"/>
                <a:sym typeface="Montserrat"/>
              </a:rPr>
              <a:t>GREENFIELD</a:t>
            </a:r>
            <a:endParaRPr lang="ru-RU" sz="1500" b="1" dirty="0">
              <a:solidFill>
                <a:srgbClr val="FFFFFF"/>
              </a:solidFill>
              <a:latin typeface="Montserrat"/>
              <a:sym typeface="Montserrat"/>
            </a:endParaRPr>
          </a:p>
        </p:txBody>
      </p:sp>
      <p:sp>
        <p:nvSpPr>
          <p:cNvPr id="28682" name="Google Shape;214;p20"/>
          <p:cNvSpPr>
            <a:spLocks noChangeArrowheads="1"/>
          </p:cNvSpPr>
          <p:nvPr/>
        </p:nvSpPr>
        <p:spPr bwMode="auto">
          <a:xfrm>
            <a:off x="669718" y="1578434"/>
            <a:ext cx="474663" cy="4984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 algn="ctr">
              <a:buClr>
                <a:srgbClr val="000000"/>
              </a:buClr>
              <a:buSzPts val="2000"/>
              <a:buFont typeface="Arial" charset="0"/>
              <a:buNone/>
            </a:pPr>
            <a:r>
              <a:rPr lang="ru-RU" sz="2000" dirty="0" smtClean="0">
                <a:solidFill>
                  <a:srgbClr val="B45F06"/>
                </a:solidFill>
                <a:latin typeface="Montserrat Black"/>
                <a:sym typeface="Montserrat Black"/>
              </a:rPr>
              <a:t>2</a:t>
            </a:r>
            <a:endParaRPr lang="ru-RU" sz="2000" dirty="0">
              <a:solidFill>
                <a:srgbClr val="B45F06"/>
              </a:solidFill>
              <a:latin typeface="Montserrat Black"/>
              <a:sym typeface="Montserrat Black"/>
            </a:endParaRPr>
          </a:p>
        </p:txBody>
      </p:sp>
      <p:pic>
        <p:nvPicPr>
          <p:cNvPr id="28683" name="Google Shape;215;p20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538" y="130175"/>
            <a:ext cx="688975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8321091"/>
              </p:ext>
            </p:extLst>
          </p:nvPr>
        </p:nvGraphicFramePr>
        <p:xfrm>
          <a:off x="4995629" y="645964"/>
          <a:ext cx="4069397" cy="731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36687">
                  <a:extLst>
                    <a:ext uri="{9D8B030D-6E8A-4147-A177-3AD203B41FA5}">
                      <a16:colId xmlns:a16="http://schemas.microsoft.com/office/drawing/2014/main" val="1745195711"/>
                    </a:ext>
                  </a:extLst>
                </a:gridCol>
                <a:gridCol w="2232710">
                  <a:extLst>
                    <a:ext uri="{9D8B030D-6E8A-4147-A177-3AD203B41FA5}">
                      <a16:colId xmlns:a16="http://schemas.microsoft.com/office/drawing/2014/main" val="1010937951"/>
                    </a:ext>
                  </a:extLst>
                </a:gridCol>
              </a:tblGrid>
              <a:tr h="5399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Місцезнаходження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вул.Головна</a:t>
                      </a: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, с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 Слобода-Комарівці,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Сторожинецька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МТГ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Чернівецького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району,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Чернівецької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області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07000420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39063"/>
              </p:ext>
            </p:extLst>
          </p:nvPr>
        </p:nvGraphicFramePr>
        <p:xfrm>
          <a:off x="1053223" y="3699459"/>
          <a:ext cx="3892482" cy="1097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8661">
                  <a:extLst>
                    <a:ext uri="{9D8B030D-6E8A-4147-A177-3AD203B41FA5}">
                      <a16:colId xmlns:a16="http://schemas.microsoft.com/office/drawing/2014/main" val="740945876"/>
                    </a:ext>
                  </a:extLst>
                </a:gridCol>
                <a:gridCol w="3013821">
                  <a:extLst>
                    <a:ext uri="{9D8B030D-6E8A-4147-A177-3AD203B41FA5}">
                      <a16:colId xmlns:a16="http://schemas.microsoft.com/office/drawing/2014/main" val="34872930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Контактна </a:t>
                      </a: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особа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В. о. начальника відділу земельних ресурсів та комунальної власності Сторожинецької міської </a:t>
                      </a: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ради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Вітюк </a:t>
                      </a: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Аркадій Дмитрович,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+38 (03735) 2-15-55, </a:t>
                      </a:r>
                      <a:endParaRPr lang="uk-UA" sz="1200" b="0" i="0" u="none" strike="noStrike" cap="none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  <a:hlinkClick r:id="rId4"/>
                        </a:rPr>
                        <a:t>zemlevpor-stor-otg@ukr.net</a:t>
                      </a: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 </a:t>
                      </a:r>
                      <a:endParaRPr lang="uk-UA" sz="12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5588031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9265060"/>
              </p:ext>
            </p:extLst>
          </p:nvPr>
        </p:nvGraphicFramePr>
        <p:xfrm>
          <a:off x="4980997" y="1433810"/>
          <a:ext cx="4069397" cy="17759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36687">
                  <a:extLst>
                    <a:ext uri="{9D8B030D-6E8A-4147-A177-3AD203B41FA5}">
                      <a16:colId xmlns:a16="http://schemas.microsoft.com/office/drawing/2014/main" val="2930119097"/>
                    </a:ext>
                  </a:extLst>
                </a:gridCol>
                <a:gridCol w="2232710">
                  <a:extLst>
                    <a:ext uri="{9D8B030D-6E8A-4147-A177-3AD203B41FA5}">
                      <a16:colId xmlns:a16="http://schemas.microsoft.com/office/drawing/2014/main" val="498101388"/>
                    </a:ext>
                  </a:extLst>
                </a:gridCol>
              </a:tblGrid>
              <a:tr h="3260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Максимально доступна площа, 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га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Орієнтово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0,90 га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372590"/>
                  </a:ext>
                </a:extLst>
              </a:tr>
              <a:tr h="3371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Можливості для 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інвестицій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Будівництво консервного заводу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7663760"/>
                  </a:ext>
                </a:extLst>
              </a:tr>
              <a:tr h="3371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Тип власності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Комунальна власність</a:t>
                      </a:r>
                      <a:endParaRPr lang="uk-UA" sz="12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5213952"/>
                  </a:ext>
                </a:extLst>
              </a:tr>
              <a:tr h="1626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Кадастровий номер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6952140"/>
                  </a:ext>
                </a:extLst>
              </a:tr>
              <a:tr h="4859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Цільове призначення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Не визначено</a:t>
                      </a:r>
                      <a:endParaRPr lang="uk-UA" sz="12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3812726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3928031"/>
              </p:ext>
            </p:extLst>
          </p:nvPr>
        </p:nvGraphicFramePr>
        <p:xfrm>
          <a:off x="4988594" y="3266058"/>
          <a:ext cx="4054202" cy="16459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8056">
                  <a:extLst>
                    <a:ext uri="{9D8B030D-6E8A-4147-A177-3AD203B41FA5}">
                      <a16:colId xmlns:a16="http://schemas.microsoft.com/office/drawing/2014/main" val="3982610476"/>
                    </a:ext>
                  </a:extLst>
                </a:gridCol>
                <a:gridCol w="2246146">
                  <a:extLst>
                    <a:ext uri="{9D8B030D-6E8A-4147-A177-3AD203B41FA5}">
                      <a16:colId xmlns:a16="http://schemas.microsoft.com/office/drawing/2014/main" val="20267136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Доступ доріг до </a:t>
                      </a: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ділянки</a:t>
                      </a:r>
                      <a:endParaRPr lang="uk-UA" sz="12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Ширина дороги-6м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42775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Найближча автомагістраль / дорога національного значення (км)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2км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0561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Найближча залізнична станція (км)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uk-UA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44 км. </a:t>
                      </a:r>
                      <a:r>
                        <a:rPr kumimoji="0" lang="uk-UA" sz="12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м.Чернівці</a:t>
                      </a:r>
                      <a:endParaRPr kumimoji="0" lang="uk-UA" sz="1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uk-UA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48 км. </a:t>
                      </a:r>
                      <a:r>
                        <a:rPr kumimoji="0" lang="uk-UA" sz="12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смт.Глибока</a:t>
                      </a:r>
                      <a:endParaRPr kumimoji="0" lang="uk-UA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3043345"/>
                  </a:ext>
                </a:extLst>
              </a:tr>
              <a:tr h="920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Найближчий діючий аеропорт (км)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44км </a:t>
                      </a:r>
                      <a:r>
                        <a:rPr lang="uk-UA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м.Чернівці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144464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0" t="12800" r="24013" b="16795"/>
          <a:stretch/>
        </p:blipFill>
        <p:spPr>
          <a:xfrm>
            <a:off x="971600" y="645964"/>
            <a:ext cx="3928832" cy="286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64004"/>
      </p:ext>
    </p:extLst>
  </p:cSld>
  <p:clrMapOvr>
    <a:masterClrMapping/>
  </p:clrMapOvr>
  <p:transition advTm="5772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206;p20"/>
          <p:cNvSpPr>
            <a:spLocks noChangeArrowheads="1"/>
          </p:cNvSpPr>
          <p:nvPr/>
        </p:nvSpPr>
        <p:spPr bwMode="auto">
          <a:xfrm>
            <a:off x="0" y="-14288"/>
            <a:ext cx="920750" cy="5151438"/>
          </a:xfrm>
          <a:prstGeom prst="rect">
            <a:avLst/>
          </a:prstGeom>
          <a:solidFill>
            <a:srgbClr val="B45F06"/>
          </a:solidFill>
          <a:ln w="9525">
            <a:solidFill>
              <a:srgbClr val="B45F06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SzPts val="1400"/>
              <a:buFont typeface="Arial" charset="0"/>
              <a:buNone/>
            </a:pPr>
            <a:endParaRPr lang="ru-RU"/>
          </a:p>
        </p:txBody>
      </p:sp>
      <p:sp>
        <p:nvSpPr>
          <p:cNvPr id="28676" name="Google Shape;208;p20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22B9C548-B8D7-4C71-8941-9EBB3281CFB3}" type="slidenum">
              <a:rPr lang="ru-RU"/>
              <a:pPr/>
              <a:t>22</a:t>
            </a:fld>
            <a:endParaRPr lang="ru-RU"/>
          </a:p>
        </p:txBody>
      </p:sp>
      <p:sp>
        <p:nvSpPr>
          <p:cNvPr id="28677" name="Google Shape;209;p20"/>
          <p:cNvSpPr txBox="1">
            <a:spLocks noGrp="1"/>
          </p:cNvSpPr>
          <p:nvPr>
            <p:ph type="ctrTitle"/>
          </p:nvPr>
        </p:nvSpPr>
        <p:spPr>
          <a:xfrm rot="16199090">
            <a:off x="-1677142" y="2605894"/>
            <a:ext cx="4091002" cy="517525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60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FFFFFF"/>
                </a:solidFill>
                <a:latin typeface="Montserrat"/>
                <a:cs typeface="Arial" charset="0"/>
                <a:sym typeface="Montserrat"/>
              </a:rPr>
              <a:t>ІНВЕСТИЦІЙНІ ПРОПОЗИЦІЇ ЗЕМЕЛЬНИХ ДІЛЯНОК ТИПУ </a:t>
            </a:r>
            <a:r>
              <a:rPr lang="en-US" sz="1200" b="1" dirty="0" smtClean="0">
                <a:solidFill>
                  <a:srgbClr val="FFFFFF"/>
                </a:solidFill>
                <a:latin typeface="Montserrat"/>
                <a:cs typeface="Arial" charset="0"/>
                <a:sym typeface="Montserrat"/>
              </a:rPr>
              <a:t>GREENFIELD</a:t>
            </a:r>
            <a:endParaRPr lang="ru-RU" sz="1200" b="1" dirty="0" smtClean="0">
              <a:solidFill>
                <a:srgbClr val="FFFFFF"/>
              </a:solidFill>
              <a:latin typeface="Montserrat"/>
              <a:cs typeface="Arial" charset="0"/>
              <a:sym typeface="Montserrat"/>
            </a:endParaRPr>
          </a:p>
        </p:txBody>
      </p:sp>
      <p:sp>
        <p:nvSpPr>
          <p:cNvPr id="28680" name="Google Shape;212;p20"/>
          <p:cNvSpPr txBox="1">
            <a:spLocks noChangeArrowheads="1"/>
          </p:cNvSpPr>
          <p:nvPr/>
        </p:nvSpPr>
        <p:spPr bwMode="auto">
          <a:xfrm>
            <a:off x="3131840" y="130175"/>
            <a:ext cx="4080271" cy="355276"/>
          </a:xfrm>
          <a:prstGeom prst="rect">
            <a:avLst/>
          </a:prstGeom>
          <a:solidFill>
            <a:srgbClr val="B45F06"/>
          </a:soli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square" lIns="90000" tIns="54000" rIns="91425" bIns="54000">
            <a:spAutoFit/>
          </a:bodyPr>
          <a:lstStyle/>
          <a:p>
            <a:pPr algn="ctr">
              <a:buClr>
                <a:srgbClr val="000000"/>
              </a:buClr>
              <a:buSzPts val="1500"/>
              <a:buFont typeface="Arial" charset="0"/>
              <a:buNone/>
            </a:pPr>
            <a:r>
              <a:rPr lang="ru-RU" sz="1500" b="1" dirty="0" err="1">
                <a:solidFill>
                  <a:srgbClr val="FFFFFF"/>
                </a:solidFill>
                <a:latin typeface="Montserrat"/>
                <a:sym typeface="Montserrat"/>
              </a:rPr>
              <a:t>Земельна</a:t>
            </a:r>
            <a:r>
              <a:rPr lang="ru-RU" sz="1500" b="1" dirty="0">
                <a:solidFill>
                  <a:srgbClr val="FFFFFF"/>
                </a:solidFill>
                <a:latin typeface="Montserrat"/>
                <a:sym typeface="Montserrat"/>
              </a:rPr>
              <a:t> </a:t>
            </a:r>
            <a:r>
              <a:rPr lang="ru-RU" sz="1500" b="1" dirty="0" err="1" smtClean="0">
                <a:solidFill>
                  <a:srgbClr val="FFFFFF"/>
                </a:solidFill>
                <a:latin typeface="Montserrat"/>
                <a:sym typeface="Montserrat"/>
              </a:rPr>
              <a:t>ділянка</a:t>
            </a:r>
            <a:r>
              <a:rPr lang="ru-RU" sz="1500" b="1" dirty="0" smtClean="0">
                <a:solidFill>
                  <a:srgbClr val="FFFFFF"/>
                </a:solidFill>
                <a:latin typeface="Montserrat"/>
                <a:sym typeface="Montserrat"/>
              </a:rPr>
              <a:t> типу</a:t>
            </a:r>
            <a:r>
              <a:rPr lang="ru-RU" sz="1600" b="1" dirty="0" smtClean="0">
                <a:solidFill>
                  <a:srgbClr val="FFFFFF"/>
                </a:solidFill>
                <a:latin typeface="Montserrat"/>
                <a:sym typeface="Montserrat"/>
              </a:rPr>
              <a:t> </a:t>
            </a:r>
            <a:r>
              <a:rPr lang="en-US" sz="1600" b="1" dirty="0">
                <a:solidFill>
                  <a:srgbClr val="FFFFFF"/>
                </a:solidFill>
                <a:latin typeface="Montserrat"/>
                <a:sym typeface="Montserrat"/>
              </a:rPr>
              <a:t>GREENFIELD</a:t>
            </a:r>
            <a:endParaRPr lang="ru-RU" sz="1500" b="1" dirty="0">
              <a:solidFill>
                <a:srgbClr val="FFFFFF"/>
              </a:solidFill>
              <a:latin typeface="Montserrat"/>
              <a:sym typeface="Montserrat"/>
            </a:endParaRPr>
          </a:p>
        </p:txBody>
      </p:sp>
      <p:sp>
        <p:nvSpPr>
          <p:cNvPr id="28682" name="Google Shape;214;p20"/>
          <p:cNvSpPr>
            <a:spLocks noChangeArrowheads="1"/>
          </p:cNvSpPr>
          <p:nvPr/>
        </p:nvSpPr>
        <p:spPr bwMode="auto">
          <a:xfrm>
            <a:off x="627663" y="1576388"/>
            <a:ext cx="535975" cy="4984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 algn="ctr">
              <a:buClr>
                <a:srgbClr val="000000"/>
              </a:buClr>
              <a:buSzPts val="2000"/>
              <a:buFont typeface="Arial" charset="0"/>
              <a:buNone/>
            </a:pPr>
            <a:r>
              <a:rPr lang="ru-RU" sz="2000" dirty="0" smtClean="0">
                <a:solidFill>
                  <a:srgbClr val="B45F06"/>
                </a:solidFill>
                <a:latin typeface="Montserrat Black"/>
                <a:sym typeface="Montserrat Black"/>
              </a:rPr>
              <a:t>2</a:t>
            </a:r>
            <a:endParaRPr lang="ru-RU" sz="2000" dirty="0">
              <a:solidFill>
                <a:srgbClr val="B45F06"/>
              </a:solidFill>
              <a:latin typeface="Montserrat Black"/>
              <a:sym typeface="Montserrat Black"/>
            </a:endParaRPr>
          </a:p>
        </p:txBody>
      </p:sp>
      <p:pic>
        <p:nvPicPr>
          <p:cNvPr id="28683" name="Google Shape;215;p20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538" y="130175"/>
            <a:ext cx="688975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5256968"/>
              </p:ext>
            </p:extLst>
          </p:nvPr>
        </p:nvGraphicFramePr>
        <p:xfrm>
          <a:off x="5010434" y="727649"/>
          <a:ext cx="4069397" cy="731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36687">
                  <a:extLst>
                    <a:ext uri="{9D8B030D-6E8A-4147-A177-3AD203B41FA5}">
                      <a16:colId xmlns:a16="http://schemas.microsoft.com/office/drawing/2014/main" val="1745195711"/>
                    </a:ext>
                  </a:extLst>
                </a:gridCol>
                <a:gridCol w="2232710">
                  <a:extLst>
                    <a:ext uri="{9D8B030D-6E8A-4147-A177-3AD203B41FA5}">
                      <a16:colId xmlns:a16="http://schemas.microsoft.com/office/drawing/2014/main" val="1010937951"/>
                    </a:ext>
                  </a:extLst>
                </a:gridCol>
              </a:tblGrid>
              <a:tr h="5399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Місцезнаходження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с. Ропча,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Сторожинецька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МТГ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Чернівецького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району,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Чернівецької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області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07000420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39063"/>
              </p:ext>
            </p:extLst>
          </p:nvPr>
        </p:nvGraphicFramePr>
        <p:xfrm>
          <a:off x="1053223" y="3699459"/>
          <a:ext cx="3892482" cy="1097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8661">
                  <a:extLst>
                    <a:ext uri="{9D8B030D-6E8A-4147-A177-3AD203B41FA5}">
                      <a16:colId xmlns:a16="http://schemas.microsoft.com/office/drawing/2014/main" val="740945876"/>
                    </a:ext>
                  </a:extLst>
                </a:gridCol>
                <a:gridCol w="3013821">
                  <a:extLst>
                    <a:ext uri="{9D8B030D-6E8A-4147-A177-3AD203B41FA5}">
                      <a16:colId xmlns:a16="http://schemas.microsoft.com/office/drawing/2014/main" val="34872930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Контактна </a:t>
                      </a: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особа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В. о. начальника відділу земельних ресурсів та комунальної власності Сторожинецької міської </a:t>
                      </a: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ради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Вітюк </a:t>
                      </a: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Аркадій Дмитрович,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+38 (03735) 2-15-55, </a:t>
                      </a:r>
                      <a:endParaRPr lang="uk-UA" sz="1200" b="0" i="0" u="none" strike="noStrike" cap="none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  <a:hlinkClick r:id="rId4"/>
                        </a:rPr>
                        <a:t>zemlevpor-stor-otg@ukr.net</a:t>
                      </a: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 </a:t>
                      </a:r>
                      <a:endParaRPr lang="uk-UA" sz="12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5588031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524584"/>
              </p:ext>
            </p:extLst>
          </p:nvPr>
        </p:nvGraphicFramePr>
        <p:xfrm>
          <a:off x="5016292" y="1475696"/>
          <a:ext cx="4069397" cy="18771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36687">
                  <a:extLst>
                    <a:ext uri="{9D8B030D-6E8A-4147-A177-3AD203B41FA5}">
                      <a16:colId xmlns:a16="http://schemas.microsoft.com/office/drawing/2014/main" val="2930119097"/>
                    </a:ext>
                  </a:extLst>
                </a:gridCol>
                <a:gridCol w="2232710">
                  <a:extLst>
                    <a:ext uri="{9D8B030D-6E8A-4147-A177-3AD203B41FA5}">
                      <a16:colId xmlns:a16="http://schemas.microsoft.com/office/drawing/2014/main" val="498101388"/>
                    </a:ext>
                  </a:extLst>
                </a:gridCol>
              </a:tblGrid>
              <a:tr h="3260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Максимально доступна площа, 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га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1,2967 га 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372590"/>
                  </a:ext>
                </a:extLst>
              </a:tr>
              <a:tr h="3371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Можливості для 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інвестицій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Будівництво та обслуговування</a:t>
                      </a:r>
                      <a:r>
                        <a:rPr lang="uk-UA" sz="12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об’єктів торгівлі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7663760"/>
                  </a:ext>
                </a:extLst>
              </a:tr>
              <a:tr h="3371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Тип власності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комунальна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5213952"/>
                  </a:ext>
                </a:extLst>
              </a:tr>
              <a:tr h="1626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Кадастровий номер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7324588000:02:004:0072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6952140"/>
                  </a:ext>
                </a:extLst>
              </a:tr>
              <a:tr h="4859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Цільове призначення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03.07 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Будівництво та обслуговування</a:t>
                      </a:r>
                      <a:r>
                        <a:rPr lang="uk-UA" sz="12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об’єктів торгівлі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3812726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8018081"/>
              </p:ext>
            </p:extLst>
          </p:nvPr>
        </p:nvGraphicFramePr>
        <p:xfrm>
          <a:off x="5018031" y="3398874"/>
          <a:ext cx="4054202" cy="16587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8056">
                  <a:extLst>
                    <a:ext uri="{9D8B030D-6E8A-4147-A177-3AD203B41FA5}">
                      <a16:colId xmlns:a16="http://schemas.microsoft.com/office/drawing/2014/main" val="3982610476"/>
                    </a:ext>
                  </a:extLst>
                </a:gridCol>
                <a:gridCol w="2246146">
                  <a:extLst>
                    <a:ext uri="{9D8B030D-6E8A-4147-A177-3AD203B41FA5}">
                      <a16:colId xmlns:a16="http://schemas.microsoft.com/office/drawing/2014/main" val="20267136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Доступ доріг до </a:t>
                      </a: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ділянки</a:t>
                      </a:r>
                      <a:endParaRPr lang="uk-UA" sz="12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м-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гравійна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42775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Найближча автомагістраль / дорога національного значення (км)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20км.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0561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Найближча залізнична станція (км)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uk-UA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30 км. </a:t>
                      </a:r>
                      <a:r>
                        <a:rPr kumimoji="0" lang="uk-UA" sz="12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м.Чернівці</a:t>
                      </a:r>
                      <a:endParaRPr kumimoji="0" lang="uk-UA" sz="1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uk-UA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21 км. </a:t>
                      </a:r>
                      <a:r>
                        <a:rPr kumimoji="0" lang="uk-UA" sz="12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смт.Глибока</a:t>
                      </a:r>
                      <a:endParaRPr kumimoji="0" lang="uk-UA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3043345"/>
                  </a:ext>
                </a:extLst>
              </a:tr>
              <a:tr h="920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Найближчий діючий аеропорт (км)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 км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м.Чернівці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1444640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20424" t="6493" r="12294" b="19910"/>
          <a:stretch/>
        </p:blipFill>
        <p:spPr>
          <a:xfrm>
            <a:off x="975323" y="727649"/>
            <a:ext cx="3970382" cy="2703812"/>
          </a:xfrm>
          <a:prstGeom prst="rect">
            <a:avLst/>
          </a:prstGeom>
        </p:spPr>
      </p:pic>
      <p:sp>
        <p:nvSpPr>
          <p:cNvPr id="14" name="Google Shape;214;p20"/>
          <p:cNvSpPr>
            <a:spLocks noChangeArrowheads="1"/>
          </p:cNvSpPr>
          <p:nvPr/>
        </p:nvSpPr>
        <p:spPr bwMode="auto">
          <a:xfrm>
            <a:off x="627663" y="1563638"/>
            <a:ext cx="535975" cy="4984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 algn="ctr">
              <a:buClr>
                <a:srgbClr val="000000"/>
              </a:buClr>
              <a:buSzPts val="2000"/>
              <a:buFont typeface="Arial" charset="0"/>
              <a:buNone/>
            </a:pPr>
            <a:r>
              <a:rPr lang="ru-RU" sz="2000" dirty="0" smtClean="0">
                <a:solidFill>
                  <a:srgbClr val="B45F06"/>
                </a:solidFill>
                <a:latin typeface="Montserrat Black"/>
                <a:sym typeface="Montserrat Black"/>
              </a:rPr>
              <a:t>2</a:t>
            </a:r>
            <a:endParaRPr lang="ru-RU" sz="2000" dirty="0">
              <a:solidFill>
                <a:srgbClr val="B45F06"/>
              </a:solidFill>
              <a:latin typeface="Montserrat Black"/>
              <a:sym typeface="Montserrat Black"/>
            </a:endParaRPr>
          </a:p>
        </p:txBody>
      </p:sp>
    </p:spTree>
    <p:extLst>
      <p:ext uri="{BB962C8B-B14F-4D97-AF65-F5344CB8AC3E}">
        <p14:creationId xmlns:p14="http://schemas.microsoft.com/office/powerpoint/2010/main" val="1214741853"/>
      </p:ext>
    </p:extLst>
  </p:cSld>
  <p:clrMapOvr>
    <a:masterClrMapping/>
  </p:clrMapOvr>
  <p:transition advTm="5772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206;p20"/>
          <p:cNvSpPr>
            <a:spLocks noChangeArrowheads="1"/>
          </p:cNvSpPr>
          <p:nvPr/>
        </p:nvSpPr>
        <p:spPr bwMode="auto">
          <a:xfrm>
            <a:off x="0" y="-14288"/>
            <a:ext cx="920750" cy="5151438"/>
          </a:xfrm>
          <a:prstGeom prst="rect">
            <a:avLst/>
          </a:prstGeom>
          <a:solidFill>
            <a:srgbClr val="B45F06"/>
          </a:solidFill>
          <a:ln w="9525">
            <a:solidFill>
              <a:srgbClr val="B45F06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SzPts val="1400"/>
              <a:buFont typeface="Arial" charset="0"/>
              <a:buNone/>
            </a:pPr>
            <a:endParaRPr lang="ru-RU"/>
          </a:p>
        </p:txBody>
      </p:sp>
      <p:sp>
        <p:nvSpPr>
          <p:cNvPr id="28676" name="Google Shape;208;p20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22B9C548-B8D7-4C71-8941-9EBB3281CFB3}" type="slidenum">
              <a:rPr lang="ru-RU"/>
              <a:pPr/>
              <a:t>23</a:t>
            </a:fld>
            <a:endParaRPr lang="ru-RU"/>
          </a:p>
        </p:txBody>
      </p:sp>
      <p:sp>
        <p:nvSpPr>
          <p:cNvPr id="28677" name="Google Shape;209;p20"/>
          <p:cNvSpPr txBox="1">
            <a:spLocks noGrp="1"/>
          </p:cNvSpPr>
          <p:nvPr>
            <p:ph type="ctrTitle"/>
          </p:nvPr>
        </p:nvSpPr>
        <p:spPr>
          <a:xfrm rot="16199090">
            <a:off x="-1677142" y="2605894"/>
            <a:ext cx="4091002" cy="517525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60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FFFFFF"/>
                </a:solidFill>
                <a:latin typeface="Montserrat"/>
                <a:cs typeface="Arial" charset="0"/>
                <a:sym typeface="Montserrat"/>
              </a:rPr>
              <a:t>ІНВЕСТИЦІЙНІ ПРОПОЗИЦІЇ ЗЕМЕЛЬНИХ ДІЛЯНОК ТИПУ </a:t>
            </a:r>
            <a:r>
              <a:rPr lang="en-US" sz="1200" b="1" dirty="0" smtClean="0">
                <a:solidFill>
                  <a:srgbClr val="FFFFFF"/>
                </a:solidFill>
                <a:latin typeface="Montserrat"/>
                <a:cs typeface="Arial" charset="0"/>
                <a:sym typeface="Montserrat"/>
              </a:rPr>
              <a:t>GREENFIELD</a:t>
            </a:r>
            <a:endParaRPr lang="ru-RU" sz="1200" b="1" dirty="0" smtClean="0">
              <a:solidFill>
                <a:srgbClr val="FFFFFF"/>
              </a:solidFill>
              <a:latin typeface="Montserrat"/>
              <a:cs typeface="Arial" charset="0"/>
              <a:sym typeface="Montserrat"/>
            </a:endParaRPr>
          </a:p>
        </p:txBody>
      </p:sp>
      <p:sp>
        <p:nvSpPr>
          <p:cNvPr id="28680" name="Google Shape;212;p20"/>
          <p:cNvSpPr txBox="1">
            <a:spLocks noChangeArrowheads="1"/>
          </p:cNvSpPr>
          <p:nvPr/>
        </p:nvSpPr>
        <p:spPr bwMode="auto">
          <a:xfrm>
            <a:off x="3131840" y="130175"/>
            <a:ext cx="4080271" cy="355276"/>
          </a:xfrm>
          <a:prstGeom prst="rect">
            <a:avLst/>
          </a:prstGeom>
          <a:solidFill>
            <a:srgbClr val="B45F06"/>
          </a:soli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square" lIns="90000" tIns="54000" rIns="91425" bIns="54000">
            <a:spAutoFit/>
          </a:bodyPr>
          <a:lstStyle/>
          <a:p>
            <a:pPr algn="ctr">
              <a:buClr>
                <a:srgbClr val="000000"/>
              </a:buClr>
              <a:buSzPts val="1500"/>
              <a:buFont typeface="Arial" charset="0"/>
              <a:buNone/>
            </a:pPr>
            <a:r>
              <a:rPr lang="ru-RU" sz="1500" b="1" dirty="0" err="1">
                <a:solidFill>
                  <a:srgbClr val="FFFFFF"/>
                </a:solidFill>
                <a:latin typeface="Montserrat"/>
                <a:sym typeface="Montserrat"/>
              </a:rPr>
              <a:t>Земельна</a:t>
            </a:r>
            <a:r>
              <a:rPr lang="ru-RU" sz="1500" b="1" dirty="0">
                <a:solidFill>
                  <a:srgbClr val="FFFFFF"/>
                </a:solidFill>
                <a:latin typeface="Montserrat"/>
                <a:sym typeface="Montserrat"/>
              </a:rPr>
              <a:t> </a:t>
            </a:r>
            <a:r>
              <a:rPr lang="ru-RU" sz="1500" b="1" dirty="0" err="1" smtClean="0">
                <a:solidFill>
                  <a:srgbClr val="FFFFFF"/>
                </a:solidFill>
                <a:latin typeface="Montserrat"/>
                <a:sym typeface="Montserrat"/>
              </a:rPr>
              <a:t>ділянка</a:t>
            </a:r>
            <a:r>
              <a:rPr lang="ru-RU" sz="1500" b="1" dirty="0" smtClean="0">
                <a:solidFill>
                  <a:srgbClr val="FFFFFF"/>
                </a:solidFill>
                <a:latin typeface="Montserrat"/>
                <a:sym typeface="Montserrat"/>
              </a:rPr>
              <a:t> типу</a:t>
            </a:r>
            <a:r>
              <a:rPr lang="ru-RU" sz="1600" b="1" dirty="0" smtClean="0">
                <a:solidFill>
                  <a:srgbClr val="FFFFFF"/>
                </a:solidFill>
                <a:latin typeface="Montserrat"/>
                <a:sym typeface="Montserrat"/>
              </a:rPr>
              <a:t> </a:t>
            </a:r>
            <a:r>
              <a:rPr lang="en-US" sz="1600" b="1" dirty="0">
                <a:solidFill>
                  <a:srgbClr val="FFFFFF"/>
                </a:solidFill>
                <a:latin typeface="Montserrat"/>
                <a:sym typeface="Montserrat"/>
              </a:rPr>
              <a:t>GREENFIELD</a:t>
            </a:r>
            <a:endParaRPr lang="ru-RU" sz="1500" b="1" dirty="0">
              <a:solidFill>
                <a:srgbClr val="FFFFFF"/>
              </a:solidFill>
              <a:latin typeface="Montserrat"/>
              <a:sym typeface="Montserrat"/>
            </a:endParaRPr>
          </a:p>
        </p:txBody>
      </p:sp>
      <p:sp>
        <p:nvSpPr>
          <p:cNvPr id="28682" name="Google Shape;214;p20"/>
          <p:cNvSpPr>
            <a:spLocks noChangeArrowheads="1"/>
          </p:cNvSpPr>
          <p:nvPr/>
        </p:nvSpPr>
        <p:spPr bwMode="auto">
          <a:xfrm>
            <a:off x="627663" y="1576388"/>
            <a:ext cx="535975" cy="4984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 algn="ctr">
              <a:buClr>
                <a:srgbClr val="000000"/>
              </a:buClr>
              <a:buSzPts val="2000"/>
              <a:buFont typeface="Arial" charset="0"/>
              <a:buNone/>
            </a:pPr>
            <a:r>
              <a:rPr lang="ru-RU" sz="2000" dirty="0" smtClean="0">
                <a:solidFill>
                  <a:srgbClr val="B45F06"/>
                </a:solidFill>
                <a:latin typeface="Montserrat Black"/>
                <a:sym typeface="Montserrat Black"/>
              </a:rPr>
              <a:t>2</a:t>
            </a:r>
            <a:endParaRPr lang="ru-RU" sz="2000" dirty="0">
              <a:solidFill>
                <a:srgbClr val="B45F06"/>
              </a:solidFill>
              <a:latin typeface="Montserrat Black"/>
              <a:sym typeface="Montserrat Black"/>
            </a:endParaRPr>
          </a:p>
        </p:txBody>
      </p:sp>
      <p:pic>
        <p:nvPicPr>
          <p:cNvPr id="28683" name="Google Shape;215;p20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538" y="130175"/>
            <a:ext cx="688975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6685729"/>
              </p:ext>
            </p:extLst>
          </p:nvPr>
        </p:nvGraphicFramePr>
        <p:xfrm>
          <a:off x="4996192" y="520787"/>
          <a:ext cx="4069397" cy="731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36687">
                  <a:extLst>
                    <a:ext uri="{9D8B030D-6E8A-4147-A177-3AD203B41FA5}">
                      <a16:colId xmlns:a16="http://schemas.microsoft.com/office/drawing/2014/main" val="1745195711"/>
                    </a:ext>
                  </a:extLst>
                </a:gridCol>
                <a:gridCol w="2232710">
                  <a:extLst>
                    <a:ext uri="{9D8B030D-6E8A-4147-A177-3AD203B41FA5}">
                      <a16:colId xmlns:a16="http://schemas.microsoft.com/office/drawing/2014/main" val="1010937951"/>
                    </a:ext>
                  </a:extLst>
                </a:gridCol>
              </a:tblGrid>
              <a:tr h="5399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Місцезнаходження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вул. Головна, </a:t>
                      </a:r>
                      <a:r>
                        <a:rPr lang="uk-UA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с.Стара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Жадова,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Сторожинецька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МТГ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Чернівецького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району,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Чернівецької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області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07000420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39063"/>
              </p:ext>
            </p:extLst>
          </p:nvPr>
        </p:nvGraphicFramePr>
        <p:xfrm>
          <a:off x="1053223" y="3699459"/>
          <a:ext cx="3892482" cy="1097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8661">
                  <a:extLst>
                    <a:ext uri="{9D8B030D-6E8A-4147-A177-3AD203B41FA5}">
                      <a16:colId xmlns:a16="http://schemas.microsoft.com/office/drawing/2014/main" val="740945876"/>
                    </a:ext>
                  </a:extLst>
                </a:gridCol>
                <a:gridCol w="3013821">
                  <a:extLst>
                    <a:ext uri="{9D8B030D-6E8A-4147-A177-3AD203B41FA5}">
                      <a16:colId xmlns:a16="http://schemas.microsoft.com/office/drawing/2014/main" val="34872930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Контактна </a:t>
                      </a: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особа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В. о. начальника відділу земельних ресурсів та комунальної власності Сторожинецької міської </a:t>
                      </a: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ради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Вітюк </a:t>
                      </a: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Аркадій Дмитрович,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+38 (03735) 2-15-55, </a:t>
                      </a:r>
                      <a:endParaRPr lang="uk-UA" sz="1200" b="0" i="0" u="none" strike="noStrike" cap="none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  <a:hlinkClick r:id="rId4"/>
                        </a:rPr>
                        <a:t>zemlevpor-stor-otg@ukr.net</a:t>
                      </a: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 </a:t>
                      </a:r>
                      <a:endParaRPr lang="uk-UA" sz="12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5588031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2015356"/>
              </p:ext>
            </p:extLst>
          </p:nvPr>
        </p:nvGraphicFramePr>
        <p:xfrm>
          <a:off x="4999315" y="1284613"/>
          <a:ext cx="4069397" cy="17366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36687">
                  <a:extLst>
                    <a:ext uri="{9D8B030D-6E8A-4147-A177-3AD203B41FA5}">
                      <a16:colId xmlns:a16="http://schemas.microsoft.com/office/drawing/2014/main" val="2930119097"/>
                    </a:ext>
                  </a:extLst>
                </a:gridCol>
                <a:gridCol w="2232710">
                  <a:extLst>
                    <a:ext uri="{9D8B030D-6E8A-4147-A177-3AD203B41FA5}">
                      <a16:colId xmlns:a16="http://schemas.microsoft.com/office/drawing/2014/main" val="498101388"/>
                    </a:ext>
                  </a:extLst>
                </a:gridCol>
              </a:tblGrid>
              <a:tr h="3260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Максимально доступна площа, 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га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0,05 га.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372590"/>
                  </a:ext>
                </a:extLst>
              </a:tr>
              <a:tr h="3371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Можливості для 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інвестицій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Для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комерційної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діяльності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ru-RU" sz="11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будівництво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магазину, </a:t>
                      </a:r>
                      <a:r>
                        <a:rPr lang="ru-RU" sz="11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кав’ярні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27663760"/>
                  </a:ext>
                </a:extLst>
              </a:tr>
              <a:tr h="3371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Тип власності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комунальна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65213952"/>
                  </a:ext>
                </a:extLst>
              </a:tr>
              <a:tr h="1626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Кадастровий номер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відсутній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86952140"/>
                  </a:ext>
                </a:extLst>
              </a:tr>
              <a:tr h="4859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Цільове призначення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Землі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житлової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та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громадської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забудови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23812726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0020825"/>
              </p:ext>
            </p:extLst>
          </p:nvPr>
        </p:nvGraphicFramePr>
        <p:xfrm>
          <a:off x="4996192" y="3066186"/>
          <a:ext cx="4054202" cy="1874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8056">
                  <a:extLst>
                    <a:ext uri="{9D8B030D-6E8A-4147-A177-3AD203B41FA5}">
                      <a16:colId xmlns:a16="http://schemas.microsoft.com/office/drawing/2014/main" val="3982610476"/>
                    </a:ext>
                  </a:extLst>
                </a:gridCol>
                <a:gridCol w="2246146">
                  <a:extLst>
                    <a:ext uri="{9D8B030D-6E8A-4147-A177-3AD203B41FA5}">
                      <a16:colId xmlns:a16="http://schemas.microsoft.com/office/drawing/2014/main" val="20267136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Доступ доріг до 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ділянки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однієї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сторони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до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регіональної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дороги державного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значення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15м , з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іншої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вулична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гравійна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дорога   шириною 5м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042775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Найближча автомагістраль / дорога національного значення (км)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40км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70561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Найближча залізнична станція (км)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uk-UA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43 км. </a:t>
                      </a:r>
                      <a:r>
                        <a:rPr kumimoji="0" lang="uk-UA" sz="12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м.Чернівці</a:t>
                      </a:r>
                      <a:endParaRPr kumimoji="0" lang="uk-UA" sz="1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uk-UA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40 км. </a:t>
                      </a:r>
                      <a:r>
                        <a:rPr kumimoji="0" lang="uk-UA" sz="12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смт.Глибока</a:t>
                      </a:r>
                      <a:endParaRPr kumimoji="0" lang="uk-UA" sz="1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3043345"/>
                  </a:ext>
                </a:extLst>
              </a:tr>
              <a:tr h="920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Найближчий діючий аеропорт (км)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r>
                        <a:rPr lang="ru-RU" sz="11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км., </a:t>
                      </a:r>
                      <a:r>
                        <a:rPr lang="ru-RU" sz="11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м.Чернівіці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6144464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t="24870" r="25581"/>
          <a:stretch/>
        </p:blipFill>
        <p:spPr>
          <a:xfrm>
            <a:off x="971237" y="699542"/>
            <a:ext cx="3960803" cy="273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85640"/>
      </p:ext>
    </p:extLst>
  </p:cSld>
  <p:clrMapOvr>
    <a:masterClrMapping/>
  </p:clrMapOvr>
  <p:transition advTm="5772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206;p20"/>
          <p:cNvSpPr>
            <a:spLocks noChangeArrowheads="1"/>
          </p:cNvSpPr>
          <p:nvPr/>
        </p:nvSpPr>
        <p:spPr bwMode="auto">
          <a:xfrm>
            <a:off x="0" y="-14288"/>
            <a:ext cx="920750" cy="5151438"/>
          </a:xfrm>
          <a:prstGeom prst="rect">
            <a:avLst/>
          </a:prstGeom>
          <a:solidFill>
            <a:srgbClr val="B45F06"/>
          </a:solidFill>
          <a:ln w="9525">
            <a:solidFill>
              <a:srgbClr val="B45F06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SzPts val="1400"/>
              <a:buFont typeface="Arial" charset="0"/>
              <a:buNone/>
            </a:pPr>
            <a:endParaRPr lang="ru-RU"/>
          </a:p>
        </p:txBody>
      </p:sp>
      <p:sp>
        <p:nvSpPr>
          <p:cNvPr id="28676" name="Google Shape;208;p20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22B9C548-B8D7-4C71-8941-9EBB3281CFB3}" type="slidenum">
              <a:rPr lang="ru-RU"/>
              <a:pPr/>
              <a:t>24</a:t>
            </a:fld>
            <a:endParaRPr lang="ru-RU"/>
          </a:p>
        </p:txBody>
      </p:sp>
      <p:sp>
        <p:nvSpPr>
          <p:cNvPr id="28677" name="Google Shape;209;p20"/>
          <p:cNvSpPr txBox="1">
            <a:spLocks noGrp="1"/>
          </p:cNvSpPr>
          <p:nvPr>
            <p:ph type="ctrTitle"/>
          </p:nvPr>
        </p:nvSpPr>
        <p:spPr>
          <a:xfrm rot="16199090">
            <a:off x="-1677142" y="2605894"/>
            <a:ext cx="4091002" cy="517525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60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FFFFFF"/>
                </a:solidFill>
                <a:latin typeface="Montserrat"/>
                <a:cs typeface="Arial" charset="0"/>
                <a:sym typeface="Montserrat"/>
              </a:rPr>
              <a:t>ІНВЕСТИЦІЙНІ ПРОПОЗИЦІЇ ЗЕМЕЛЬНИХ ДІЛЯНОК ТИПУ </a:t>
            </a:r>
            <a:r>
              <a:rPr lang="en-US" sz="1200" b="1" dirty="0" smtClean="0">
                <a:solidFill>
                  <a:srgbClr val="FFFFFF"/>
                </a:solidFill>
                <a:latin typeface="Montserrat"/>
                <a:cs typeface="Arial" charset="0"/>
                <a:sym typeface="Montserrat"/>
              </a:rPr>
              <a:t>GREENFIELD</a:t>
            </a:r>
            <a:endParaRPr lang="ru-RU" sz="1200" b="1" dirty="0" smtClean="0">
              <a:solidFill>
                <a:srgbClr val="FFFFFF"/>
              </a:solidFill>
              <a:latin typeface="Montserrat"/>
              <a:cs typeface="Arial" charset="0"/>
              <a:sym typeface="Montserrat"/>
            </a:endParaRPr>
          </a:p>
        </p:txBody>
      </p:sp>
      <p:sp>
        <p:nvSpPr>
          <p:cNvPr id="28680" name="Google Shape;212;p20"/>
          <p:cNvSpPr txBox="1">
            <a:spLocks noChangeArrowheads="1"/>
          </p:cNvSpPr>
          <p:nvPr/>
        </p:nvSpPr>
        <p:spPr bwMode="auto">
          <a:xfrm>
            <a:off x="3131840" y="130175"/>
            <a:ext cx="4080271" cy="355276"/>
          </a:xfrm>
          <a:prstGeom prst="rect">
            <a:avLst/>
          </a:prstGeom>
          <a:solidFill>
            <a:srgbClr val="B45F06"/>
          </a:soli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square" lIns="90000" tIns="54000" rIns="91425" bIns="54000">
            <a:spAutoFit/>
          </a:bodyPr>
          <a:lstStyle/>
          <a:p>
            <a:pPr algn="ctr">
              <a:buClr>
                <a:srgbClr val="000000"/>
              </a:buClr>
              <a:buSzPts val="1500"/>
              <a:buFont typeface="Arial" charset="0"/>
              <a:buNone/>
            </a:pPr>
            <a:r>
              <a:rPr lang="ru-RU" sz="1500" b="1" dirty="0" err="1">
                <a:solidFill>
                  <a:srgbClr val="FFFFFF"/>
                </a:solidFill>
                <a:latin typeface="Montserrat"/>
                <a:sym typeface="Montserrat"/>
              </a:rPr>
              <a:t>Земельна</a:t>
            </a:r>
            <a:r>
              <a:rPr lang="ru-RU" sz="1500" b="1" dirty="0">
                <a:solidFill>
                  <a:srgbClr val="FFFFFF"/>
                </a:solidFill>
                <a:latin typeface="Montserrat"/>
                <a:sym typeface="Montserrat"/>
              </a:rPr>
              <a:t> </a:t>
            </a:r>
            <a:r>
              <a:rPr lang="ru-RU" sz="1500" b="1" dirty="0" err="1" smtClean="0">
                <a:solidFill>
                  <a:srgbClr val="FFFFFF"/>
                </a:solidFill>
                <a:latin typeface="Montserrat"/>
                <a:sym typeface="Montserrat"/>
              </a:rPr>
              <a:t>ділянка</a:t>
            </a:r>
            <a:r>
              <a:rPr lang="ru-RU" sz="1500" b="1" dirty="0" smtClean="0">
                <a:solidFill>
                  <a:srgbClr val="FFFFFF"/>
                </a:solidFill>
                <a:latin typeface="Montserrat"/>
                <a:sym typeface="Montserrat"/>
              </a:rPr>
              <a:t> типу</a:t>
            </a:r>
            <a:r>
              <a:rPr lang="ru-RU" sz="1600" b="1" dirty="0" smtClean="0">
                <a:solidFill>
                  <a:srgbClr val="FFFFFF"/>
                </a:solidFill>
                <a:latin typeface="Montserrat"/>
                <a:sym typeface="Montserrat"/>
              </a:rPr>
              <a:t> </a:t>
            </a:r>
            <a:r>
              <a:rPr lang="en-US" sz="1600" b="1" dirty="0">
                <a:solidFill>
                  <a:srgbClr val="FFFFFF"/>
                </a:solidFill>
                <a:latin typeface="Montserrat"/>
                <a:sym typeface="Montserrat"/>
              </a:rPr>
              <a:t>GREENFIELD</a:t>
            </a:r>
            <a:endParaRPr lang="ru-RU" sz="1500" b="1" dirty="0">
              <a:solidFill>
                <a:srgbClr val="FFFFFF"/>
              </a:solidFill>
              <a:latin typeface="Montserrat"/>
              <a:sym typeface="Montserrat"/>
            </a:endParaRPr>
          </a:p>
        </p:txBody>
      </p:sp>
      <p:sp>
        <p:nvSpPr>
          <p:cNvPr id="28682" name="Google Shape;214;p20"/>
          <p:cNvSpPr>
            <a:spLocks noChangeArrowheads="1"/>
          </p:cNvSpPr>
          <p:nvPr/>
        </p:nvSpPr>
        <p:spPr bwMode="auto">
          <a:xfrm>
            <a:off x="670553" y="1576388"/>
            <a:ext cx="493086" cy="4984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 algn="ctr">
              <a:buClr>
                <a:srgbClr val="000000"/>
              </a:buClr>
              <a:buSzPts val="2000"/>
              <a:buFont typeface="Arial" charset="0"/>
              <a:buNone/>
            </a:pPr>
            <a:r>
              <a:rPr lang="ru-RU" sz="2000" dirty="0" smtClean="0">
                <a:solidFill>
                  <a:srgbClr val="B45F06"/>
                </a:solidFill>
                <a:latin typeface="Montserrat Black"/>
                <a:sym typeface="Montserrat Black"/>
              </a:rPr>
              <a:t>2</a:t>
            </a:r>
            <a:endParaRPr lang="ru-RU" sz="2000" dirty="0">
              <a:solidFill>
                <a:srgbClr val="B45F06"/>
              </a:solidFill>
              <a:latin typeface="Montserrat Black"/>
              <a:sym typeface="Montserrat Black"/>
            </a:endParaRPr>
          </a:p>
        </p:txBody>
      </p:sp>
      <p:pic>
        <p:nvPicPr>
          <p:cNvPr id="28683" name="Google Shape;215;p20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538" y="130175"/>
            <a:ext cx="688975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6484523"/>
              </p:ext>
            </p:extLst>
          </p:nvPr>
        </p:nvGraphicFramePr>
        <p:xfrm>
          <a:off x="4988594" y="564865"/>
          <a:ext cx="4069397" cy="731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36687">
                  <a:extLst>
                    <a:ext uri="{9D8B030D-6E8A-4147-A177-3AD203B41FA5}">
                      <a16:colId xmlns:a16="http://schemas.microsoft.com/office/drawing/2014/main" val="1745195711"/>
                    </a:ext>
                  </a:extLst>
                </a:gridCol>
                <a:gridCol w="2232710">
                  <a:extLst>
                    <a:ext uri="{9D8B030D-6E8A-4147-A177-3AD203B41FA5}">
                      <a16:colId xmlns:a16="http://schemas.microsoft.com/office/drawing/2014/main" val="1010937951"/>
                    </a:ext>
                  </a:extLst>
                </a:gridCol>
              </a:tblGrid>
              <a:tr h="5399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Місцезнаходження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вул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 Головна,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с.Стара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Жадова,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Сторожинецька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МТГ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Чернівецького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району,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Чернівецької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області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07000420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39063"/>
              </p:ext>
            </p:extLst>
          </p:nvPr>
        </p:nvGraphicFramePr>
        <p:xfrm>
          <a:off x="1053223" y="3699459"/>
          <a:ext cx="3892482" cy="1097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8661">
                  <a:extLst>
                    <a:ext uri="{9D8B030D-6E8A-4147-A177-3AD203B41FA5}">
                      <a16:colId xmlns:a16="http://schemas.microsoft.com/office/drawing/2014/main" val="740945876"/>
                    </a:ext>
                  </a:extLst>
                </a:gridCol>
                <a:gridCol w="3013821">
                  <a:extLst>
                    <a:ext uri="{9D8B030D-6E8A-4147-A177-3AD203B41FA5}">
                      <a16:colId xmlns:a16="http://schemas.microsoft.com/office/drawing/2014/main" val="34872930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Контактна </a:t>
                      </a: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особа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В. о. начальника відділу земельних ресурсів та комунальної власності Сторожинецької міської </a:t>
                      </a: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ради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Вітюк </a:t>
                      </a: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Аркадій Дмитрович,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+38 (03735) 2-15-55, </a:t>
                      </a:r>
                      <a:endParaRPr lang="uk-UA" sz="1200" b="0" i="0" u="none" strike="noStrike" cap="none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  <a:hlinkClick r:id="rId4"/>
                        </a:rPr>
                        <a:t>zemlevpor-stor-otg@ukr.net</a:t>
                      </a: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 </a:t>
                      </a:r>
                      <a:endParaRPr lang="uk-UA" sz="12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5588031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1169562"/>
              </p:ext>
            </p:extLst>
          </p:nvPr>
        </p:nvGraphicFramePr>
        <p:xfrm>
          <a:off x="4988594" y="1300269"/>
          <a:ext cx="4069397" cy="18197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36687">
                  <a:extLst>
                    <a:ext uri="{9D8B030D-6E8A-4147-A177-3AD203B41FA5}">
                      <a16:colId xmlns:a16="http://schemas.microsoft.com/office/drawing/2014/main" val="2930119097"/>
                    </a:ext>
                  </a:extLst>
                </a:gridCol>
                <a:gridCol w="2232710">
                  <a:extLst>
                    <a:ext uri="{9D8B030D-6E8A-4147-A177-3AD203B41FA5}">
                      <a16:colId xmlns:a16="http://schemas.microsoft.com/office/drawing/2014/main" val="498101388"/>
                    </a:ext>
                  </a:extLst>
                </a:gridCol>
              </a:tblGrid>
              <a:tr h="3260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Максимально доступна площа, 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га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0,18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0372590"/>
                  </a:ext>
                </a:extLst>
              </a:tr>
              <a:tr h="3371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Можливості для 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інвестицій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Для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будівництва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торгівельного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комплексу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27663760"/>
                  </a:ext>
                </a:extLst>
              </a:tr>
              <a:tr h="3371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Тип власності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комунальна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65213952"/>
                  </a:ext>
                </a:extLst>
              </a:tr>
              <a:tr h="1626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Кадастровий номер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відсутній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86952140"/>
                  </a:ext>
                </a:extLst>
              </a:tr>
              <a:tr h="4859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Цільове призначення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Землі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житлової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та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громадської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забудови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23812726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034905"/>
              </p:ext>
            </p:extLst>
          </p:nvPr>
        </p:nvGraphicFramePr>
        <p:xfrm>
          <a:off x="4996191" y="3120006"/>
          <a:ext cx="4054202" cy="1874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8056">
                  <a:extLst>
                    <a:ext uri="{9D8B030D-6E8A-4147-A177-3AD203B41FA5}">
                      <a16:colId xmlns:a16="http://schemas.microsoft.com/office/drawing/2014/main" val="3982610476"/>
                    </a:ext>
                  </a:extLst>
                </a:gridCol>
                <a:gridCol w="2246146">
                  <a:extLst>
                    <a:ext uri="{9D8B030D-6E8A-4147-A177-3AD203B41FA5}">
                      <a16:colId xmlns:a16="http://schemas.microsoft.com/office/drawing/2014/main" val="20267136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Доступ доріг до 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ділянки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однієї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сторони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регіональна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дорога державного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значення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з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іншої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вулична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гравійна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дорога   шириною 5м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042775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Найближча автомагістраль / дорога національного значення (км)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40км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70561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Найближча залізнична станція (км)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uk-UA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43 км. </a:t>
                      </a:r>
                      <a:r>
                        <a:rPr kumimoji="0" lang="uk-UA" sz="12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м.Чернівці</a:t>
                      </a:r>
                      <a:endParaRPr kumimoji="0" lang="uk-UA" sz="1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uk-UA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40 км. </a:t>
                      </a:r>
                      <a:r>
                        <a:rPr kumimoji="0" lang="uk-UA" sz="12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смт.Глибока</a:t>
                      </a:r>
                      <a:endParaRPr kumimoji="0" lang="uk-UA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3043345"/>
                  </a:ext>
                </a:extLst>
              </a:tr>
              <a:tr h="920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Найближчий діючий аеропорт (км)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 км., </a:t>
                      </a:r>
                      <a:r>
                        <a:rPr lang="ru-RU" sz="11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м.Чернівіці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61444640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062" y="645964"/>
            <a:ext cx="3963643" cy="265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73506"/>
      </p:ext>
    </p:extLst>
  </p:cSld>
  <p:clrMapOvr>
    <a:masterClrMapping/>
  </p:clrMapOvr>
  <p:transition advTm="5772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206;p20"/>
          <p:cNvSpPr>
            <a:spLocks noChangeArrowheads="1"/>
          </p:cNvSpPr>
          <p:nvPr/>
        </p:nvSpPr>
        <p:spPr bwMode="auto">
          <a:xfrm>
            <a:off x="0" y="-14288"/>
            <a:ext cx="920750" cy="5151438"/>
          </a:xfrm>
          <a:prstGeom prst="rect">
            <a:avLst/>
          </a:prstGeom>
          <a:solidFill>
            <a:srgbClr val="B45F06"/>
          </a:solidFill>
          <a:ln w="9525">
            <a:solidFill>
              <a:srgbClr val="B45F06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SzPts val="1400"/>
              <a:buFont typeface="Arial" charset="0"/>
              <a:buNone/>
            </a:pPr>
            <a:endParaRPr lang="ru-RU"/>
          </a:p>
        </p:txBody>
      </p:sp>
      <p:sp>
        <p:nvSpPr>
          <p:cNvPr id="28676" name="Google Shape;208;p20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22B9C548-B8D7-4C71-8941-9EBB3281CFB3}" type="slidenum">
              <a:rPr lang="ru-RU"/>
              <a:pPr/>
              <a:t>25</a:t>
            </a:fld>
            <a:endParaRPr lang="ru-RU"/>
          </a:p>
        </p:txBody>
      </p:sp>
      <p:sp>
        <p:nvSpPr>
          <p:cNvPr id="28677" name="Google Shape;209;p20"/>
          <p:cNvSpPr txBox="1">
            <a:spLocks noGrp="1"/>
          </p:cNvSpPr>
          <p:nvPr>
            <p:ph type="ctrTitle"/>
          </p:nvPr>
        </p:nvSpPr>
        <p:spPr>
          <a:xfrm rot="16199090">
            <a:off x="-1677142" y="2605894"/>
            <a:ext cx="4091002" cy="517525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60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FFFFFF"/>
                </a:solidFill>
                <a:latin typeface="Montserrat"/>
                <a:cs typeface="Arial" charset="0"/>
                <a:sym typeface="Montserrat"/>
              </a:rPr>
              <a:t>ІНВЕСТИЦІЙНІ ПРОПОЗИЦІЇ ЗЕМЕЛЬНИХ ДІЛЯНОК ТИПУ </a:t>
            </a:r>
            <a:r>
              <a:rPr lang="en-US" sz="1200" b="1" dirty="0" smtClean="0">
                <a:solidFill>
                  <a:srgbClr val="FFFFFF"/>
                </a:solidFill>
                <a:latin typeface="Montserrat"/>
                <a:cs typeface="Arial" charset="0"/>
                <a:sym typeface="Montserrat"/>
              </a:rPr>
              <a:t>GREENFIELD</a:t>
            </a:r>
            <a:endParaRPr lang="ru-RU" sz="1200" b="1" dirty="0" smtClean="0">
              <a:solidFill>
                <a:srgbClr val="FFFFFF"/>
              </a:solidFill>
              <a:latin typeface="Montserrat"/>
              <a:cs typeface="Arial" charset="0"/>
              <a:sym typeface="Montserrat"/>
            </a:endParaRPr>
          </a:p>
        </p:txBody>
      </p:sp>
      <p:sp>
        <p:nvSpPr>
          <p:cNvPr id="28680" name="Google Shape;212;p20"/>
          <p:cNvSpPr txBox="1">
            <a:spLocks noChangeArrowheads="1"/>
          </p:cNvSpPr>
          <p:nvPr/>
        </p:nvSpPr>
        <p:spPr bwMode="auto">
          <a:xfrm>
            <a:off x="3131840" y="130175"/>
            <a:ext cx="4080271" cy="355276"/>
          </a:xfrm>
          <a:prstGeom prst="rect">
            <a:avLst/>
          </a:prstGeom>
          <a:solidFill>
            <a:srgbClr val="B45F06"/>
          </a:soli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square" lIns="90000" tIns="54000" rIns="91425" bIns="54000">
            <a:spAutoFit/>
          </a:bodyPr>
          <a:lstStyle/>
          <a:p>
            <a:pPr algn="ctr">
              <a:buClr>
                <a:srgbClr val="000000"/>
              </a:buClr>
              <a:buSzPts val="1500"/>
              <a:buFont typeface="Arial" charset="0"/>
              <a:buNone/>
            </a:pPr>
            <a:r>
              <a:rPr lang="ru-RU" sz="1500" b="1" dirty="0" err="1">
                <a:solidFill>
                  <a:srgbClr val="FFFFFF"/>
                </a:solidFill>
                <a:latin typeface="Montserrat"/>
                <a:sym typeface="Montserrat"/>
              </a:rPr>
              <a:t>Земельна</a:t>
            </a:r>
            <a:r>
              <a:rPr lang="ru-RU" sz="1500" b="1" dirty="0">
                <a:solidFill>
                  <a:srgbClr val="FFFFFF"/>
                </a:solidFill>
                <a:latin typeface="Montserrat"/>
                <a:sym typeface="Montserrat"/>
              </a:rPr>
              <a:t> </a:t>
            </a:r>
            <a:r>
              <a:rPr lang="ru-RU" sz="1500" b="1" dirty="0" err="1" smtClean="0">
                <a:solidFill>
                  <a:srgbClr val="FFFFFF"/>
                </a:solidFill>
                <a:latin typeface="Montserrat"/>
                <a:sym typeface="Montserrat"/>
              </a:rPr>
              <a:t>ділянка</a:t>
            </a:r>
            <a:r>
              <a:rPr lang="ru-RU" sz="1500" b="1" dirty="0" smtClean="0">
                <a:solidFill>
                  <a:srgbClr val="FFFFFF"/>
                </a:solidFill>
                <a:latin typeface="Montserrat"/>
                <a:sym typeface="Montserrat"/>
              </a:rPr>
              <a:t> типу</a:t>
            </a:r>
            <a:r>
              <a:rPr lang="ru-RU" sz="1600" b="1" dirty="0" smtClean="0">
                <a:solidFill>
                  <a:srgbClr val="FFFFFF"/>
                </a:solidFill>
                <a:latin typeface="Montserrat"/>
                <a:sym typeface="Montserrat"/>
              </a:rPr>
              <a:t> </a:t>
            </a:r>
            <a:r>
              <a:rPr lang="en-US" sz="1600" b="1" dirty="0">
                <a:solidFill>
                  <a:srgbClr val="FFFFFF"/>
                </a:solidFill>
                <a:latin typeface="Montserrat"/>
                <a:sym typeface="Montserrat"/>
              </a:rPr>
              <a:t>GREENFIELD</a:t>
            </a:r>
            <a:endParaRPr lang="ru-RU" sz="1500" b="1" dirty="0">
              <a:solidFill>
                <a:srgbClr val="FFFFFF"/>
              </a:solidFill>
              <a:latin typeface="Montserrat"/>
              <a:sym typeface="Montserrat"/>
            </a:endParaRPr>
          </a:p>
        </p:txBody>
      </p:sp>
      <p:sp>
        <p:nvSpPr>
          <p:cNvPr id="28682" name="Google Shape;214;p20"/>
          <p:cNvSpPr>
            <a:spLocks noChangeArrowheads="1"/>
          </p:cNvSpPr>
          <p:nvPr/>
        </p:nvSpPr>
        <p:spPr bwMode="auto">
          <a:xfrm>
            <a:off x="688975" y="1576388"/>
            <a:ext cx="474663" cy="4984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 algn="ctr">
              <a:buClr>
                <a:srgbClr val="000000"/>
              </a:buClr>
              <a:buSzPts val="2000"/>
              <a:buFont typeface="Arial" charset="0"/>
              <a:buNone/>
            </a:pPr>
            <a:r>
              <a:rPr lang="ru-RU" sz="2000" dirty="0" smtClean="0">
                <a:solidFill>
                  <a:srgbClr val="B45F06"/>
                </a:solidFill>
                <a:latin typeface="Montserrat Black"/>
                <a:sym typeface="Montserrat Black"/>
              </a:rPr>
              <a:t>2</a:t>
            </a:r>
            <a:endParaRPr lang="ru-RU" sz="2000" dirty="0">
              <a:solidFill>
                <a:srgbClr val="B45F06"/>
              </a:solidFill>
              <a:latin typeface="Montserrat Black"/>
              <a:sym typeface="Montserrat Black"/>
            </a:endParaRPr>
          </a:p>
        </p:txBody>
      </p:sp>
      <p:pic>
        <p:nvPicPr>
          <p:cNvPr id="28683" name="Google Shape;215;p20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538" y="130175"/>
            <a:ext cx="688975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941259"/>
              </p:ext>
            </p:extLst>
          </p:nvPr>
        </p:nvGraphicFramePr>
        <p:xfrm>
          <a:off x="4995629" y="517240"/>
          <a:ext cx="4069397" cy="5399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36611">
                  <a:extLst>
                    <a:ext uri="{9D8B030D-6E8A-4147-A177-3AD203B41FA5}">
                      <a16:colId xmlns:a16="http://schemas.microsoft.com/office/drawing/2014/main" val="1745195711"/>
                    </a:ext>
                  </a:extLst>
                </a:gridCol>
                <a:gridCol w="2332786">
                  <a:extLst>
                    <a:ext uri="{9D8B030D-6E8A-4147-A177-3AD203B41FA5}">
                      <a16:colId xmlns:a16="http://schemas.microsoft.com/office/drawing/2014/main" val="1010937951"/>
                    </a:ext>
                  </a:extLst>
                </a:gridCol>
              </a:tblGrid>
              <a:tr h="5399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Місцезнаходження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вул. Заводська, 60, </a:t>
                      </a:r>
                      <a:r>
                        <a:rPr lang="uk-UA" sz="11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с.Бобівці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Сторожинецька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МТГ </a:t>
                      </a:r>
                      <a:r>
                        <a:rPr lang="ru-RU" sz="11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Чернівецького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району, </a:t>
                      </a:r>
                      <a:r>
                        <a:rPr lang="ru-RU" sz="11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Чернівецької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області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07000420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5190243"/>
              </p:ext>
            </p:extLst>
          </p:nvPr>
        </p:nvGraphicFramePr>
        <p:xfrm>
          <a:off x="1053291" y="3921068"/>
          <a:ext cx="3892482" cy="1005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8661">
                  <a:extLst>
                    <a:ext uri="{9D8B030D-6E8A-4147-A177-3AD203B41FA5}">
                      <a16:colId xmlns:a16="http://schemas.microsoft.com/office/drawing/2014/main" val="740945876"/>
                    </a:ext>
                  </a:extLst>
                </a:gridCol>
                <a:gridCol w="3013821">
                  <a:extLst>
                    <a:ext uri="{9D8B030D-6E8A-4147-A177-3AD203B41FA5}">
                      <a16:colId xmlns:a16="http://schemas.microsoft.com/office/drawing/2014/main" val="34872930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Контактна </a:t>
                      </a: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особа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В. о. начальника відділу земельних ресурсів та комунальної власності Сторожинецької міської </a:t>
                      </a: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ради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Вітюк </a:t>
                      </a: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Аркадій Дмитрович,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+38 (03735) 2-15-55, </a:t>
                      </a:r>
                      <a:endParaRPr lang="uk-UA" sz="1100" b="0" i="0" u="none" strike="noStrike" cap="none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  <a:hlinkClick r:id="rId4"/>
                        </a:rPr>
                        <a:t>zemlevpor-stor-otg@ukr.net</a:t>
                      </a: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 </a:t>
                      </a:r>
                      <a:endParaRPr lang="uk-UA" sz="11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5588031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7358848"/>
              </p:ext>
            </p:extLst>
          </p:nvPr>
        </p:nvGraphicFramePr>
        <p:xfrm>
          <a:off x="4995629" y="1063672"/>
          <a:ext cx="4069397" cy="24121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36611">
                  <a:extLst>
                    <a:ext uri="{9D8B030D-6E8A-4147-A177-3AD203B41FA5}">
                      <a16:colId xmlns:a16="http://schemas.microsoft.com/office/drawing/2014/main" val="2930119097"/>
                    </a:ext>
                  </a:extLst>
                </a:gridCol>
                <a:gridCol w="2332786">
                  <a:extLst>
                    <a:ext uri="{9D8B030D-6E8A-4147-A177-3AD203B41FA5}">
                      <a16:colId xmlns:a16="http://schemas.microsoft.com/office/drawing/2014/main" val="498101388"/>
                    </a:ext>
                  </a:extLst>
                </a:gridCol>
              </a:tblGrid>
              <a:tr h="3130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Максимально доступна площа, 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га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1,2614 га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372590"/>
                  </a:ext>
                </a:extLst>
              </a:tr>
              <a:tr h="125204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Додаткові відомості: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Дана </a:t>
                      </a: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земельна ділянка розташована в  зоні  де чисте повітря, ліс та спокійна атмосфера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Поруч </a:t>
                      </a: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ставок площею 1.2731 га , який також  може надаватися в оренду.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Є </a:t>
                      </a: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викопані та очищені криниці для водопостачання.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7663760"/>
                  </a:ext>
                </a:extLst>
              </a:tr>
              <a:tr h="2278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Тип власності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Комунальна власність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5213952"/>
                  </a:ext>
                </a:extLst>
              </a:tr>
              <a:tr h="1674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Кадастровий номер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7324581000:02:003:0085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6952140"/>
                  </a:ext>
                </a:extLst>
              </a:tr>
              <a:tr h="3284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Цільове призначення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3.1.5 землі </a:t>
                      </a:r>
                      <a:r>
                        <a:rPr lang="uk-UA" sz="11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</a:t>
                      </a:r>
                      <a:r>
                        <a:rPr lang="uk-UA" sz="1100" b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с.г</a:t>
                      </a:r>
                      <a:r>
                        <a:rPr lang="uk-UA" sz="11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uk-UA" sz="11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призначення</a:t>
                      </a:r>
                      <a:endParaRPr lang="uk-UA" sz="11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3812726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502753"/>
              </p:ext>
            </p:extLst>
          </p:nvPr>
        </p:nvGraphicFramePr>
        <p:xfrm>
          <a:off x="5003226" y="3476909"/>
          <a:ext cx="4054202" cy="15420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93424">
                  <a:extLst>
                    <a:ext uri="{9D8B030D-6E8A-4147-A177-3AD203B41FA5}">
                      <a16:colId xmlns:a16="http://schemas.microsoft.com/office/drawing/2014/main" val="3982610476"/>
                    </a:ext>
                  </a:extLst>
                </a:gridCol>
                <a:gridCol w="2260778">
                  <a:extLst>
                    <a:ext uri="{9D8B030D-6E8A-4147-A177-3AD203B41FA5}">
                      <a16:colId xmlns:a16="http://schemas.microsoft.com/office/drawing/2014/main" val="2026713661"/>
                    </a:ext>
                  </a:extLst>
                </a:gridCol>
              </a:tblGrid>
              <a:tr h="1891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Доступ доріг до 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ділянки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Гравійна дорога , ширина 5м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4277570"/>
                  </a:ext>
                </a:extLst>
              </a:tr>
              <a:tr h="4860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Найближча автомагістраль / дорога національного значення (км)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 км/3 км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0561018"/>
                  </a:ext>
                </a:extLst>
              </a:tr>
              <a:tr h="3240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Найближча залізнична станція (км)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км </a:t>
                      </a:r>
                      <a:r>
                        <a:rPr lang="uk-UA" sz="11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с.Лужани</a:t>
                      </a:r>
                      <a:endParaRPr lang="uk-UA" sz="11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 км. </a:t>
                      </a:r>
                      <a:r>
                        <a:rPr lang="uk-UA" sz="11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м.Чернівці</a:t>
                      </a:r>
                      <a:endParaRPr lang="uk-UA" sz="1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 км. </a:t>
                      </a:r>
                      <a:r>
                        <a:rPr lang="uk-UA" sz="1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смт.Глибока</a:t>
                      </a:r>
                      <a:endParaRPr lang="uk-UA" sz="1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3043345"/>
                  </a:ext>
                </a:extLst>
              </a:tr>
              <a:tr h="3240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Найближчий діючий аеропорт (км)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 </a:t>
                      </a: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км </a:t>
                      </a:r>
                      <a:r>
                        <a:rPr lang="uk-UA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м.Чернівці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144464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658" y="555526"/>
            <a:ext cx="3956647" cy="2664296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245582"/>
              </p:ext>
            </p:extLst>
          </p:nvPr>
        </p:nvGraphicFramePr>
        <p:xfrm>
          <a:off x="1040172" y="3352523"/>
          <a:ext cx="3897618" cy="3371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59156">
                  <a:extLst>
                    <a:ext uri="{9D8B030D-6E8A-4147-A177-3AD203B41FA5}">
                      <a16:colId xmlns:a16="http://schemas.microsoft.com/office/drawing/2014/main" val="731394813"/>
                    </a:ext>
                  </a:extLst>
                </a:gridCol>
                <a:gridCol w="2138462">
                  <a:extLst>
                    <a:ext uri="{9D8B030D-6E8A-4147-A177-3AD203B41FA5}">
                      <a16:colId xmlns:a16="http://schemas.microsoft.com/office/drawing/2014/main" val="1504432592"/>
                    </a:ext>
                  </a:extLst>
                </a:gridCol>
              </a:tblGrid>
              <a:tr h="3371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Можливості для 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інвестицій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Будівництво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бази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відпочинку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1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підприємства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/заводу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911064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8141825"/>
      </p:ext>
    </p:extLst>
  </p:cSld>
  <p:clrMapOvr>
    <a:masterClrMapping/>
  </p:clrMapOvr>
  <p:transition advTm="5772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fld id="{0A7C6336-B7DD-4EEE-B182-B00C62C6AA05}" type="slidenum">
              <a:rPr lang="ru-RU" smtClean="0"/>
              <a:pPr/>
              <a:t>26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0240" y="205703"/>
            <a:ext cx="5017443" cy="10851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3065928"/>
            <a:ext cx="1274174" cy="17436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0240" y="1419622"/>
            <a:ext cx="5163760" cy="173141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851920" cy="516376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3464" y="1723272"/>
            <a:ext cx="614510" cy="68035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600" y="1362346"/>
            <a:ext cx="1402202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1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206;p20"/>
          <p:cNvSpPr>
            <a:spLocks noChangeArrowheads="1"/>
          </p:cNvSpPr>
          <p:nvPr/>
        </p:nvSpPr>
        <p:spPr bwMode="auto">
          <a:xfrm>
            <a:off x="0" y="-14288"/>
            <a:ext cx="920750" cy="5151438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SzPts val="1400"/>
              <a:buFont typeface="Arial" charset="0"/>
              <a:buNone/>
            </a:pPr>
            <a:endParaRPr lang="ru-RU"/>
          </a:p>
        </p:txBody>
      </p:sp>
      <p:sp>
        <p:nvSpPr>
          <p:cNvPr id="28676" name="Google Shape;208;p20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22B9C548-B8D7-4C71-8941-9EBB3281CFB3}" type="slidenum">
              <a:rPr lang="ru-RU"/>
              <a:pPr/>
              <a:t>27</a:t>
            </a:fld>
            <a:endParaRPr lang="ru-RU"/>
          </a:p>
        </p:txBody>
      </p:sp>
      <p:sp>
        <p:nvSpPr>
          <p:cNvPr id="28677" name="Google Shape;209;p20"/>
          <p:cNvSpPr txBox="1">
            <a:spLocks noGrp="1"/>
          </p:cNvSpPr>
          <p:nvPr>
            <p:ph type="ctrTitle"/>
          </p:nvPr>
        </p:nvSpPr>
        <p:spPr>
          <a:xfrm rot="16199090">
            <a:off x="-1677142" y="2605894"/>
            <a:ext cx="4091002" cy="517525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60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FFFFFF"/>
                </a:solidFill>
                <a:latin typeface="Montserrat"/>
                <a:cs typeface="Arial" charset="0"/>
                <a:sym typeface="Montserrat"/>
              </a:rPr>
              <a:t>ІНВЕСТИЦІЙНІ ПРОПОЗИЦІЇ ЗЕМЕЛЬНИХ ДІЛЯНОК ТИПУ </a:t>
            </a:r>
            <a:r>
              <a:rPr lang="en-US" sz="1200" b="1" dirty="0" smtClean="0">
                <a:solidFill>
                  <a:srgbClr val="FFFFFF"/>
                </a:solidFill>
                <a:latin typeface="Montserrat"/>
                <a:cs typeface="Arial" charset="0"/>
                <a:sym typeface="Montserrat"/>
              </a:rPr>
              <a:t>BROWNFIELD</a:t>
            </a:r>
            <a:endParaRPr lang="ru-RU" sz="1200" b="1" dirty="0" smtClean="0">
              <a:solidFill>
                <a:srgbClr val="FFFFFF"/>
              </a:solidFill>
              <a:latin typeface="Montserrat"/>
              <a:cs typeface="Arial" charset="0"/>
              <a:sym typeface="Montserrat"/>
            </a:endParaRPr>
          </a:p>
        </p:txBody>
      </p:sp>
      <p:sp>
        <p:nvSpPr>
          <p:cNvPr id="28680" name="Google Shape;212;p20"/>
          <p:cNvSpPr txBox="1">
            <a:spLocks noChangeArrowheads="1"/>
          </p:cNvSpPr>
          <p:nvPr/>
        </p:nvSpPr>
        <p:spPr bwMode="auto">
          <a:xfrm>
            <a:off x="3131840" y="130175"/>
            <a:ext cx="4080271" cy="355276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square" lIns="90000" tIns="54000" rIns="91425" bIns="54000">
            <a:spAutoFit/>
          </a:bodyPr>
          <a:lstStyle/>
          <a:p>
            <a:pPr algn="ctr">
              <a:buClr>
                <a:srgbClr val="000000"/>
              </a:buClr>
              <a:buSzPts val="1500"/>
              <a:buFont typeface="Arial" charset="0"/>
              <a:buNone/>
            </a:pPr>
            <a:r>
              <a:rPr lang="ru-RU" sz="1500" b="1" dirty="0" err="1">
                <a:solidFill>
                  <a:srgbClr val="FFFFFF"/>
                </a:solidFill>
                <a:latin typeface="Montserrat"/>
                <a:sym typeface="Montserrat"/>
              </a:rPr>
              <a:t>Земельна</a:t>
            </a:r>
            <a:r>
              <a:rPr lang="ru-RU" sz="1500" b="1" dirty="0">
                <a:solidFill>
                  <a:srgbClr val="FFFFFF"/>
                </a:solidFill>
                <a:latin typeface="Montserrat"/>
                <a:sym typeface="Montserrat"/>
              </a:rPr>
              <a:t> </a:t>
            </a:r>
            <a:r>
              <a:rPr lang="ru-RU" sz="1500" b="1" dirty="0" err="1" smtClean="0">
                <a:solidFill>
                  <a:srgbClr val="FFFFFF"/>
                </a:solidFill>
                <a:latin typeface="Montserrat"/>
                <a:sym typeface="Montserrat"/>
              </a:rPr>
              <a:t>ділянка</a:t>
            </a:r>
            <a:r>
              <a:rPr lang="ru-RU" sz="1500" b="1" dirty="0" smtClean="0">
                <a:solidFill>
                  <a:srgbClr val="FFFFFF"/>
                </a:solidFill>
                <a:latin typeface="Montserrat"/>
                <a:sym typeface="Montserrat"/>
              </a:rPr>
              <a:t> типу</a:t>
            </a:r>
            <a:r>
              <a:rPr lang="ru-RU" sz="1600" b="1" dirty="0" smtClean="0">
                <a:solidFill>
                  <a:srgbClr val="FFFFFF"/>
                </a:solidFill>
                <a:latin typeface="Montserrat"/>
                <a:sym typeface="Montserrat"/>
              </a:rPr>
              <a:t> </a:t>
            </a:r>
            <a:r>
              <a:rPr lang="en-US" sz="1600" b="1" dirty="0" smtClean="0">
                <a:solidFill>
                  <a:srgbClr val="FFFFFF"/>
                </a:solidFill>
                <a:latin typeface="Montserrat"/>
                <a:sym typeface="Montserrat"/>
              </a:rPr>
              <a:t>BROWNFIELD</a:t>
            </a:r>
            <a:endParaRPr lang="ru-RU" sz="1500" b="1" dirty="0">
              <a:solidFill>
                <a:srgbClr val="FFFFFF"/>
              </a:solidFill>
              <a:latin typeface="Montserrat"/>
              <a:sym typeface="Montserrat"/>
            </a:endParaRPr>
          </a:p>
        </p:txBody>
      </p:sp>
      <p:sp>
        <p:nvSpPr>
          <p:cNvPr id="28682" name="Google Shape;214;p20"/>
          <p:cNvSpPr>
            <a:spLocks noChangeArrowheads="1"/>
          </p:cNvSpPr>
          <p:nvPr/>
        </p:nvSpPr>
        <p:spPr bwMode="auto">
          <a:xfrm>
            <a:off x="664981" y="1576388"/>
            <a:ext cx="498657" cy="4984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 algn="ctr">
              <a:buClr>
                <a:srgbClr val="000000"/>
              </a:buClr>
              <a:buSzPts val="2000"/>
              <a:buFont typeface="Arial" charset="0"/>
              <a:buNone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Montserrat Black"/>
                <a:sym typeface="Montserrat Black"/>
              </a:rPr>
              <a:t>3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Montserrat Black"/>
              <a:sym typeface="Montserrat Black"/>
            </a:endParaRPr>
          </a:p>
        </p:txBody>
      </p:sp>
      <p:pic>
        <p:nvPicPr>
          <p:cNvPr id="28683" name="Google Shape;215;p20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538" y="130175"/>
            <a:ext cx="688975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4072694"/>
              </p:ext>
            </p:extLst>
          </p:nvPr>
        </p:nvGraphicFramePr>
        <p:xfrm>
          <a:off x="4995630" y="496529"/>
          <a:ext cx="4069397" cy="670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96651">
                  <a:extLst>
                    <a:ext uri="{9D8B030D-6E8A-4147-A177-3AD203B41FA5}">
                      <a16:colId xmlns:a16="http://schemas.microsoft.com/office/drawing/2014/main" val="1745195711"/>
                    </a:ext>
                  </a:extLst>
                </a:gridCol>
                <a:gridCol w="1972746">
                  <a:extLst>
                    <a:ext uri="{9D8B030D-6E8A-4147-A177-3AD203B41FA5}">
                      <a16:colId xmlns:a16="http://schemas.microsoft.com/office/drawing/2014/main" val="1010937951"/>
                    </a:ext>
                  </a:extLst>
                </a:gridCol>
              </a:tblGrid>
              <a:tr h="5399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Місцезнаходження </a:t>
                      </a: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1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вул.Польова</a:t>
                      </a: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, </a:t>
                      </a:r>
                      <a:r>
                        <a:rPr lang="uk-UA" sz="11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с.Костинці</a:t>
                      </a: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,</a:t>
                      </a:r>
                      <a:r>
                        <a:rPr lang="uk-UA" sz="1100" b="0" i="0" u="none" strike="noStrike" cap="none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 </a:t>
                      </a:r>
                      <a:r>
                        <a:rPr lang="ru-RU" sz="11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Сторожинецька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МТГ </a:t>
                      </a:r>
                      <a:r>
                        <a:rPr lang="ru-RU" sz="11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Чернівецького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району, </a:t>
                      </a:r>
                      <a:r>
                        <a:rPr lang="ru-RU" sz="11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Чернівецької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області</a:t>
                      </a:r>
                      <a:endParaRPr lang="uk-UA" sz="11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7000420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9366237"/>
              </p:ext>
            </p:extLst>
          </p:nvPr>
        </p:nvGraphicFramePr>
        <p:xfrm>
          <a:off x="1062441" y="4050348"/>
          <a:ext cx="3892482" cy="1005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8661">
                  <a:extLst>
                    <a:ext uri="{9D8B030D-6E8A-4147-A177-3AD203B41FA5}">
                      <a16:colId xmlns:a16="http://schemas.microsoft.com/office/drawing/2014/main" val="740945876"/>
                    </a:ext>
                  </a:extLst>
                </a:gridCol>
                <a:gridCol w="3013821">
                  <a:extLst>
                    <a:ext uri="{9D8B030D-6E8A-4147-A177-3AD203B41FA5}">
                      <a16:colId xmlns:a16="http://schemas.microsoft.com/office/drawing/2014/main" val="34872930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Контактна </a:t>
                      </a: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особа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В. о. начальника відділу земельних ресурсів та комунальної власності Сторожинецької міської </a:t>
                      </a: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ради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Вітюк </a:t>
                      </a: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Аркадій Дмитрович,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+38 (03735) 2-15-55, </a:t>
                      </a:r>
                      <a:endParaRPr lang="uk-UA" sz="1100" b="0" i="0" u="none" strike="noStrike" cap="none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  <a:hlinkClick r:id="rId4"/>
                        </a:rPr>
                        <a:t>zemlevpor-stor-otg@ukr.net</a:t>
                      </a: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 </a:t>
                      </a:r>
                      <a:endParaRPr lang="uk-UA" sz="11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5588031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r="24533" b="18358"/>
          <a:stretch/>
        </p:blipFill>
        <p:spPr>
          <a:xfrm>
            <a:off x="1057306" y="525521"/>
            <a:ext cx="3897617" cy="2941218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164455"/>
              </p:ext>
            </p:extLst>
          </p:nvPr>
        </p:nvGraphicFramePr>
        <p:xfrm>
          <a:off x="4992241" y="1167089"/>
          <a:ext cx="4071954" cy="2346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29865">
                  <a:extLst>
                    <a:ext uri="{9D8B030D-6E8A-4147-A177-3AD203B41FA5}">
                      <a16:colId xmlns:a16="http://schemas.microsoft.com/office/drawing/2014/main" val="3638207481"/>
                    </a:ext>
                  </a:extLst>
                </a:gridCol>
                <a:gridCol w="1942089">
                  <a:extLst>
                    <a:ext uri="{9D8B030D-6E8A-4147-A177-3AD203B41FA5}">
                      <a16:colId xmlns:a16="http://schemas.microsoft.com/office/drawing/2014/main" val="2579184657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Розміри виробничих площ:</a:t>
                      </a: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093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Висота, довжина, ширина (м)</a:t>
                      </a: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 5*6*8</a:t>
                      </a: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2836753"/>
                  </a:ext>
                </a:extLst>
              </a:tr>
              <a:tr h="159506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Площа (м2)</a:t>
                      </a: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 48 м2</a:t>
                      </a: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9305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Кількість поверхів</a:t>
                      </a: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 1 </a:t>
                      </a: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03505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Рік спорудження</a:t>
                      </a: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 1960</a:t>
                      </a: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74025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Поточне використання промислового об’єкту</a:t>
                      </a: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 Технічний склад</a:t>
                      </a: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3121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Кадастровий номер</a:t>
                      </a: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 Немає</a:t>
                      </a: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349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Категорія землі</a:t>
                      </a: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 Землі с/призначення </a:t>
                      </a: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94717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Загальна площа території, на якій розташовані виробничі площі (м2)</a:t>
                      </a: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 0,05 га.</a:t>
                      </a: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3848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Форма передачі виробничої площі інвестору</a:t>
                      </a: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Оренда, постійне користування, продаж</a:t>
                      </a: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3296487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2978308"/>
              </p:ext>
            </p:extLst>
          </p:nvPr>
        </p:nvGraphicFramePr>
        <p:xfrm>
          <a:off x="4997355" y="3514049"/>
          <a:ext cx="4066840" cy="1508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22976">
                  <a:extLst>
                    <a:ext uri="{9D8B030D-6E8A-4147-A177-3AD203B41FA5}">
                      <a16:colId xmlns:a16="http://schemas.microsoft.com/office/drawing/2014/main" val="1583355893"/>
                    </a:ext>
                  </a:extLst>
                </a:gridCol>
                <a:gridCol w="1943864">
                  <a:extLst>
                    <a:ext uri="{9D8B030D-6E8A-4147-A177-3AD203B41FA5}">
                      <a16:colId xmlns:a16="http://schemas.microsoft.com/office/drawing/2014/main" val="243317488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Найближча </a:t>
                      </a: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автомагістраль/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дорога </a:t>
                      </a: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національного </a:t>
                      </a: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значення, (км)</a:t>
                      </a:r>
                      <a:endParaRPr lang="uk-UA" sz="11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12 км  </a:t>
                      </a:r>
                      <a:r>
                        <a:rPr lang="uk-UA" sz="11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с.Дубівці</a:t>
                      </a: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,</a:t>
                      </a:r>
                      <a:r>
                        <a:rPr lang="uk-UA" sz="1100" b="0" i="0" u="none" strike="noStrike" cap="none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 т</a:t>
                      </a: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раса </a:t>
                      </a: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національного значення </a:t>
                      </a: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Н-10</a:t>
                      </a: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26549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Найближчий обласний центр (км)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 </a:t>
                      </a: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34 </a:t>
                      </a: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км. місто Чернівці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407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Найближчий діючий аеропорт (км)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34 км</a:t>
                      </a: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. місто Чернівці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52741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b="0" i="0" u="none" strike="noStrike" cap="none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Найближча залізнична станція (км)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uk-UA" sz="11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34 км. </a:t>
                      </a:r>
                      <a:r>
                        <a:rPr kumimoji="0" lang="uk-UA" sz="11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м.Чернівці</a:t>
                      </a:r>
                      <a:endParaRPr kumimoji="0" lang="uk-UA" sz="11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uk-UA" sz="11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40 км. </a:t>
                      </a:r>
                      <a:r>
                        <a:rPr kumimoji="0" lang="uk-UA" sz="11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смт.Глибока</a:t>
                      </a:r>
                      <a:endParaRPr kumimoji="0" lang="uk-UA" sz="11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0834746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3411873"/>
              </p:ext>
            </p:extLst>
          </p:nvPr>
        </p:nvGraphicFramePr>
        <p:xfrm>
          <a:off x="1057306" y="3573472"/>
          <a:ext cx="3897618" cy="3855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59156">
                  <a:extLst>
                    <a:ext uri="{9D8B030D-6E8A-4147-A177-3AD203B41FA5}">
                      <a16:colId xmlns:a16="http://schemas.microsoft.com/office/drawing/2014/main" val="461063840"/>
                    </a:ext>
                  </a:extLst>
                </a:gridCol>
                <a:gridCol w="2138462">
                  <a:extLst>
                    <a:ext uri="{9D8B030D-6E8A-4147-A177-3AD203B41FA5}">
                      <a16:colId xmlns:a16="http://schemas.microsoft.com/office/drawing/2014/main" val="125062140"/>
                    </a:ext>
                  </a:extLst>
                </a:gridCol>
              </a:tblGrid>
              <a:tr h="3371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Можливості для 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інвестицій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Будівництво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мінеральної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скважини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81133363"/>
                  </a:ext>
                </a:extLst>
              </a:tr>
            </a:tbl>
          </a:graphicData>
        </a:graphic>
      </p:graphicFrame>
      <p:sp>
        <p:nvSpPr>
          <p:cNvPr id="19" name="Google Shape;214;p20"/>
          <p:cNvSpPr>
            <a:spLocks noChangeArrowheads="1"/>
          </p:cNvSpPr>
          <p:nvPr/>
        </p:nvSpPr>
        <p:spPr bwMode="auto">
          <a:xfrm>
            <a:off x="671421" y="1563638"/>
            <a:ext cx="498657" cy="4984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 algn="ctr">
              <a:buClr>
                <a:srgbClr val="000000"/>
              </a:buClr>
              <a:buSzPts val="2000"/>
              <a:buFont typeface="Arial" charset="0"/>
              <a:buNone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Montserrat Black"/>
                <a:sym typeface="Montserrat Black"/>
              </a:rPr>
              <a:t>3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Montserrat Black"/>
              <a:sym typeface="Montserrat Black"/>
            </a:endParaRPr>
          </a:p>
        </p:txBody>
      </p:sp>
    </p:spTree>
    <p:extLst>
      <p:ext uri="{BB962C8B-B14F-4D97-AF65-F5344CB8AC3E}">
        <p14:creationId xmlns:p14="http://schemas.microsoft.com/office/powerpoint/2010/main" val="1960518486"/>
      </p:ext>
    </p:extLst>
  </p:cSld>
  <p:clrMapOvr>
    <a:masterClrMapping/>
  </p:clrMapOvr>
  <p:transition advTm="5772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206;p20"/>
          <p:cNvSpPr>
            <a:spLocks noChangeArrowheads="1"/>
          </p:cNvSpPr>
          <p:nvPr/>
        </p:nvSpPr>
        <p:spPr bwMode="auto">
          <a:xfrm>
            <a:off x="0" y="-14288"/>
            <a:ext cx="920750" cy="5151438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solidFill>
              <a:srgbClr val="B45F06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SzPts val="1400"/>
              <a:buFont typeface="Arial" charset="0"/>
              <a:buNone/>
            </a:pPr>
            <a:endParaRPr lang="ru-RU"/>
          </a:p>
        </p:txBody>
      </p:sp>
      <p:sp>
        <p:nvSpPr>
          <p:cNvPr id="28676" name="Google Shape;208;p20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22B9C548-B8D7-4C71-8941-9EBB3281CFB3}" type="slidenum">
              <a:rPr lang="ru-RU"/>
              <a:pPr/>
              <a:t>28</a:t>
            </a:fld>
            <a:endParaRPr lang="ru-RU"/>
          </a:p>
        </p:txBody>
      </p:sp>
      <p:sp>
        <p:nvSpPr>
          <p:cNvPr id="28677" name="Google Shape;209;p20"/>
          <p:cNvSpPr txBox="1">
            <a:spLocks noGrp="1"/>
          </p:cNvSpPr>
          <p:nvPr>
            <p:ph type="ctrTitle"/>
          </p:nvPr>
        </p:nvSpPr>
        <p:spPr>
          <a:xfrm rot="16199090">
            <a:off x="-1677142" y="2605894"/>
            <a:ext cx="4091002" cy="517525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60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FFFFFF"/>
                </a:solidFill>
                <a:latin typeface="Montserrat"/>
                <a:cs typeface="Arial" charset="0"/>
                <a:sym typeface="Montserrat"/>
              </a:rPr>
              <a:t>ІНВЕСТИЦІЙНІ ПРОПОЗИЦІЇ ЗЕМЕЛЬНИХ ДІЛЯНОК ТИПУ </a:t>
            </a:r>
            <a:r>
              <a:rPr lang="en-US" sz="1200" b="1" dirty="0" smtClean="0">
                <a:solidFill>
                  <a:srgbClr val="FFFFFF"/>
                </a:solidFill>
                <a:latin typeface="Montserrat"/>
                <a:cs typeface="Arial" charset="0"/>
                <a:sym typeface="Montserrat"/>
              </a:rPr>
              <a:t>BROWNFIELD</a:t>
            </a:r>
            <a:endParaRPr lang="ru-RU" sz="1200" b="1" dirty="0" smtClean="0">
              <a:solidFill>
                <a:srgbClr val="FFFFFF"/>
              </a:solidFill>
              <a:latin typeface="Montserrat"/>
              <a:cs typeface="Arial" charset="0"/>
              <a:sym typeface="Montserrat"/>
            </a:endParaRPr>
          </a:p>
        </p:txBody>
      </p:sp>
      <p:sp>
        <p:nvSpPr>
          <p:cNvPr id="28680" name="Google Shape;212;p20"/>
          <p:cNvSpPr txBox="1">
            <a:spLocks noChangeArrowheads="1"/>
          </p:cNvSpPr>
          <p:nvPr/>
        </p:nvSpPr>
        <p:spPr bwMode="auto">
          <a:xfrm>
            <a:off x="3131840" y="72166"/>
            <a:ext cx="4080271" cy="355276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square" lIns="90000" tIns="54000" rIns="91425" bIns="54000">
            <a:spAutoFit/>
          </a:bodyPr>
          <a:lstStyle/>
          <a:p>
            <a:pPr algn="ctr">
              <a:buClr>
                <a:srgbClr val="000000"/>
              </a:buClr>
              <a:buSzPts val="1500"/>
              <a:buFont typeface="Arial" charset="0"/>
              <a:buNone/>
            </a:pPr>
            <a:r>
              <a:rPr lang="ru-RU" sz="1500" b="1" dirty="0" err="1">
                <a:solidFill>
                  <a:srgbClr val="FFFFFF"/>
                </a:solidFill>
                <a:latin typeface="Montserrat"/>
                <a:sym typeface="Montserrat"/>
              </a:rPr>
              <a:t>Земельна</a:t>
            </a:r>
            <a:r>
              <a:rPr lang="ru-RU" sz="1500" b="1" dirty="0">
                <a:solidFill>
                  <a:srgbClr val="FFFFFF"/>
                </a:solidFill>
                <a:latin typeface="Montserrat"/>
                <a:sym typeface="Montserrat"/>
              </a:rPr>
              <a:t> </a:t>
            </a:r>
            <a:r>
              <a:rPr lang="ru-RU" sz="1500" b="1" dirty="0" err="1" smtClean="0">
                <a:solidFill>
                  <a:srgbClr val="FFFFFF"/>
                </a:solidFill>
                <a:latin typeface="Montserrat"/>
                <a:sym typeface="Montserrat"/>
              </a:rPr>
              <a:t>ділянка</a:t>
            </a:r>
            <a:r>
              <a:rPr lang="ru-RU" sz="1500" b="1" dirty="0" smtClean="0">
                <a:solidFill>
                  <a:srgbClr val="FFFFFF"/>
                </a:solidFill>
                <a:latin typeface="Montserrat"/>
                <a:sym typeface="Montserrat"/>
              </a:rPr>
              <a:t> типу</a:t>
            </a:r>
            <a:r>
              <a:rPr lang="ru-RU" sz="1600" b="1" dirty="0" smtClean="0">
                <a:solidFill>
                  <a:srgbClr val="FFFFFF"/>
                </a:solidFill>
                <a:latin typeface="Montserrat"/>
                <a:sym typeface="Montserrat"/>
              </a:rPr>
              <a:t> </a:t>
            </a:r>
            <a:r>
              <a:rPr lang="en-US" sz="1600" b="1" dirty="0" smtClean="0">
                <a:solidFill>
                  <a:srgbClr val="FFFFFF"/>
                </a:solidFill>
                <a:latin typeface="Montserrat"/>
                <a:sym typeface="Montserrat"/>
              </a:rPr>
              <a:t>BROWNFIELD</a:t>
            </a:r>
            <a:endParaRPr lang="ru-RU" sz="1500" b="1" dirty="0">
              <a:solidFill>
                <a:srgbClr val="FFFFFF"/>
              </a:solidFill>
              <a:latin typeface="Montserrat"/>
              <a:sym typeface="Montserrat"/>
            </a:endParaRPr>
          </a:p>
        </p:txBody>
      </p:sp>
      <p:sp>
        <p:nvSpPr>
          <p:cNvPr id="28682" name="Google Shape;214;p20"/>
          <p:cNvSpPr>
            <a:spLocks noChangeArrowheads="1"/>
          </p:cNvSpPr>
          <p:nvPr/>
        </p:nvSpPr>
        <p:spPr bwMode="auto">
          <a:xfrm>
            <a:off x="605570" y="1614514"/>
            <a:ext cx="474663" cy="4984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 algn="ctr">
              <a:buClr>
                <a:srgbClr val="000000"/>
              </a:buClr>
              <a:buSzPts val="2000"/>
              <a:buFont typeface="Arial" charset="0"/>
              <a:buNone/>
            </a:pPr>
            <a:endParaRPr lang="ru-RU" sz="2000" dirty="0">
              <a:solidFill>
                <a:srgbClr val="B45F06"/>
              </a:solidFill>
              <a:latin typeface="Montserrat Black"/>
              <a:sym typeface="Montserrat Black"/>
            </a:endParaRPr>
          </a:p>
        </p:txBody>
      </p:sp>
      <p:pic>
        <p:nvPicPr>
          <p:cNvPr id="28683" name="Google Shape;215;p20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538" y="130175"/>
            <a:ext cx="688975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8745808"/>
              </p:ext>
            </p:extLst>
          </p:nvPr>
        </p:nvGraphicFramePr>
        <p:xfrm>
          <a:off x="4996729" y="485297"/>
          <a:ext cx="4069397" cy="670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95551">
                  <a:extLst>
                    <a:ext uri="{9D8B030D-6E8A-4147-A177-3AD203B41FA5}">
                      <a16:colId xmlns:a16="http://schemas.microsoft.com/office/drawing/2014/main" val="1745195711"/>
                    </a:ext>
                  </a:extLst>
                </a:gridCol>
                <a:gridCol w="1973846">
                  <a:extLst>
                    <a:ext uri="{9D8B030D-6E8A-4147-A177-3AD203B41FA5}">
                      <a16:colId xmlns:a16="http://schemas.microsoft.com/office/drawing/2014/main" val="1010937951"/>
                    </a:ext>
                  </a:extLst>
                </a:gridCol>
              </a:tblGrid>
              <a:tr h="5399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Місцезнаходження </a:t>
                      </a: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вул.Центральна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uk-UA" sz="11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с.Костинці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uk-UA" sz="11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Сторожинецька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МТГ Чернівецького району, Чернівецької області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7000420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8919279"/>
              </p:ext>
            </p:extLst>
          </p:nvPr>
        </p:nvGraphicFramePr>
        <p:xfrm>
          <a:off x="1029805" y="4050348"/>
          <a:ext cx="3892482" cy="1005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8661">
                  <a:extLst>
                    <a:ext uri="{9D8B030D-6E8A-4147-A177-3AD203B41FA5}">
                      <a16:colId xmlns:a16="http://schemas.microsoft.com/office/drawing/2014/main" val="740945876"/>
                    </a:ext>
                  </a:extLst>
                </a:gridCol>
                <a:gridCol w="3013821">
                  <a:extLst>
                    <a:ext uri="{9D8B030D-6E8A-4147-A177-3AD203B41FA5}">
                      <a16:colId xmlns:a16="http://schemas.microsoft.com/office/drawing/2014/main" val="34872930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Контактна </a:t>
                      </a: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особа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В. о. начальника відділу земельних ресурсів та комунальної власності Сторожинецької міської </a:t>
                      </a: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ради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Вітюк </a:t>
                      </a: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Аркадій Дмитрович,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+38 (03735) 2-15-55, </a:t>
                      </a:r>
                      <a:endParaRPr lang="uk-UA" sz="1100" b="0" i="0" u="none" strike="noStrike" cap="none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  <a:hlinkClick r:id="rId4"/>
                        </a:rPr>
                        <a:t>zemlevpor-stor-otg@ukr.net</a:t>
                      </a: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 </a:t>
                      </a:r>
                      <a:endParaRPr lang="uk-UA" sz="11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5588031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6728" r="6631" b="14821"/>
          <a:stretch/>
        </p:blipFill>
        <p:spPr>
          <a:xfrm>
            <a:off x="975668" y="471555"/>
            <a:ext cx="4000755" cy="2784394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299175"/>
              </p:ext>
            </p:extLst>
          </p:nvPr>
        </p:nvGraphicFramePr>
        <p:xfrm>
          <a:off x="1029805" y="3317868"/>
          <a:ext cx="3897618" cy="670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59156">
                  <a:extLst>
                    <a:ext uri="{9D8B030D-6E8A-4147-A177-3AD203B41FA5}">
                      <a16:colId xmlns:a16="http://schemas.microsoft.com/office/drawing/2014/main" val="3122813614"/>
                    </a:ext>
                  </a:extLst>
                </a:gridCol>
                <a:gridCol w="2138462">
                  <a:extLst>
                    <a:ext uri="{9D8B030D-6E8A-4147-A177-3AD203B41FA5}">
                      <a16:colId xmlns:a16="http://schemas.microsoft.com/office/drawing/2014/main" val="152496714"/>
                    </a:ext>
                  </a:extLst>
                </a:gridCol>
              </a:tblGrid>
              <a:tr h="3371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Можливості для 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інвестицій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Будівництво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та </a:t>
                      </a:r>
                      <a:r>
                        <a:rPr lang="ru-RU" sz="11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введення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в </a:t>
                      </a:r>
                      <a:r>
                        <a:rPr lang="ru-RU" sz="11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експлуатацію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фахової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майстерні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1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майстерні</a:t>
                      </a:r>
                      <a:r>
                        <a:rPr lang="ru-RU" sz="11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з ремонту </a:t>
                      </a:r>
                      <a:r>
                        <a:rPr lang="ru-RU" sz="11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автомобілів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3364777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2719347"/>
              </p:ext>
            </p:extLst>
          </p:nvPr>
        </p:nvGraphicFramePr>
        <p:xfrm>
          <a:off x="4996729" y="1213712"/>
          <a:ext cx="4071954" cy="2346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29865">
                  <a:extLst>
                    <a:ext uri="{9D8B030D-6E8A-4147-A177-3AD203B41FA5}">
                      <a16:colId xmlns:a16="http://schemas.microsoft.com/office/drawing/2014/main" val="2644976684"/>
                    </a:ext>
                  </a:extLst>
                </a:gridCol>
                <a:gridCol w="1942089">
                  <a:extLst>
                    <a:ext uri="{9D8B030D-6E8A-4147-A177-3AD203B41FA5}">
                      <a16:colId xmlns:a16="http://schemas.microsoft.com/office/drawing/2014/main" val="3242624542"/>
                    </a:ext>
                  </a:extLst>
                </a:gridCol>
              </a:tblGrid>
              <a:tr h="133902">
                <a:tc gridSpan="2"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Розміри виробничих площ:</a:t>
                      </a: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2198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Висота, довжина, ширина (м)</a:t>
                      </a: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 5*25*8</a:t>
                      </a: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88259"/>
                  </a:ext>
                </a:extLst>
              </a:tr>
              <a:tr h="159506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Площа (м2)</a:t>
                      </a: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b="0" i="0" u="none" strike="noStrike" cap="none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 200м2</a:t>
                      </a: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5046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Кількість поверхів</a:t>
                      </a: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b="0" i="0" u="none" strike="noStrike" cap="none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1 </a:t>
                      </a: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0154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Рік спорудження</a:t>
                      </a: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b="0" i="0" u="none" strike="noStrike" cap="none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1960</a:t>
                      </a: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25164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Поточне використання промислового об’єкту</a:t>
                      </a: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Територія та приміщення колишньої ферми </a:t>
                      </a:r>
                      <a:r>
                        <a:rPr lang="uk-UA" sz="11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с.Ясени</a:t>
                      </a: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   </a:t>
                      </a: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99857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Кадастровий номер</a:t>
                      </a: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b="0" i="0" u="none" strike="noStrike" cap="none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 Немає</a:t>
                      </a: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62112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Категорія землі</a:t>
                      </a: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b="0" i="0" u="none" strike="noStrike" cap="none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 Землі промисловості</a:t>
                      </a: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58604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Загальна площа території, на якій розташовані виробничі площі (м2)</a:t>
                      </a: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b="0" i="0" u="none" strike="noStrike" cap="none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2000 м2</a:t>
                      </a: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1187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Форма передачі виробничої площі інвестору</a:t>
                      </a: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Оренда, постійне користування, продаж</a:t>
                      </a: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7459583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0745670"/>
              </p:ext>
            </p:extLst>
          </p:nvPr>
        </p:nvGraphicFramePr>
        <p:xfrm>
          <a:off x="5010196" y="3560672"/>
          <a:ext cx="4066840" cy="1508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22976">
                  <a:extLst>
                    <a:ext uri="{9D8B030D-6E8A-4147-A177-3AD203B41FA5}">
                      <a16:colId xmlns:a16="http://schemas.microsoft.com/office/drawing/2014/main" val="3117524160"/>
                    </a:ext>
                  </a:extLst>
                </a:gridCol>
                <a:gridCol w="1943864">
                  <a:extLst>
                    <a:ext uri="{9D8B030D-6E8A-4147-A177-3AD203B41FA5}">
                      <a16:colId xmlns:a16="http://schemas.microsoft.com/office/drawing/2014/main" val="8076898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Найближча </a:t>
                      </a: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автомагістраль/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дорога </a:t>
                      </a: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національного </a:t>
                      </a: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значення, (км)</a:t>
                      </a:r>
                      <a:endParaRPr lang="uk-UA" sz="11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 </a:t>
                      </a: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3 </a:t>
                      </a:r>
                      <a:r>
                        <a:rPr lang="uk-UA" sz="11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км.с.Дубівці</a:t>
                      </a:r>
                      <a:endParaRPr lang="uk-UA" sz="11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67231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Найближчий обласний центр (км)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 </a:t>
                      </a: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34 </a:t>
                      </a:r>
                      <a:r>
                        <a:rPr lang="uk-UA" sz="11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км.м.Чернівці</a:t>
                      </a:r>
                      <a:endParaRPr lang="uk-UA" sz="11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0411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Найближчий діючий аеропорт (км)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 34 </a:t>
                      </a:r>
                      <a:r>
                        <a:rPr lang="uk-UA" sz="11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км.м.Чернівці</a:t>
                      </a:r>
                      <a:endParaRPr lang="uk-UA" sz="11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2646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b="0" i="0" u="none" strike="noStrike" cap="none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Найближча залізнична станція (км)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 </a:t>
                      </a:r>
                      <a:r>
                        <a:rPr kumimoji="0" lang="uk-UA" sz="11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34 км. </a:t>
                      </a:r>
                      <a:r>
                        <a:rPr kumimoji="0" lang="uk-UA" sz="11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м.Чернівці</a:t>
                      </a:r>
                      <a:endParaRPr kumimoji="0" lang="uk-UA" sz="11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uk-UA" sz="11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40 км. </a:t>
                      </a:r>
                      <a:r>
                        <a:rPr kumimoji="0" lang="uk-UA" sz="11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смт.Глибока</a:t>
                      </a:r>
                      <a:endParaRPr kumimoji="0" lang="uk-UA" sz="11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838541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217" y="1606512"/>
            <a:ext cx="445047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23502"/>
      </p:ext>
    </p:extLst>
  </p:cSld>
  <p:clrMapOvr>
    <a:masterClrMapping/>
  </p:clrMapOvr>
  <p:transition advTm="5772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206;p20"/>
          <p:cNvSpPr>
            <a:spLocks noChangeArrowheads="1"/>
          </p:cNvSpPr>
          <p:nvPr/>
        </p:nvSpPr>
        <p:spPr bwMode="auto">
          <a:xfrm>
            <a:off x="0" y="-14288"/>
            <a:ext cx="920750" cy="5151438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solidFill>
              <a:srgbClr val="B45F06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SzPts val="1400"/>
              <a:buFont typeface="Arial" charset="0"/>
              <a:buNone/>
            </a:pPr>
            <a:endParaRPr lang="ru-RU"/>
          </a:p>
        </p:txBody>
      </p:sp>
      <p:sp>
        <p:nvSpPr>
          <p:cNvPr id="28676" name="Google Shape;208;p20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22B9C548-B8D7-4C71-8941-9EBB3281CFB3}" type="slidenum">
              <a:rPr lang="ru-RU"/>
              <a:pPr/>
              <a:t>29</a:t>
            </a:fld>
            <a:endParaRPr lang="ru-RU"/>
          </a:p>
        </p:txBody>
      </p:sp>
      <p:sp>
        <p:nvSpPr>
          <p:cNvPr id="28677" name="Google Shape;209;p20"/>
          <p:cNvSpPr txBox="1">
            <a:spLocks noGrp="1"/>
          </p:cNvSpPr>
          <p:nvPr>
            <p:ph type="ctrTitle"/>
          </p:nvPr>
        </p:nvSpPr>
        <p:spPr>
          <a:xfrm rot="16199090">
            <a:off x="-1677142" y="2605894"/>
            <a:ext cx="4091002" cy="517525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60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FFFFFF"/>
                </a:solidFill>
                <a:latin typeface="Montserrat"/>
                <a:cs typeface="Arial" charset="0"/>
                <a:sym typeface="Montserrat"/>
              </a:rPr>
              <a:t>ІНВЕСТИЦІЙНІ ПРОПОЗИЦІЇ ЗЕМЕЛЬНИХ ДІЛЯНОК ТИПУ </a:t>
            </a:r>
            <a:r>
              <a:rPr lang="en-US" sz="1200" b="1" dirty="0" smtClean="0">
                <a:solidFill>
                  <a:srgbClr val="FFFFFF"/>
                </a:solidFill>
                <a:latin typeface="Montserrat"/>
                <a:cs typeface="Arial" charset="0"/>
                <a:sym typeface="Montserrat"/>
              </a:rPr>
              <a:t>BROWNFIELD</a:t>
            </a:r>
            <a:endParaRPr lang="ru-RU" sz="1200" b="1" dirty="0" smtClean="0">
              <a:solidFill>
                <a:srgbClr val="FFFFFF"/>
              </a:solidFill>
              <a:latin typeface="Montserrat"/>
              <a:cs typeface="Arial" charset="0"/>
              <a:sym typeface="Montserrat"/>
            </a:endParaRPr>
          </a:p>
        </p:txBody>
      </p:sp>
      <p:sp>
        <p:nvSpPr>
          <p:cNvPr id="28680" name="Google Shape;212;p20"/>
          <p:cNvSpPr txBox="1">
            <a:spLocks noChangeArrowheads="1"/>
          </p:cNvSpPr>
          <p:nvPr/>
        </p:nvSpPr>
        <p:spPr bwMode="auto">
          <a:xfrm>
            <a:off x="3131840" y="72166"/>
            <a:ext cx="4080271" cy="355276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square" lIns="90000" tIns="54000" rIns="91425" bIns="54000">
            <a:spAutoFit/>
          </a:bodyPr>
          <a:lstStyle/>
          <a:p>
            <a:pPr algn="ctr">
              <a:buClr>
                <a:srgbClr val="000000"/>
              </a:buClr>
              <a:buSzPts val="1500"/>
              <a:buFont typeface="Arial" charset="0"/>
              <a:buNone/>
            </a:pPr>
            <a:r>
              <a:rPr lang="ru-RU" sz="1500" b="1" dirty="0" err="1">
                <a:solidFill>
                  <a:srgbClr val="FFFFFF"/>
                </a:solidFill>
                <a:latin typeface="Montserrat"/>
                <a:sym typeface="Montserrat"/>
              </a:rPr>
              <a:t>Земельна</a:t>
            </a:r>
            <a:r>
              <a:rPr lang="ru-RU" sz="1500" b="1" dirty="0">
                <a:solidFill>
                  <a:srgbClr val="FFFFFF"/>
                </a:solidFill>
                <a:latin typeface="Montserrat"/>
                <a:sym typeface="Montserrat"/>
              </a:rPr>
              <a:t> </a:t>
            </a:r>
            <a:r>
              <a:rPr lang="ru-RU" sz="1500" b="1" dirty="0" err="1" smtClean="0">
                <a:solidFill>
                  <a:srgbClr val="FFFFFF"/>
                </a:solidFill>
                <a:latin typeface="Montserrat"/>
                <a:sym typeface="Montserrat"/>
              </a:rPr>
              <a:t>ділянка</a:t>
            </a:r>
            <a:r>
              <a:rPr lang="ru-RU" sz="1500" b="1" dirty="0" smtClean="0">
                <a:solidFill>
                  <a:srgbClr val="FFFFFF"/>
                </a:solidFill>
                <a:latin typeface="Montserrat"/>
                <a:sym typeface="Montserrat"/>
              </a:rPr>
              <a:t> типу</a:t>
            </a:r>
            <a:r>
              <a:rPr lang="ru-RU" sz="1600" b="1" dirty="0" smtClean="0">
                <a:solidFill>
                  <a:srgbClr val="FFFFFF"/>
                </a:solidFill>
                <a:latin typeface="Montserrat"/>
                <a:sym typeface="Montserrat"/>
              </a:rPr>
              <a:t> </a:t>
            </a:r>
            <a:r>
              <a:rPr lang="en-US" sz="1600" b="1" dirty="0" smtClean="0">
                <a:solidFill>
                  <a:srgbClr val="FFFFFF"/>
                </a:solidFill>
                <a:latin typeface="Montserrat"/>
                <a:sym typeface="Montserrat"/>
              </a:rPr>
              <a:t>BROWNFIELD</a:t>
            </a:r>
            <a:endParaRPr lang="ru-RU" sz="1500" b="1" dirty="0">
              <a:solidFill>
                <a:srgbClr val="FFFFFF"/>
              </a:solidFill>
              <a:latin typeface="Montserrat"/>
              <a:sym typeface="Montserrat"/>
            </a:endParaRPr>
          </a:p>
        </p:txBody>
      </p:sp>
      <p:pic>
        <p:nvPicPr>
          <p:cNvPr id="28683" name="Google Shape;215;p20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538" y="130175"/>
            <a:ext cx="688975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9051723"/>
              </p:ext>
            </p:extLst>
          </p:nvPr>
        </p:nvGraphicFramePr>
        <p:xfrm>
          <a:off x="4996729" y="485297"/>
          <a:ext cx="4069397" cy="670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95551">
                  <a:extLst>
                    <a:ext uri="{9D8B030D-6E8A-4147-A177-3AD203B41FA5}">
                      <a16:colId xmlns:a16="http://schemas.microsoft.com/office/drawing/2014/main" val="1745195711"/>
                    </a:ext>
                  </a:extLst>
                </a:gridCol>
                <a:gridCol w="1973846">
                  <a:extLst>
                    <a:ext uri="{9D8B030D-6E8A-4147-A177-3AD203B41FA5}">
                      <a16:colId xmlns:a16="http://schemas.microsoft.com/office/drawing/2014/main" val="1010937951"/>
                    </a:ext>
                  </a:extLst>
                </a:gridCol>
              </a:tblGrid>
              <a:tr h="5399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Місцезнаходження </a:t>
                      </a: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вул.Вишнева,1, </a:t>
                      </a:r>
                      <a:r>
                        <a:rPr lang="uk-UA" sz="11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с.Бобівці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uk-UA" sz="11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Сторожинецька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МТГ Чернівецького району, Чернівецької області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7000420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8919279"/>
              </p:ext>
            </p:extLst>
          </p:nvPr>
        </p:nvGraphicFramePr>
        <p:xfrm>
          <a:off x="1029805" y="4050348"/>
          <a:ext cx="3892482" cy="1005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8661">
                  <a:extLst>
                    <a:ext uri="{9D8B030D-6E8A-4147-A177-3AD203B41FA5}">
                      <a16:colId xmlns:a16="http://schemas.microsoft.com/office/drawing/2014/main" val="740945876"/>
                    </a:ext>
                  </a:extLst>
                </a:gridCol>
                <a:gridCol w="3013821">
                  <a:extLst>
                    <a:ext uri="{9D8B030D-6E8A-4147-A177-3AD203B41FA5}">
                      <a16:colId xmlns:a16="http://schemas.microsoft.com/office/drawing/2014/main" val="34872930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Контактна </a:t>
                      </a: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особа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В. о. начальника відділу земельних ресурсів та комунальної власності Сторожинецької міської </a:t>
                      </a: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ради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Вітюк </a:t>
                      </a: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Аркадій Дмитрович,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+38 (03735) 2-15-55, </a:t>
                      </a:r>
                      <a:endParaRPr lang="uk-UA" sz="1100" b="0" i="0" u="none" strike="noStrike" cap="none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  <a:hlinkClick r:id="rId4"/>
                        </a:rPr>
                        <a:t>zemlevpor-stor-otg@ukr.net</a:t>
                      </a: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 </a:t>
                      </a:r>
                      <a:endParaRPr lang="uk-UA" sz="11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5588031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654264"/>
              </p:ext>
            </p:extLst>
          </p:nvPr>
        </p:nvGraphicFramePr>
        <p:xfrm>
          <a:off x="1029805" y="3317868"/>
          <a:ext cx="3897618" cy="670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59156">
                  <a:extLst>
                    <a:ext uri="{9D8B030D-6E8A-4147-A177-3AD203B41FA5}">
                      <a16:colId xmlns:a16="http://schemas.microsoft.com/office/drawing/2014/main" val="3122813614"/>
                    </a:ext>
                  </a:extLst>
                </a:gridCol>
                <a:gridCol w="2138462">
                  <a:extLst>
                    <a:ext uri="{9D8B030D-6E8A-4147-A177-3AD203B41FA5}">
                      <a16:colId xmlns:a16="http://schemas.microsoft.com/office/drawing/2014/main" val="152496714"/>
                    </a:ext>
                  </a:extLst>
                </a:gridCol>
              </a:tblGrid>
              <a:tr h="3371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Можливості для 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інвестицій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Реконструкція будівлі під заклад для дозвілля молоді, комерційний чи інший вид діяльності</a:t>
                      </a:r>
                      <a:endParaRPr lang="uk-UA" sz="11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3364777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4307852"/>
              </p:ext>
            </p:extLst>
          </p:nvPr>
        </p:nvGraphicFramePr>
        <p:xfrm>
          <a:off x="4996729" y="1155857"/>
          <a:ext cx="4071954" cy="22380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29865">
                  <a:extLst>
                    <a:ext uri="{9D8B030D-6E8A-4147-A177-3AD203B41FA5}">
                      <a16:colId xmlns:a16="http://schemas.microsoft.com/office/drawing/2014/main" val="2644976684"/>
                    </a:ext>
                  </a:extLst>
                </a:gridCol>
                <a:gridCol w="1942089">
                  <a:extLst>
                    <a:ext uri="{9D8B030D-6E8A-4147-A177-3AD203B41FA5}">
                      <a16:colId xmlns:a16="http://schemas.microsoft.com/office/drawing/2014/main" val="3242624542"/>
                    </a:ext>
                  </a:extLst>
                </a:gridCol>
              </a:tblGrid>
              <a:tr h="133902">
                <a:tc gridSpan="2"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Розміри виробничих площ:</a:t>
                      </a: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219852"/>
                  </a:ext>
                </a:extLst>
              </a:tr>
              <a:tr h="159506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Площа (м2)</a:t>
                      </a: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265.80 кв.м.</a:t>
                      </a: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5046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Кількість поверхів</a:t>
                      </a: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0154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Рік спорудження</a:t>
                      </a: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50-60рр.</a:t>
                      </a: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25164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Поточне використання промислового об’єкту</a:t>
                      </a: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використовується</a:t>
                      </a: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99857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Кадастровий номер</a:t>
                      </a: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------</a:t>
                      </a: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62112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Категорія землі</a:t>
                      </a: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землі 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</a:t>
                      </a:r>
                      <a:r>
                        <a:rPr lang="uk-UA" sz="11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с.г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призначення</a:t>
                      </a: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58604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Загальна площа території, на якій розташовані виробничі площі (м2)</a:t>
                      </a: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0,50 га</a:t>
                      </a: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1187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Форма передачі виробничої площі інвестору</a:t>
                      </a: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Продаж або оренда </a:t>
                      </a: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7459583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039774"/>
              </p:ext>
            </p:extLst>
          </p:nvPr>
        </p:nvGraphicFramePr>
        <p:xfrm>
          <a:off x="4993469" y="3398779"/>
          <a:ext cx="4066840" cy="15909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22976">
                  <a:extLst>
                    <a:ext uri="{9D8B030D-6E8A-4147-A177-3AD203B41FA5}">
                      <a16:colId xmlns:a16="http://schemas.microsoft.com/office/drawing/2014/main" val="3117524160"/>
                    </a:ext>
                  </a:extLst>
                </a:gridCol>
                <a:gridCol w="1943864">
                  <a:extLst>
                    <a:ext uri="{9D8B030D-6E8A-4147-A177-3AD203B41FA5}">
                      <a16:colId xmlns:a16="http://schemas.microsoft.com/office/drawing/2014/main" val="8076898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Найближча </a:t>
                      </a: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автомагістраль/</a:t>
                      </a:r>
                    </a:p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дорога </a:t>
                      </a: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національного </a:t>
                      </a: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значення, (км)</a:t>
                      </a:r>
                      <a:endParaRPr lang="uk-UA" sz="11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15 км/3 км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67231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Найближчий </a:t>
                      </a: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обл. </a:t>
                      </a: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центр (км)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33 км., </a:t>
                      </a:r>
                      <a:r>
                        <a:rPr lang="uk-UA" sz="11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м.Чернівці</a:t>
                      </a:r>
                      <a:endParaRPr lang="uk-UA" sz="11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0411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Найближчий діючий аеропорт (км)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20 </a:t>
                      </a: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км., </a:t>
                      </a:r>
                      <a:r>
                        <a:rPr lang="uk-UA" sz="11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м.Чернівці</a:t>
                      </a:r>
                      <a:endParaRPr lang="uk-UA" sz="11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2646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Найближча залізнична станція (км)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12 </a:t>
                      </a:r>
                      <a:r>
                        <a:rPr lang="uk-UA" sz="1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км., </a:t>
                      </a:r>
                      <a:r>
                        <a:rPr lang="uk-UA" sz="11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с.Лужани</a:t>
                      </a:r>
                      <a:endParaRPr lang="uk-UA" sz="1100" b="0" i="0" u="none" strike="noStrike" cap="none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uk-UA" sz="11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33 км. </a:t>
                      </a:r>
                      <a:r>
                        <a:rPr kumimoji="0" lang="uk-UA" sz="11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м.Чернівці</a:t>
                      </a:r>
                      <a:endParaRPr kumimoji="0" lang="uk-UA" sz="11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uk-UA" sz="11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34 км. </a:t>
                      </a:r>
                      <a:r>
                        <a:rPr kumimoji="0" lang="uk-UA" sz="11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смт.Глибока</a:t>
                      </a:r>
                      <a:endParaRPr lang="uk-UA" sz="11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838541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14443" t="9045" r="24445" b="25839"/>
          <a:stretch/>
        </p:blipFill>
        <p:spPr>
          <a:xfrm>
            <a:off x="1063264" y="462876"/>
            <a:ext cx="3960440" cy="25922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663" y="1759020"/>
            <a:ext cx="435601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050220"/>
      </p:ext>
    </p:extLst>
  </p:cSld>
  <p:clrMapOvr>
    <a:masterClrMapping/>
  </p:clrMapOvr>
  <p:transition advTm="5772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Google Shape;62;p14"/>
          <p:cNvSpPr txBox="1">
            <a:spLocks noGrp="1"/>
          </p:cNvSpPr>
          <p:nvPr>
            <p:ph type="ctrTitle"/>
          </p:nvPr>
        </p:nvSpPr>
        <p:spPr>
          <a:xfrm>
            <a:off x="1043608" y="598027"/>
            <a:ext cx="3405187" cy="569913"/>
          </a:xfrm>
        </p:spPr>
        <p:txBody>
          <a:bodyPr>
            <a:normAutofit fontScale="90000"/>
          </a:bodyPr>
          <a:lstStyle/>
          <a:p>
            <a:pPr algn="l" eaLnBrk="1" hangingPunct="1">
              <a:spcBef>
                <a:spcPts val="600"/>
              </a:spcBef>
              <a:spcAft>
                <a:spcPct val="0"/>
              </a:spcAft>
            </a:pPr>
            <a:r>
              <a:rPr lang="ru-RU" sz="2400" b="1" dirty="0" smtClean="0">
                <a:latin typeface="Montserrat"/>
                <a:cs typeface="Arial" charset="0"/>
                <a:sym typeface="Montserrat"/>
              </a:rPr>
              <a:t>    ЗМІСТ</a:t>
            </a:r>
          </a:p>
        </p:txBody>
      </p:sp>
      <p:sp>
        <p:nvSpPr>
          <p:cNvPr id="65" name="Google Shape;65;p14"/>
          <p:cNvSpPr txBox="1"/>
          <p:nvPr/>
        </p:nvSpPr>
        <p:spPr>
          <a:xfrm>
            <a:off x="0" y="1249908"/>
            <a:ext cx="4120480" cy="418573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>
            <a:spAutoFit/>
          </a:bodyPr>
          <a:lstStyle/>
          <a:p>
            <a:pPr lvl="0">
              <a:buClr>
                <a:srgbClr val="6AA84F"/>
              </a:buClr>
              <a:buSzPts val="1400"/>
              <a:buFont typeface="Montserrat"/>
              <a:buChar char="●"/>
            </a:pPr>
            <a:r>
              <a:rPr lang="ru-RU" dirty="0" err="1" smtClean="0">
                <a:latin typeface="Montserrat"/>
                <a:sym typeface="Montserrat"/>
              </a:rPr>
              <a:t>Загальна</a:t>
            </a:r>
            <a:r>
              <a:rPr lang="ru-RU" dirty="0" smtClean="0">
                <a:latin typeface="Montserrat"/>
                <a:sym typeface="Montserrat"/>
              </a:rPr>
              <a:t> </a:t>
            </a:r>
            <a:r>
              <a:rPr lang="ru-RU" dirty="0" err="1" smtClean="0">
                <a:latin typeface="Montserrat"/>
                <a:sym typeface="Montserrat"/>
              </a:rPr>
              <a:t>інформація</a:t>
            </a:r>
            <a:r>
              <a:rPr lang="ru-RU" dirty="0" smtClean="0">
                <a:latin typeface="Montserrat"/>
                <a:sym typeface="Montserrat"/>
              </a:rPr>
              <a:t>  .  .  .  .  .  .  .  .  .  .  .  . 4</a:t>
            </a:r>
          </a:p>
          <a:p>
            <a:pPr lvl="0">
              <a:buClr>
                <a:srgbClr val="6AA84F"/>
              </a:buClr>
              <a:buSzPts val="1400"/>
            </a:pPr>
            <a:endParaRPr lang="ru-RU" dirty="0" smtClean="0">
              <a:latin typeface="Montserrat"/>
              <a:sym typeface="Montserrat"/>
            </a:endParaRPr>
          </a:p>
          <a:p>
            <a:pPr lvl="0">
              <a:buClr>
                <a:srgbClr val="6AA84F"/>
              </a:buClr>
              <a:buSzPts val="1400"/>
              <a:buFont typeface="Montserrat"/>
              <a:buChar char="●"/>
            </a:pPr>
            <a:r>
              <a:rPr lang="ru-RU" dirty="0">
                <a:latin typeface="Montserrat"/>
                <a:sym typeface="Montserrat"/>
              </a:rPr>
              <a:t> </a:t>
            </a:r>
            <a:r>
              <a:rPr lang="ru-RU" dirty="0" err="1" smtClean="0">
                <a:latin typeface="Montserrat"/>
                <a:sym typeface="Montserrat"/>
              </a:rPr>
              <a:t>Фактори</a:t>
            </a:r>
            <a:r>
              <a:rPr lang="ru-RU" dirty="0" smtClean="0">
                <a:latin typeface="Montserrat"/>
                <a:sym typeface="Montserrat"/>
              </a:rPr>
              <a:t> </a:t>
            </a:r>
            <a:r>
              <a:rPr lang="ru-RU" dirty="0" err="1">
                <a:latin typeface="Montserrat"/>
                <a:sym typeface="Montserrat"/>
              </a:rPr>
              <a:t>інвестиційної</a:t>
            </a:r>
            <a:r>
              <a:rPr lang="ru-RU" dirty="0">
                <a:latin typeface="Montserrat"/>
                <a:sym typeface="Montserrat"/>
              </a:rPr>
              <a:t> </a:t>
            </a:r>
            <a:r>
              <a:rPr lang="ru-RU" dirty="0" err="1" smtClean="0">
                <a:latin typeface="Montserrat"/>
                <a:sym typeface="Montserrat"/>
              </a:rPr>
              <a:t>привабливості</a:t>
            </a:r>
            <a:r>
              <a:rPr lang="ru-RU" dirty="0" smtClean="0">
                <a:latin typeface="Montserrat"/>
                <a:sym typeface="Montserrat"/>
              </a:rPr>
              <a:t> </a:t>
            </a:r>
            <a:r>
              <a:rPr lang="ru-RU" sz="1500" dirty="0" smtClean="0">
                <a:latin typeface="Montserrat"/>
                <a:sym typeface="Montserrat"/>
              </a:rPr>
              <a:t>.  </a:t>
            </a:r>
            <a:r>
              <a:rPr lang="ru-RU" sz="1500" dirty="0">
                <a:latin typeface="Montserrat"/>
                <a:sym typeface="Montserrat"/>
              </a:rPr>
              <a:t>. </a:t>
            </a:r>
            <a:r>
              <a:rPr lang="ru-RU" sz="1500" dirty="0" smtClean="0">
                <a:latin typeface="Montserrat"/>
                <a:sym typeface="Montserrat"/>
              </a:rPr>
              <a:t> . 5</a:t>
            </a:r>
          </a:p>
          <a:p>
            <a:pPr lvl="0">
              <a:buClr>
                <a:srgbClr val="6AA84F"/>
              </a:buClr>
              <a:buSzPts val="1400"/>
              <a:buFont typeface="Montserrat"/>
              <a:buChar char="●"/>
            </a:pPr>
            <a:endParaRPr lang="ru-RU" sz="1500" dirty="0">
              <a:latin typeface="Montserrat"/>
              <a:sym typeface="Montserrat"/>
            </a:endParaRPr>
          </a:p>
          <a:p>
            <a:pPr>
              <a:buClr>
                <a:srgbClr val="6AA84F"/>
              </a:buClr>
              <a:buSzPts val="1400"/>
              <a:buFont typeface="Montserrat"/>
              <a:buChar char="●"/>
            </a:pPr>
            <a:r>
              <a:rPr lang="uk-UA" dirty="0" err="1" smtClean="0">
                <a:latin typeface="Montserrat"/>
                <a:sym typeface="Montserrat"/>
              </a:rPr>
              <a:t>Геолокація</a:t>
            </a:r>
            <a:r>
              <a:rPr lang="uk-UA" dirty="0" smtClean="0">
                <a:latin typeface="Montserrat"/>
                <a:sym typeface="Montserrat"/>
              </a:rPr>
              <a:t>  .  .  .  .  .  .  .  .  .  .  .  .  </a:t>
            </a:r>
            <a:r>
              <a:rPr lang="en-US" dirty="0" smtClean="0">
                <a:latin typeface="Montserrat"/>
                <a:sym typeface="Montserrat"/>
              </a:rPr>
              <a:t>.</a:t>
            </a:r>
            <a:r>
              <a:rPr lang="uk-UA" dirty="0" smtClean="0">
                <a:latin typeface="Montserrat"/>
                <a:sym typeface="Montserrat"/>
              </a:rPr>
              <a:t> </a:t>
            </a:r>
            <a:r>
              <a:rPr lang="ru-RU" sz="1500" dirty="0" smtClean="0">
                <a:latin typeface="Montserrat"/>
                <a:sym typeface="Montserrat"/>
              </a:rPr>
              <a:t> </a:t>
            </a:r>
            <a:r>
              <a:rPr lang="ru-RU" sz="1500" dirty="0">
                <a:latin typeface="Montserrat"/>
                <a:sym typeface="Montserrat"/>
              </a:rPr>
              <a:t>.  .  . </a:t>
            </a:r>
            <a:r>
              <a:rPr lang="ru-RU" sz="1500" dirty="0" smtClean="0">
                <a:latin typeface="Montserrat"/>
                <a:sym typeface="Montserrat"/>
              </a:rPr>
              <a:t> .  6</a:t>
            </a:r>
          </a:p>
          <a:p>
            <a:pPr>
              <a:buClr>
                <a:srgbClr val="6AA84F"/>
              </a:buClr>
              <a:buSzPts val="1400"/>
            </a:pPr>
            <a:endParaRPr lang="ru-RU" dirty="0">
              <a:latin typeface="Montserrat"/>
              <a:sym typeface="Montserrat"/>
            </a:endParaRPr>
          </a:p>
          <a:p>
            <a:pPr>
              <a:buClr>
                <a:srgbClr val="6AA84F"/>
              </a:buClr>
              <a:buSzPts val="1400"/>
              <a:buFont typeface="Montserrat"/>
              <a:buChar char="●"/>
            </a:pPr>
            <a:r>
              <a:rPr lang="ru-RU" dirty="0" err="1" smtClean="0">
                <a:latin typeface="Montserrat"/>
                <a:sym typeface="Montserrat"/>
              </a:rPr>
              <a:t>Інвестиційні</a:t>
            </a:r>
            <a:r>
              <a:rPr lang="ru-RU" dirty="0" smtClean="0">
                <a:latin typeface="Montserrat"/>
                <a:sym typeface="Montserrat"/>
              </a:rPr>
              <a:t> </a:t>
            </a:r>
            <a:r>
              <a:rPr lang="ru-RU" dirty="0" err="1" smtClean="0">
                <a:latin typeface="Montserrat"/>
                <a:sym typeface="Montserrat"/>
              </a:rPr>
              <a:t>ділянки</a:t>
            </a:r>
            <a:r>
              <a:rPr lang="ru-RU" dirty="0" smtClean="0">
                <a:latin typeface="Montserrat"/>
                <a:sym typeface="Montserrat"/>
              </a:rPr>
              <a:t> </a:t>
            </a:r>
            <a:r>
              <a:rPr lang="en-US" dirty="0" smtClean="0">
                <a:latin typeface="Montserrat"/>
                <a:sym typeface="Montserrat"/>
              </a:rPr>
              <a:t>GREENFIELD .</a:t>
            </a:r>
            <a:r>
              <a:rPr lang="ru-RU" sz="1500" dirty="0" smtClean="0">
                <a:latin typeface="Montserrat"/>
                <a:sym typeface="Montserrat"/>
              </a:rPr>
              <a:t> </a:t>
            </a:r>
            <a:r>
              <a:rPr lang="ru-RU" sz="1500" dirty="0">
                <a:latin typeface="Montserrat"/>
                <a:sym typeface="Montserrat"/>
              </a:rPr>
              <a:t>.  .  . </a:t>
            </a:r>
            <a:r>
              <a:rPr lang="ru-RU" sz="1500" dirty="0" smtClean="0">
                <a:latin typeface="Montserrat"/>
                <a:sym typeface="Montserrat"/>
              </a:rPr>
              <a:t>.  8</a:t>
            </a:r>
          </a:p>
          <a:p>
            <a:pPr>
              <a:buClr>
                <a:srgbClr val="6AA84F"/>
              </a:buClr>
              <a:buSzPts val="1400"/>
            </a:pPr>
            <a:endParaRPr lang="en-US" sz="1500" dirty="0" smtClean="0">
              <a:latin typeface="Montserrat"/>
              <a:sym typeface="Montserrat"/>
            </a:endParaRPr>
          </a:p>
          <a:p>
            <a:pPr>
              <a:buClr>
                <a:srgbClr val="6AA84F"/>
              </a:buClr>
              <a:buSzPts val="1400"/>
              <a:buFont typeface="Montserrat"/>
              <a:buChar char="●"/>
            </a:pPr>
            <a:r>
              <a:rPr lang="ru-RU" dirty="0" err="1">
                <a:latin typeface="Montserrat"/>
                <a:sym typeface="Montserrat"/>
              </a:rPr>
              <a:t>Інвестиційні</a:t>
            </a:r>
            <a:r>
              <a:rPr lang="ru-RU" dirty="0">
                <a:latin typeface="Montserrat"/>
                <a:sym typeface="Montserrat"/>
              </a:rPr>
              <a:t> </a:t>
            </a:r>
            <a:r>
              <a:rPr lang="ru-RU" dirty="0" err="1" smtClean="0">
                <a:latin typeface="Montserrat"/>
                <a:sym typeface="Montserrat"/>
              </a:rPr>
              <a:t>ділянки</a:t>
            </a:r>
            <a:r>
              <a:rPr lang="en-US" dirty="0" smtClean="0">
                <a:latin typeface="Montserrat"/>
                <a:sym typeface="Montserrat"/>
              </a:rPr>
              <a:t> BROWNFIELD </a:t>
            </a:r>
            <a:r>
              <a:rPr lang="en-US" dirty="0">
                <a:latin typeface="Montserrat"/>
                <a:sym typeface="Montserrat"/>
              </a:rPr>
              <a:t>.</a:t>
            </a:r>
            <a:r>
              <a:rPr lang="ru-RU" sz="1500" dirty="0">
                <a:latin typeface="Montserrat"/>
                <a:sym typeface="Montserrat"/>
              </a:rPr>
              <a:t> .  .  . </a:t>
            </a:r>
            <a:r>
              <a:rPr lang="ru-RU" sz="1500" dirty="0" smtClean="0">
                <a:latin typeface="Montserrat"/>
                <a:sym typeface="Montserrat"/>
              </a:rPr>
              <a:t>  26</a:t>
            </a:r>
          </a:p>
          <a:p>
            <a:pPr>
              <a:buClr>
                <a:srgbClr val="6AA84F"/>
              </a:buClr>
              <a:buSzPts val="1400"/>
            </a:pPr>
            <a:endParaRPr lang="ru-RU" dirty="0">
              <a:latin typeface="Montserrat"/>
              <a:sym typeface="Montserrat"/>
            </a:endParaRPr>
          </a:p>
          <a:p>
            <a:pPr>
              <a:buClr>
                <a:srgbClr val="6AA84F"/>
              </a:buClr>
              <a:buSzPts val="1400"/>
              <a:buFont typeface="Montserrat"/>
              <a:buChar char="●"/>
            </a:pPr>
            <a:r>
              <a:rPr lang="ru-RU" dirty="0" err="1" smtClean="0">
                <a:latin typeface="Montserrat"/>
                <a:sym typeface="Montserrat"/>
              </a:rPr>
              <a:t>Природні</a:t>
            </a:r>
            <a:r>
              <a:rPr lang="ru-RU" dirty="0" smtClean="0">
                <a:latin typeface="Montserrat"/>
                <a:sym typeface="Montserrat"/>
              </a:rPr>
              <a:t> </a:t>
            </a:r>
            <a:r>
              <a:rPr lang="ru-RU" dirty="0" err="1">
                <a:latin typeface="Montserrat"/>
                <a:sym typeface="Montserrat"/>
              </a:rPr>
              <a:t>ресурси</a:t>
            </a:r>
            <a:r>
              <a:rPr lang="ru-RU" sz="1500" dirty="0">
                <a:latin typeface="Montserrat"/>
                <a:sym typeface="Montserrat"/>
              </a:rPr>
              <a:t>  .  .  .  .  .  .  .  .  .  .  .  . </a:t>
            </a:r>
            <a:r>
              <a:rPr lang="ru-RU" sz="1500" dirty="0" smtClean="0">
                <a:latin typeface="Montserrat"/>
                <a:sym typeface="Montserrat"/>
              </a:rPr>
              <a:t> . </a:t>
            </a:r>
            <a:r>
              <a:rPr lang="ru-RU" sz="1500" dirty="0">
                <a:latin typeface="Montserrat"/>
                <a:sym typeface="Montserrat"/>
              </a:rPr>
              <a:t>3</a:t>
            </a:r>
            <a:r>
              <a:rPr lang="ru-RU" sz="1500" dirty="0" smtClean="0">
                <a:latin typeface="Montserrat"/>
                <a:sym typeface="Montserrat"/>
              </a:rPr>
              <a:t>0</a:t>
            </a:r>
          </a:p>
          <a:p>
            <a:pPr>
              <a:buClr>
                <a:srgbClr val="6AA84F"/>
              </a:buClr>
              <a:buSzPts val="1400"/>
            </a:pPr>
            <a:endParaRPr lang="ru-RU" sz="1500" dirty="0" smtClean="0">
              <a:latin typeface="Montserrat"/>
              <a:sym typeface="Montserrat"/>
            </a:endParaRPr>
          </a:p>
          <a:p>
            <a:pPr>
              <a:buClr>
                <a:srgbClr val="6AA84F"/>
              </a:buClr>
              <a:buSzPts val="1400"/>
              <a:buFont typeface="Montserrat"/>
              <a:buChar char="●"/>
            </a:pPr>
            <a:r>
              <a:rPr lang="ru-RU" dirty="0" err="1">
                <a:latin typeface="Montserrat"/>
                <a:sym typeface="Montserrat"/>
              </a:rPr>
              <a:t>Інструменти</a:t>
            </a:r>
            <a:r>
              <a:rPr lang="ru-RU" dirty="0">
                <a:latin typeface="Montserrat"/>
                <a:sym typeface="Montserrat"/>
              </a:rPr>
              <a:t> </a:t>
            </a:r>
            <a:r>
              <a:rPr lang="ru-RU" dirty="0" err="1">
                <a:latin typeface="Montserrat"/>
                <a:sym typeface="Montserrat"/>
              </a:rPr>
              <a:t>сприяння</a:t>
            </a:r>
            <a:r>
              <a:rPr lang="ru-RU" dirty="0">
                <a:latin typeface="Montserrat"/>
                <a:sym typeface="Montserrat"/>
              </a:rPr>
              <a:t> </a:t>
            </a:r>
            <a:r>
              <a:rPr lang="ru-RU" dirty="0" err="1" smtClean="0">
                <a:latin typeface="Montserrat"/>
                <a:sym typeface="Montserrat"/>
              </a:rPr>
              <a:t>бізнесу</a:t>
            </a:r>
            <a:r>
              <a:rPr lang="ru-RU" dirty="0" smtClean="0">
                <a:latin typeface="Montserrat"/>
                <a:sym typeface="Montserrat"/>
              </a:rPr>
              <a:t> .   .    .   .   .  </a:t>
            </a:r>
            <a:r>
              <a:rPr lang="ru-RU" dirty="0" smtClean="0">
                <a:latin typeface="Montserrat"/>
                <a:sym typeface="Montserrat"/>
              </a:rPr>
              <a:t> 33</a:t>
            </a:r>
          </a:p>
          <a:p>
            <a:pPr>
              <a:buClr>
                <a:srgbClr val="6AA84F"/>
              </a:buClr>
              <a:buSzPts val="1400"/>
              <a:buFont typeface="Montserrat"/>
              <a:buChar char="●"/>
            </a:pPr>
            <a:endParaRPr lang="ru-RU" dirty="0">
              <a:latin typeface="Montserrat"/>
              <a:sym typeface="Montserrat"/>
            </a:endParaRPr>
          </a:p>
          <a:p>
            <a:pPr>
              <a:buClr>
                <a:srgbClr val="6AA84F"/>
              </a:buClr>
              <a:buSzPts val="1400"/>
              <a:buFont typeface="Montserrat"/>
              <a:buChar char="●"/>
            </a:pPr>
            <a:r>
              <a:rPr lang="ru-RU" dirty="0" err="1" smtClean="0">
                <a:latin typeface="Montserrat"/>
                <a:sym typeface="Montserrat"/>
              </a:rPr>
              <a:t>Людський</a:t>
            </a:r>
            <a:r>
              <a:rPr lang="ru-RU" dirty="0" smtClean="0">
                <a:latin typeface="Montserrat"/>
                <a:sym typeface="Montserrat"/>
              </a:rPr>
              <a:t> </a:t>
            </a:r>
            <a:r>
              <a:rPr lang="ru-RU" dirty="0" err="1" smtClean="0">
                <a:latin typeface="Montserrat"/>
                <a:sym typeface="Montserrat"/>
              </a:rPr>
              <a:t>капітал</a:t>
            </a:r>
            <a:r>
              <a:rPr lang="ru-RU" dirty="0" smtClean="0">
                <a:latin typeface="Montserrat"/>
                <a:sym typeface="Montserrat"/>
              </a:rPr>
              <a:t> .   .   .   .   .   .   .   .   .   .   .34</a:t>
            </a:r>
          </a:p>
          <a:p>
            <a:pPr>
              <a:buClr>
                <a:srgbClr val="6AA84F"/>
              </a:buClr>
              <a:buSzPts val="1400"/>
              <a:buFont typeface="Montserrat"/>
              <a:buChar char="●"/>
            </a:pPr>
            <a:endParaRPr lang="ru-RU" dirty="0">
              <a:latin typeface="Montserrat"/>
              <a:sym typeface="Montserrat"/>
            </a:endParaRPr>
          </a:p>
          <a:p>
            <a:pPr>
              <a:buClr>
                <a:srgbClr val="6AA84F"/>
              </a:buClr>
              <a:buSzPts val="1400"/>
              <a:buFont typeface="Montserrat"/>
              <a:buChar char="●"/>
            </a:pPr>
            <a:r>
              <a:rPr lang="ru-RU" dirty="0" err="1" smtClean="0">
                <a:latin typeface="Montserrat"/>
                <a:sym typeface="Montserrat"/>
              </a:rPr>
              <a:t>Контакти</a:t>
            </a:r>
            <a:r>
              <a:rPr lang="ru-RU" dirty="0" smtClean="0">
                <a:latin typeface="Montserrat"/>
                <a:sym typeface="Montserrat"/>
              </a:rPr>
              <a:t>  .   .   .   .   .   .   .    .   .   .   .   .   .   . 35</a:t>
            </a:r>
            <a:endParaRPr lang="ru-RU" dirty="0" smtClean="0">
              <a:latin typeface="Montserrat"/>
              <a:sym typeface="Montserrat"/>
            </a:endParaRPr>
          </a:p>
          <a:p>
            <a:pPr>
              <a:buClr>
                <a:srgbClr val="6AA84F"/>
              </a:buClr>
              <a:buSzPts val="1400"/>
              <a:buFont typeface="Montserrat"/>
              <a:buChar char="●"/>
            </a:pPr>
            <a:endParaRPr lang="ru-RU" dirty="0">
              <a:latin typeface="Montserrat"/>
              <a:sym typeface="Montserra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6" y="0"/>
            <a:ext cx="890093" cy="13412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0"/>
            <a:ext cx="8266892" cy="4267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845" y="396274"/>
            <a:ext cx="8157155" cy="609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569" y="550180"/>
            <a:ext cx="4722830" cy="4541850"/>
          </a:xfrm>
          <a:prstGeom prst="rect">
            <a:avLst/>
          </a:prstGeom>
        </p:spPr>
      </p:pic>
    </p:spTree>
  </p:cSld>
  <p:clrMapOvr>
    <a:masterClrMapping/>
  </p:clrMapOvr>
  <p:transition advTm="6397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Google Shape;236;p22"/>
          <p:cNvSpPr>
            <a:spLocks noChangeArrowheads="1"/>
          </p:cNvSpPr>
          <p:nvPr/>
        </p:nvSpPr>
        <p:spPr bwMode="auto">
          <a:xfrm>
            <a:off x="-83344" y="0"/>
            <a:ext cx="3959225" cy="5143500"/>
          </a:xfrm>
          <a:prstGeom prst="rect">
            <a:avLst/>
          </a:prstGeom>
          <a:solidFill>
            <a:srgbClr val="38761D"/>
          </a:solidFill>
          <a:ln w="9525">
            <a:solidFill>
              <a:srgbClr val="38761D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SzPts val="1400"/>
              <a:buFont typeface="Arial" charset="0"/>
              <a:buNone/>
            </a:pPr>
            <a:endParaRPr lang="ru-RU"/>
          </a:p>
        </p:txBody>
      </p:sp>
      <p:sp>
        <p:nvSpPr>
          <p:cNvPr id="32770" name="Google Shape;237;p22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31239C24-5461-46FD-8014-3A9C91D89790}" type="slidenum">
              <a:rPr lang="ru-RU"/>
              <a:pPr/>
              <a:t>30</a:t>
            </a:fld>
            <a:endParaRPr lang="ru-RU"/>
          </a:p>
        </p:txBody>
      </p:sp>
      <p:sp>
        <p:nvSpPr>
          <p:cNvPr id="32771" name="Google Shape;238;p22"/>
          <p:cNvSpPr txBox="1">
            <a:spLocks noChangeArrowheads="1"/>
          </p:cNvSpPr>
          <p:nvPr/>
        </p:nvSpPr>
        <p:spPr bwMode="auto">
          <a:xfrm>
            <a:off x="4053681" y="1523351"/>
            <a:ext cx="51625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>
            <a:spAutoFit/>
          </a:bodyPr>
          <a:lstStyle/>
          <a:p>
            <a:pPr algn="ctr">
              <a:buClr>
                <a:srgbClr val="000000"/>
              </a:buClr>
              <a:buSzPts val="2100"/>
              <a:buFont typeface="Arial" charset="0"/>
              <a:buNone/>
            </a:pPr>
            <a:r>
              <a:rPr lang="ru-RU" sz="3000" dirty="0">
                <a:latin typeface="Montserrat ExtraBold"/>
                <a:sym typeface="Montserrat ExtraBold"/>
              </a:rPr>
              <a:t>ПРИРОДНІ</a:t>
            </a:r>
          </a:p>
          <a:p>
            <a:pPr algn="ctr">
              <a:buClr>
                <a:srgbClr val="000000"/>
              </a:buClr>
              <a:buSzPts val="2100"/>
              <a:buFont typeface="Arial" charset="0"/>
              <a:buNone/>
            </a:pPr>
            <a:r>
              <a:rPr lang="ru-RU" sz="3000" dirty="0" smtClean="0">
                <a:latin typeface="Montserrat ExtraBold"/>
                <a:sym typeface="Montserrat ExtraBold"/>
              </a:rPr>
              <a:t>РЕСУРСИ </a:t>
            </a:r>
            <a:endParaRPr lang="ru-RU" sz="3000" dirty="0">
              <a:latin typeface="Montserrat ExtraBold"/>
              <a:sym typeface="Montserrat ExtraBold"/>
            </a:endParaRPr>
          </a:p>
        </p:txBody>
      </p:sp>
      <p:sp>
        <p:nvSpPr>
          <p:cNvPr id="32773" name="Google Shape;240;p22"/>
          <p:cNvSpPr txBox="1">
            <a:spLocks noChangeArrowheads="1"/>
          </p:cNvSpPr>
          <p:nvPr/>
        </p:nvSpPr>
        <p:spPr bwMode="auto">
          <a:xfrm>
            <a:off x="4125913" y="63500"/>
            <a:ext cx="5018087" cy="1060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>
            <a:spAutoFit/>
          </a:bodyPr>
          <a:lstStyle/>
          <a:p>
            <a:pPr lvl="0" algn="ctr">
              <a:lnSpc>
                <a:spcPct val="115000"/>
              </a:lnSpc>
              <a:spcBef>
                <a:spcPts val="600"/>
              </a:spcBef>
              <a:buClr>
                <a:srgbClr val="000000"/>
              </a:buClr>
              <a:buSzPts val="1200"/>
            </a:pPr>
            <a:r>
              <a:rPr lang="ru-RU" b="1" i="1">
                <a:solidFill>
                  <a:srgbClr val="006C31"/>
                </a:solidFill>
                <a:latin typeface="Montserrat"/>
                <a:sym typeface="Montserrat"/>
              </a:rPr>
              <a:t>СТОРОЖИНЕЦЬКА МІСЬКА </a:t>
            </a:r>
          </a:p>
          <a:p>
            <a:pPr lvl="0" algn="ctr">
              <a:lnSpc>
                <a:spcPct val="115000"/>
              </a:lnSpc>
              <a:spcBef>
                <a:spcPts val="600"/>
              </a:spcBef>
              <a:buClr>
                <a:srgbClr val="000000"/>
              </a:buClr>
              <a:buSzPts val="1200"/>
            </a:pPr>
            <a:r>
              <a:rPr lang="ru-RU" b="1" i="1">
                <a:solidFill>
                  <a:srgbClr val="006C31"/>
                </a:solidFill>
                <a:latin typeface="Montserrat"/>
                <a:sym typeface="Montserrat"/>
              </a:rPr>
              <a:t>ТЕРИТОРІАЛЬНА ГРОМАДА</a:t>
            </a:r>
          </a:p>
          <a:p>
            <a:pPr lvl="0" algn="ctr">
              <a:lnSpc>
                <a:spcPct val="115000"/>
              </a:lnSpc>
              <a:spcBef>
                <a:spcPts val="600"/>
              </a:spcBef>
              <a:buClr>
                <a:srgbClr val="000000"/>
              </a:buClr>
              <a:buSzPts val="1200"/>
            </a:pPr>
            <a:r>
              <a:rPr lang="ru-RU" b="1" i="1">
                <a:solidFill>
                  <a:srgbClr val="006C31"/>
                </a:solidFill>
                <a:latin typeface="Montserrat"/>
                <a:sym typeface="Montserrat"/>
              </a:rPr>
              <a:t>Чернівецька область, Україна, 2023 р.</a:t>
            </a:r>
            <a:endParaRPr lang="ru-RU" sz="1200" dirty="0">
              <a:latin typeface="Montserrat"/>
              <a:sym typeface="Montserrat"/>
            </a:endParaRPr>
          </a:p>
        </p:txBody>
      </p:sp>
      <p:sp>
        <p:nvSpPr>
          <p:cNvPr id="32774" name="Google Shape;241;p22"/>
          <p:cNvSpPr>
            <a:spLocks noChangeArrowheads="1"/>
          </p:cNvSpPr>
          <p:nvPr/>
        </p:nvSpPr>
        <p:spPr bwMode="auto">
          <a:xfrm>
            <a:off x="3557191" y="1147763"/>
            <a:ext cx="720725" cy="71913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 algn="ctr">
              <a:buClr>
                <a:srgbClr val="000000"/>
              </a:buClr>
              <a:buSzPts val="2300"/>
              <a:buFont typeface="Arial" charset="0"/>
              <a:buNone/>
            </a:pPr>
            <a:r>
              <a:rPr lang="ru-RU" sz="2300" dirty="0" smtClean="0">
                <a:solidFill>
                  <a:srgbClr val="38761D"/>
                </a:solidFill>
                <a:latin typeface="Montserrat Black"/>
                <a:sym typeface="Montserrat Black"/>
              </a:rPr>
              <a:t>4</a:t>
            </a:r>
            <a:endParaRPr lang="ru-RU" sz="2300" dirty="0">
              <a:solidFill>
                <a:srgbClr val="38761D"/>
              </a:solidFill>
              <a:latin typeface="Montserrat Black"/>
              <a:sym typeface="Montserrat Black"/>
            </a:endParaRPr>
          </a:p>
        </p:txBody>
      </p:sp>
      <p:pic>
        <p:nvPicPr>
          <p:cNvPr id="32775" name="Google Shape;242;p22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6988" y="1443038"/>
            <a:ext cx="1366837" cy="149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3115731"/>
            <a:ext cx="1274174" cy="1743607"/>
          </a:xfrm>
          <a:prstGeom prst="rect">
            <a:avLst/>
          </a:prstGeom>
        </p:spPr>
      </p:pic>
    </p:spTree>
  </p:cSld>
  <p:clrMapOvr>
    <a:masterClrMapping/>
  </p:clrMapOvr>
  <p:transition advTm="1404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23"/>
          <p:cNvPicPr preferRelativeResize="0">
            <a:picLocks noChangeAspect="1" noChangeArrowheads="1"/>
          </p:cNvPicPr>
          <p:nvPr/>
        </p:nvPicPr>
        <p:blipFill>
          <a:blip r:embed="rId4"/>
          <a:srcRect l="10936" t="5959" r="8287" b="8533"/>
          <a:stretch>
            <a:fillRect/>
          </a:stretch>
        </p:blipFill>
        <p:spPr bwMode="auto">
          <a:xfrm>
            <a:off x="848462" y="-14288"/>
            <a:ext cx="8223250" cy="514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Google Shape;249;p23"/>
          <p:cNvSpPr>
            <a:spLocks noChangeArrowheads="1"/>
          </p:cNvSpPr>
          <p:nvPr/>
        </p:nvSpPr>
        <p:spPr bwMode="auto">
          <a:xfrm>
            <a:off x="0" y="-14288"/>
            <a:ext cx="920750" cy="5151438"/>
          </a:xfrm>
          <a:prstGeom prst="rect">
            <a:avLst/>
          </a:prstGeom>
          <a:solidFill>
            <a:srgbClr val="38761D"/>
          </a:solidFill>
          <a:ln w="9525">
            <a:solidFill>
              <a:srgbClr val="38761D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SzPts val="1400"/>
              <a:buFont typeface="Arial" charset="0"/>
              <a:buNone/>
            </a:pPr>
            <a:endParaRPr lang="ru-RU"/>
          </a:p>
        </p:txBody>
      </p:sp>
      <p:sp>
        <p:nvSpPr>
          <p:cNvPr id="34819" name="Google Shape;250;p23"/>
          <p:cNvSpPr txBox="1">
            <a:spLocks noGrp="1"/>
          </p:cNvSpPr>
          <p:nvPr>
            <p:ph type="ctrTitle"/>
          </p:nvPr>
        </p:nvSpPr>
        <p:spPr>
          <a:xfrm>
            <a:off x="1317625" y="-1617663"/>
            <a:ext cx="7429500" cy="498475"/>
          </a:xfrm>
        </p:spPr>
        <p:txBody>
          <a:bodyPr>
            <a:normAutofit fontScale="90000"/>
          </a:bodyPr>
          <a:lstStyle/>
          <a:p>
            <a:pPr algn="l" eaLnBrk="1" hangingPunct="1">
              <a:spcBef>
                <a:spcPts val="600"/>
              </a:spcBef>
              <a:spcAft>
                <a:spcPct val="0"/>
              </a:spcAft>
            </a:pPr>
            <a:r>
              <a:rPr lang="ru-RU" sz="2400" smtClean="0">
                <a:latin typeface="Montserrat ExtraBold"/>
                <a:cs typeface="Arial" charset="0"/>
                <a:sym typeface="Montserrat ExtraBold"/>
              </a:rPr>
              <a:t>ПРИРОДНІ РЕСУРСИ</a:t>
            </a:r>
          </a:p>
        </p:txBody>
      </p:sp>
      <p:sp>
        <p:nvSpPr>
          <p:cNvPr id="34820" name="Google Shape;251;p23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F4C7019B-1574-42EA-B620-2CBB653DEA6D}" type="slidenum">
              <a:rPr lang="ru-RU"/>
              <a:pPr/>
              <a:t>31</a:t>
            </a:fld>
            <a:endParaRPr lang="ru-RU"/>
          </a:p>
        </p:txBody>
      </p:sp>
      <p:sp>
        <p:nvSpPr>
          <p:cNvPr id="34821" name="Google Shape;252;p23"/>
          <p:cNvSpPr txBox="1">
            <a:spLocks noGrp="1"/>
          </p:cNvSpPr>
          <p:nvPr>
            <p:ph type="ctrTitle"/>
          </p:nvPr>
        </p:nvSpPr>
        <p:spPr>
          <a:xfrm rot="16199090">
            <a:off x="-1812131" y="2470944"/>
            <a:ext cx="4530725" cy="347663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600"/>
              </a:spcBef>
              <a:spcAft>
                <a:spcPct val="0"/>
              </a:spcAft>
            </a:pPr>
            <a:r>
              <a:rPr lang="ru-RU" sz="1800" b="1" dirty="0" smtClean="0">
                <a:solidFill>
                  <a:srgbClr val="FFFFFF"/>
                </a:solidFill>
                <a:latin typeface="Montserrat"/>
                <a:cs typeface="Arial" charset="0"/>
                <a:sym typeface="Montserrat"/>
              </a:rPr>
              <a:t>ПРИРОДНІ</a:t>
            </a:r>
            <a:r>
              <a:rPr lang="ru-RU" sz="1200" b="1" dirty="0" smtClean="0">
                <a:solidFill>
                  <a:srgbClr val="FFFFFF"/>
                </a:solidFill>
                <a:latin typeface="Montserrat"/>
                <a:cs typeface="Arial" charset="0"/>
                <a:sym typeface="Montserrat"/>
              </a:rPr>
              <a:t> </a:t>
            </a:r>
            <a:r>
              <a:rPr lang="ru-RU" sz="1800" b="1" dirty="0" smtClean="0">
                <a:solidFill>
                  <a:srgbClr val="FFFFFF"/>
                </a:solidFill>
                <a:latin typeface="Montserrat"/>
                <a:cs typeface="Arial" charset="0"/>
                <a:sym typeface="Montserrat"/>
              </a:rPr>
              <a:t>РЕСУРСИ</a:t>
            </a:r>
          </a:p>
        </p:txBody>
      </p:sp>
      <p:sp>
        <p:nvSpPr>
          <p:cNvPr id="253" name="Google Shape;253;p23"/>
          <p:cNvSpPr txBox="1"/>
          <p:nvPr/>
        </p:nvSpPr>
        <p:spPr>
          <a:xfrm>
            <a:off x="978791" y="615230"/>
            <a:ext cx="4240213" cy="33762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>
            <a:spAutoFit/>
          </a:bodyPr>
          <a:lstStyle/>
          <a:p>
            <a:pPr marL="457200" indent="-304800">
              <a:lnSpc>
                <a:spcPct val="115000"/>
              </a:lnSpc>
              <a:spcBef>
                <a:spcPts val="200"/>
              </a:spcBef>
              <a:buClr>
                <a:srgbClr val="000000"/>
              </a:buClr>
              <a:buSzPts val="1200"/>
              <a:buFont typeface="Montserrat"/>
              <a:buChar char="●"/>
            </a:pPr>
            <a:r>
              <a:rPr lang="ru-RU" sz="1600" dirty="0" smtClean="0"/>
              <a:t>Основною </a:t>
            </a:r>
            <a:r>
              <a:rPr lang="ru-RU" sz="1600" dirty="0"/>
              <a:t>водною </a:t>
            </a:r>
            <a:r>
              <a:rPr lang="ru-RU" sz="1600" dirty="0" err="1"/>
              <a:t>артерією</a:t>
            </a:r>
            <a:r>
              <a:rPr lang="ru-RU" sz="1600" dirty="0"/>
              <a:t> </a:t>
            </a:r>
            <a:r>
              <a:rPr lang="ru-RU" sz="1600" dirty="0" smtClean="0"/>
              <a:t>Сторожинецької МТГ </a:t>
            </a:r>
            <a:r>
              <a:rPr lang="ru-RU" sz="1600" dirty="0"/>
              <a:t>є </a:t>
            </a:r>
            <a:r>
              <a:rPr lang="ru-RU" sz="1600" dirty="0" err="1" smtClean="0"/>
              <a:t>річка</a:t>
            </a:r>
            <a:r>
              <a:rPr lang="ru-RU" sz="1600" dirty="0" smtClean="0"/>
              <a:t> </a:t>
            </a:r>
            <a:r>
              <a:rPr lang="ru-RU" sz="1600" dirty="0" err="1" smtClean="0"/>
              <a:t>Сірет</a:t>
            </a:r>
            <a:r>
              <a:rPr lang="ru-RU" sz="1600" dirty="0" smtClean="0"/>
              <a:t> та </a:t>
            </a:r>
            <a:r>
              <a:rPr lang="ru-RU" sz="1600" dirty="0" err="1" smtClean="0"/>
              <a:t>її</a:t>
            </a:r>
            <a:r>
              <a:rPr lang="ru-RU" sz="1600" dirty="0" smtClean="0"/>
              <a:t> </a:t>
            </a:r>
            <a:r>
              <a:rPr lang="ru-RU" sz="1600" dirty="0" err="1" smtClean="0"/>
              <a:t>основні</a:t>
            </a:r>
            <a:r>
              <a:rPr lang="ru-RU" sz="1600" dirty="0" smtClean="0"/>
              <a:t> притоки – </a:t>
            </a:r>
            <a:r>
              <a:rPr lang="ru-RU" sz="1600" dirty="0" err="1" smtClean="0"/>
              <a:t>Малий</a:t>
            </a:r>
            <a:r>
              <a:rPr lang="ru-RU" sz="1600" dirty="0" smtClean="0"/>
              <a:t> </a:t>
            </a:r>
            <a:r>
              <a:rPr lang="ru-RU" sz="1600" dirty="0" err="1" smtClean="0"/>
              <a:t>Сірет</a:t>
            </a:r>
            <a:r>
              <a:rPr lang="ru-RU" sz="1600" dirty="0" smtClean="0"/>
              <a:t> та </a:t>
            </a:r>
            <a:r>
              <a:rPr lang="ru-RU" sz="1600" dirty="0" err="1" smtClean="0"/>
              <a:t>Міхідря</a:t>
            </a:r>
            <a:endParaRPr lang="ru-RU" sz="1600" dirty="0" smtClean="0"/>
          </a:p>
          <a:p>
            <a:pPr marL="457200" indent="-304800">
              <a:lnSpc>
                <a:spcPct val="115000"/>
              </a:lnSpc>
              <a:spcBef>
                <a:spcPts val="200"/>
              </a:spcBef>
              <a:buClr>
                <a:srgbClr val="000000"/>
              </a:buClr>
              <a:buSzPts val="1200"/>
              <a:buFont typeface="Montserrat"/>
              <a:buChar char="●"/>
            </a:pPr>
            <a:r>
              <a:rPr lang="ru-RU" sz="1600" dirty="0" smtClean="0">
                <a:latin typeface="Montserrat"/>
                <a:sym typeface="Montserrat"/>
              </a:rPr>
              <a:t>На </a:t>
            </a:r>
            <a:r>
              <a:rPr lang="ru-RU" sz="1600" dirty="0" err="1">
                <a:latin typeface="Montserrat"/>
                <a:sym typeface="Montserrat"/>
              </a:rPr>
              <a:t>території</a:t>
            </a:r>
            <a:r>
              <a:rPr lang="ru-RU" sz="1600" dirty="0">
                <a:latin typeface="Montserrat"/>
                <a:sym typeface="Montserrat"/>
              </a:rPr>
              <a:t> </a:t>
            </a:r>
            <a:r>
              <a:rPr lang="ru-RU" sz="1600" dirty="0" err="1" smtClean="0">
                <a:latin typeface="Montserrat"/>
                <a:sym typeface="Montserrat"/>
              </a:rPr>
              <a:t>громади</a:t>
            </a:r>
            <a:r>
              <a:rPr lang="ru-RU" sz="1600" dirty="0" smtClean="0">
                <a:latin typeface="Montserrat"/>
                <a:sym typeface="Montserrat"/>
              </a:rPr>
              <a:t> </a:t>
            </a:r>
            <a:r>
              <a:rPr lang="ru-RU" sz="1600" dirty="0" err="1" smtClean="0">
                <a:latin typeface="Montserrat"/>
                <a:sym typeface="Montserrat"/>
              </a:rPr>
              <a:t>знаходяться</a:t>
            </a:r>
            <a:r>
              <a:rPr lang="ru-RU" sz="1600" dirty="0" smtClean="0">
                <a:latin typeface="Montserrat"/>
                <a:sym typeface="Montserrat"/>
              </a:rPr>
              <a:t>  </a:t>
            </a:r>
            <a:r>
              <a:rPr lang="ru-RU" sz="1600" dirty="0" err="1" smtClean="0">
                <a:latin typeface="Montserrat"/>
                <a:sym typeface="Montserrat"/>
              </a:rPr>
              <a:t>більше</a:t>
            </a:r>
            <a:r>
              <a:rPr lang="ru-RU" sz="1600" dirty="0" smtClean="0">
                <a:latin typeface="Montserrat"/>
                <a:sym typeface="Montserrat"/>
              </a:rPr>
              <a:t> 50 </a:t>
            </a:r>
            <a:r>
              <a:rPr lang="ru-RU" sz="1600" dirty="0" err="1" smtClean="0">
                <a:latin typeface="Montserrat"/>
                <a:sym typeface="Montserrat"/>
              </a:rPr>
              <a:t>водойм</a:t>
            </a:r>
            <a:r>
              <a:rPr lang="ru-RU" sz="1600" dirty="0" smtClean="0">
                <a:latin typeface="Montserrat"/>
                <a:sym typeface="Montserrat"/>
              </a:rPr>
              <a:t>.</a:t>
            </a:r>
          </a:p>
          <a:p>
            <a:pPr marL="457200" indent="-304800">
              <a:lnSpc>
                <a:spcPct val="115000"/>
              </a:lnSpc>
              <a:spcBef>
                <a:spcPts val="200"/>
              </a:spcBef>
              <a:buClr>
                <a:srgbClr val="000000"/>
              </a:buClr>
              <a:buSzPts val="1200"/>
              <a:buFont typeface="Montserrat"/>
              <a:buChar char="●"/>
            </a:pPr>
            <a:r>
              <a:rPr lang="ru-RU" sz="1600" dirty="0" err="1" smtClean="0">
                <a:latin typeface="Montserrat"/>
                <a:sym typeface="Montserrat"/>
              </a:rPr>
              <a:t>Землі</a:t>
            </a:r>
            <a:r>
              <a:rPr lang="ru-RU" sz="1600" dirty="0" smtClean="0">
                <a:latin typeface="Montserrat"/>
                <a:sym typeface="Montserrat"/>
              </a:rPr>
              <a:t> водного фонду </a:t>
            </a:r>
            <a:r>
              <a:rPr lang="ru-RU" sz="1600" dirty="0" err="1" smtClean="0">
                <a:latin typeface="Montserrat"/>
                <a:sym typeface="Montserrat"/>
              </a:rPr>
              <a:t>займають</a:t>
            </a:r>
            <a:r>
              <a:rPr lang="ru-RU" sz="1600" dirty="0" smtClean="0">
                <a:latin typeface="Montserrat"/>
                <a:sym typeface="Montserrat"/>
              </a:rPr>
              <a:t> </a:t>
            </a:r>
            <a:r>
              <a:rPr lang="ru-RU" sz="1600" dirty="0" err="1" smtClean="0">
                <a:latin typeface="Montserrat"/>
                <a:sym typeface="Montserrat"/>
              </a:rPr>
              <a:t>площу</a:t>
            </a:r>
            <a:r>
              <a:rPr lang="ru-RU" sz="1600" dirty="0" smtClean="0">
                <a:latin typeface="Montserrat"/>
                <a:sym typeface="Montserrat"/>
              </a:rPr>
              <a:t> 611 га.</a:t>
            </a:r>
          </a:p>
          <a:p>
            <a:pPr marL="457200" indent="-304800">
              <a:lnSpc>
                <a:spcPct val="115000"/>
              </a:lnSpc>
              <a:spcBef>
                <a:spcPts val="200"/>
              </a:spcBef>
              <a:buClr>
                <a:srgbClr val="000000"/>
              </a:buClr>
              <a:buSzPts val="1200"/>
              <a:buFont typeface="Montserrat"/>
              <a:buChar char="●"/>
            </a:pPr>
            <a:r>
              <a:rPr lang="ru-RU" sz="1600" dirty="0" smtClean="0">
                <a:latin typeface="Montserrat"/>
                <a:sym typeface="Montserrat"/>
              </a:rPr>
              <a:t>51% -27136 га. </a:t>
            </a:r>
            <a:r>
              <a:rPr lang="ru-RU" sz="1600" dirty="0" err="1" smtClean="0">
                <a:latin typeface="Montserrat"/>
                <a:sym typeface="Montserrat"/>
              </a:rPr>
              <a:t>від</a:t>
            </a:r>
            <a:r>
              <a:rPr lang="ru-RU" sz="1600" dirty="0" smtClean="0">
                <a:latin typeface="Montserrat"/>
                <a:sym typeface="Montserrat"/>
              </a:rPr>
              <a:t> </a:t>
            </a:r>
            <a:r>
              <a:rPr lang="ru-RU" sz="1600" dirty="0" err="1" smtClean="0">
                <a:latin typeface="Montserrat"/>
                <a:sym typeface="Montserrat"/>
              </a:rPr>
              <a:t>загальної</a:t>
            </a:r>
            <a:r>
              <a:rPr lang="ru-RU" sz="1600" dirty="0" smtClean="0">
                <a:latin typeface="Montserrat"/>
                <a:sym typeface="Montserrat"/>
              </a:rPr>
              <a:t> </a:t>
            </a:r>
            <a:r>
              <a:rPr lang="ru-RU" sz="1600" dirty="0" err="1" smtClean="0">
                <a:latin typeface="Montserrat"/>
                <a:sym typeface="Montserrat"/>
              </a:rPr>
              <a:t>площі</a:t>
            </a:r>
            <a:r>
              <a:rPr lang="ru-RU" sz="1600" dirty="0" smtClean="0">
                <a:latin typeface="Montserrat"/>
                <a:sym typeface="Montserrat"/>
              </a:rPr>
              <a:t> земель </a:t>
            </a:r>
            <a:r>
              <a:rPr lang="ru-RU" sz="1600" dirty="0" err="1" smtClean="0">
                <a:latin typeface="Montserrat"/>
                <a:sym typeface="Montserrat"/>
              </a:rPr>
              <a:t>займають</a:t>
            </a:r>
            <a:r>
              <a:rPr lang="ru-RU" sz="1600" dirty="0" smtClean="0">
                <a:latin typeface="Montserrat"/>
                <a:sym typeface="Montserrat"/>
              </a:rPr>
              <a:t> </a:t>
            </a:r>
            <a:r>
              <a:rPr lang="ru-RU" sz="1600" dirty="0" err="1" smtClean="0">
                <a:latin typeface="Montserrat"/>
                <a:sym typeface="Montserrat"/>
              </a:rPr>
              <a:t>землі</a:t>
            </a:r>
            <a:r>
              <a:rPr lang="ru-RU" sz="1600" dirty="0" smtClean="0">
                <a:latin typeface="Montserrat"/>
                <a:sym typeface="Montserrat"/>
              </a:rPr>
              <a:t> </a:t>
            </a:r>
            <a:r>
              <a:rPr lang="ru-RU" sz="1600" dirty="0" err="1" smtClean="0">
                <a:latin typeface="Montserrat"/>
                <a:sym typeface="Montserrat"/>
              </a:rPr>
              <a:t>сільськогосподарського</a:t>
            </a:r>
            <a:r>
              <a:rPr lang="ru-RU" sz="1600" dirty="0" smtClean="0">
                <a:latin typeface="Montserrat"/>
                <a:sym typeface="Montserrat"/>
              </a:rPr>
              <a:t> </a:t>
            </a:r>
            <a:r>
              <a:rPr lang="ru-RU" sz="1600" dirty="0" err="1" smtClean="0">
                <a:latin typeface="Montserrat"/>
                <a:sym typeface="Montserrat"/>
              </a:rPr>
              <a:t>призначення</a:t>
            </a:r>
            <a:r>
              <a:rPr lang="ru-RU" sz="1600" dirty="0" smtClean="0">
                <a:latin typeface="Montserrat"/>
                <a:sym typeface="Montserrat"/>
              </a:rPr>
              <a:t>.</a:t>
            </a:r>
            <a:endParaRPr lang="ru-RU" sz="1600" dirty="0">
              <a:latin typeface="Montserrat"/>
              <a:sym typeface="Montserrat"/>
            </a:endParaRPr>
          </a:p>
        </p:txBody>
      </p:sp>
      <p:sp>
        <p:nvSpPr>
          <p:cNvPr id="34823" name="Google Shape;254;p23"/>
          <p:cNvSpPr txBox="1">
            <a:spLocks noChangeArrowheads="1"/>
          </p:cNvSpPr>
          <p:nvPr/>
        </p:nvSpPr>
        <p:spPr bwMode="auto">
          <a:xfrm>
            <a:off x="5032375" y="1068207"/>
            <a:ext cx="4035425" cy="2470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>
            <a:spAutoFit/>
          </a:bodyPr>
          <a:lstStyle/>
          <a:p>
            <a:pPr marL="457200" indent="-304800">
              <a:lnSpc>
                <a:spcPct val="115000"/>
              </a:lnSpc>
              <a:spcBef>
                <a:spcPts val="200"/>
              </a:spcBef>
              <a:buClr>
                <a:srgbClr val="000000"/>
              </a:buClr>
              <a:buSzPts val="1200"/>
              <a:buFont typeface="Montserrat"/>
              <a:buChar char="●"/>
            </a:pPr>
            <a:r>
              <a:rPr lang="ru-RU" sz="1600" dirty="0" smtClean="0">
                <a:latin typeface="Montserrat"/>
                <a:sym typeface="Montserrat"/>
              </a:rPr>
              <a:t>22866 га. </a:t>
            </a:r>
            <a:r>
              <a:rPr lang="ru-RU" sz="1600" dirty="0" err="1">
                <a:latin typeface="Montserrat"/>
                <a:sym typeface="Montserrat"/>
              </a:rPr>
              <a:t>території</a:t>
            </a:r>
            <a:r>
              <a:rPr lang="ru-RU" sz="1600" dirty="0">
                <a:latin typeface="Montserrat"/>
                <a:sym typeface="Montserrat"/>
              </a:rPr>
              <a:t> </a:t>
            </a:r>
            <a:r>
              <a:rPr lang="ru-RU" sz="1600" dirty="0" err="1">
                <a:latin typeface="Montserrat"/>
                <a:sym typeface="Montserrat"/>
              </a:rPr>
              <a:t>громади</a:t>
            </a:r>
            <a:r>
              <a:rPr lang="ru-RU" sz="1600" dirty="0">
                <a:latin typeface="Montserrat"/>
                <a:sym typeface="Montserrat"/>
              </a:rPr>
              <a:t> </a:t>
            </a:r>
            <a:r>
              <a:rPr lang="ru-RU" sz="1600" dirty="0" err="1">
                <a:latin typeface="Montserrat"/>
                <a:sym typeface="Montserrat"/>
              </a:rPr>
              <a:t>вкрито</a:t>
            </a:r>
            <a:r>
              <a:rPr lang="ru-RU" sz="1600" dirty="0">
                <a:latin typeface="Montserrat"/>
                <a:sym typeface="Montserrat"/>
              </a:rPr>
              <a:t> </a:t>
            </a:r>
            <a:r>
              <a:rPr lang="ru-RU" sz="1600" dirty="0" err="1" smtClean="0">
                <a:latin typeface="Montserrat"/>
                <a:sym typeface="Montserrat"/>
              </a:rPr>
              <a:t>лісами</a:t>
            </a:r>
            <a:r>
              <a:rPr lang="ru-RU" sz="1600" dirty="0" smtClean="0">
                <a:latin typeface="Montserrat"/>
                <a:sym typeface="Montserrat"/>
              </a:rPr>
              <a:t>.</a:t>
            </a:r>
            <a:endParaRPr lang="ru-RU" sz="1600" dirty="0">
              <a:latin typeface="Montserrat"/>
              <a:sym typeface="Montserrat"/>
            </a:endParaRPr>
          </a:p>
          <a:p>
            <a:pPr marL="457200" indent="-304800">
              <a:lnSpc>
                <a:spcPct val="115000"/>
              </a:lnSpc>
              <a:spcBef>
                <a:spcPts val="200"/>
              </a:spcBef>
              <a:buClr>
                <a:srgbClr val="000000"/>
              </a:buClr>
              <a:buSzPts val="1200"/>
              <a:buFont typeface="Montserrat"/>
              <a:buChar char="●"/>
            </a:pPr>
            <a:r>
              <a:rPr lang="ru-RU" sz="1600" dirty="0" err="1" smtClean="0">
                <a:latin typeface="Montserrat"/>
                <a:sym typeface="Montserrat"/>
              </a:rPr>
              <a:t>Багата</a:t>
            </a:r>
            <a:r>
              <a:rPr lang="ru-RU" sz="1600" dirty="0" smtClean="0">
                <a:latin typeface="Montserrat"/>
                <a:sym typeface="Montserrat"/>
              </a:rPr>
              <a:t> </a:t>
            </a:r>
            <a:r>
              <a:rPr lang="ru-RU" sz="1600" dirty="0">
                <a:latin typeface="Montserrat"/>
                <a:sym typeface="Montserrat"/>
              </a:rPr>
              <a:t>флора та фауна </a:t>
            </a:r>
            <a:r>
              <a:rPr lang="ru-RU" sz="1600" dirty="0" err="1">
                <a:latin typeface="Montserrat"/>
                <a:sym typeface="Montserrat"/>
              </a:rPr>
              <a:t>створюють</a:t>
            </a:r>
            <a:r>
              <a:rPr lang="ru-RU" sz="1600" dirty="0">
                <a:latin typeface="Montserrat"/>
                <a:sym typeface="Montserrat"/>
              </a:rPr>
              <a:t> </a:t>
            </a:r>
            <a:r>
              <a:rPr lang="ru-RU" sz="1600" dirty="0" err="1">
                <a:latin typeface="Montserrat"/>
                <a:sym typeface="Montserrat"/>
              </a:rPr>
              <a:t>сприятливі</a:t>
            </a:r>
            <a:r>
              <a:rPr lang="ru-RU" sz="1600" dirty="0">
                <a:latin typeface="Montserrat"/>
                <a:sym typeface="Montserrat"/>
              </a:rPr>
              <a:t> </a:t>
            </a:r>
            <a:r>
              <a:rPr lang="ru-RU" sz="1600" dirty="0" err="1">
                <a:latin typeface="Montserrat"/>
                <a:sym typeface="Montserrat"/>
              </a:rPr>
              <a:t>умови</a:t>
            </a:r>
            <a:r>
              <a:rPr lang="ru-RU" sz="1600" dirty="0">
                <a:latin typeface="Montserrat"/>
                <a:sym typeface="Montserrat"/>
              </a:rPr>
              <a:t> для </a:t>
            </a:r>
            <a:r>
              <a:rPr lang="ru-RU" sz="1600" dirty="0" err="1">
                <a:latin typeface="Montserrat"/>
                <a:sym typeface="Montserrat"/>
              </a:rPr>
              <a:t>розвитку</a:t>
            </a:r>
            <a:r>
              <a:rPr lang="ru-RU" sz="1600" dirty="0">
                <a:latin typeface="Montserrat"/>
                <a:sym typeface="Montserrat"/>
              </a:rPr>
              <a:t> туризму, </a:t>
            </a:r>
            <a:r>
              <a:rPr lang="ru-RU" sz="1600" dirty="0" err="1">
                <a:latin typeface="Montserrat"/>
                <a:sym typeface="Montserrat"/>
              </a:rPr>
              <a:t>рекреації</a:t>
            </a:r>
            <a:r>
              <a:rPr lang="ru-RU" sz="1600" dirty="0" smtClean="0">
                <a:latin typeface="Montserrat"/>
                <a:sym typeface="Montserrat"/>
              </a:rPr>
              <a:t>.</a:t>
            </a:r>
          </a:p>
          <a:p>
            <a:pPr marL="457200" indent="-304800">
              <a:lnSpc>
                <a:spcPct val="115000"/>
              </a:lnSpc>
              <a:spcBef>
                <a:spcPts val="200"/>
              </a:spcBef>
              <a:buClr>
                <a:srgbClr val="000000"/>
              </a:buClr>
              <a:buSzPts val="1200"/>
              <a:buFont typeface="Montserrat"/>
              <a:buChar char="●"/>
            </a:pPr>
            <a:r>
              <a:rPr lang="ru-RU" sz="1600" dirty="0" err="1">
                <a:latin typeface="Montserrat"/>
                <a:sym typeface="Montserrat"/>
              </a:rPr>
              <a:t>Немає</a:t>
            </a:r>
            <a:r>
              <a:rPr lang="ru-RU" sz="1600" dirty="0">
                <a:latin typeface="Montserrat"/>
                <a:sym typeface="Montserrat"/>
              </a:rPr>
              <a:t> </a:t>
            </a:r>
            <a:r>
              <a:rPr lang="ru-RU" sz="1600" dirty="0" err="1">
                <a:latin typeface="Montserrat"/>
                <a:sym typeface="Montserrat"/>
              </a:rPr>
              <a:t>промислових</a:t>
            </a:r>
            <a:r>
              <a:rPr lang="ru-RU" sz="1600" dirty="0">
                <a:latin typeface="Montserrat"/>
                <a:sym typeface="Montserrat"/>
              </a:rPr>
              <a:t> </a:t>
            </a:r>
            <a:r>
              <a:rPr lang="ru-RU" sz="1600" dirty="0" err="1">
                <a:latin typeface="Montserrat"/>
                <a:sym typeface="Montserrat"/>
              </a:rPr>
              <a:t>підприємств</a:t>
            </a:r>
            <a:r>
              <a:rPr lang="ru-RU" sz="1600" dirty="0">
                <a:latin typeface="Montserrat"/>
                <a:sym typeface="Montserrat"/>
              </a:rPr>
              <a:t> </a:t>
            </a:r>
            <a:r>
              <a:rPr lang="ru-RU" sz="1600" dirty="0" err="1">
                <a:latin typeface="Montserrat"/>
                <a:sym typeface="Montserrat"/>
              </a:rPr>
              <a:t>із</a:t>
            </a:r>
            <a:r>
              <a:rPr lang="ru-RU" sz="1600" dirty="0">
                <a:latin typeface="Montserrat"/>
                <a:sym typeface="Montserrat"/>
              </a:rPr>
              <a:t> </a:t>
            </a:r>
            <a:r>
              <a:rPr lang="ru-RU" sz="1600" dirty="0" err="1">
                <a:latin typeface="Montserrat"/>
                <a:sym typeface="Montserrat"/>
              </a:rPr>
              <a:t>негативний</a:t>
            </a:r>
            <a:r>
              <a:rPr lang="ru-RU" sz="1600" dirty="0">
                <a:latin typeface="Montserrat"/>
                <a:sym typeface="Montserrat"/>
              </a:rPr>
              <a:t> </a:t>
            </a:r>
            <a:r>
              <a:rPr lang="ru-RU" sz="1600" dirty="0" err="1">
                <a:latin typeface="Montserrat"/>
                <a:sym typeface="Montserrat"/>
              </a:rPr>
              <a:t>впливом</a:t>
            </a:r>
            <a:r>
              <a:rPr lang="ru-RU" sz="1600" dirty="0">
                <a:latin typeface="Montserrat"/>
                <a:sym typeface="Montserrat"/>
              </a:rPr>
              <a:t> на </a:t>
            </a:r>
            <a:r>
              <a:rPr lang="ru-RU" sz="1600" dirty="0" err="1">
                <a:latin typeface="Montserrat"/>
                <a:sym typeface="Montserrat"/>
              </a:rPr>
              <a:t>довкілля</a:t>
            </a:r>
            <a:r>
              <a:rPr lang="ru-RU" sz="1600" dirty="0">
                <a:latin typeface="Montserrat"/>
                <a:sym typeface="Montserrat"/>
              </a:rPr>
              <a:t>.</a:t>
            </a:r>
          </a:p>
          <a:p>
            <a:pPr marL="152400">
              <a:lnSpc>
                <a:spcPct val="115000"/>
              </a:lnSpc>
              <a:spcBef>
                <a:spcPts val="200"/>
              </a:spcBef>
              <a:buClr>
                <a:srgbClr val="000000"/>
              </a:buClr>
              <a:buSzPts val="1200"/>
            </a:pPr>
            <a:endParaRPr lang="ru-RU" dirty="0">
              <a:latin typeface="Montserrat"/>
              <a:sym typeface="Montserrat"/>
            </a:endParaRPr>
          </a:p>
        </p:txBody>
      </p:sp>
      <p:sp>
        <p:nvSpPr>
          <p:cNvPr id="34824" name="Google Shape;255;p23"/>
          <p:cNvSpPr txBox="1">
            <a:spLocks noChangeArrowheads="1"/>
          </p:cNvSpPr>
          <p:nvPr/>
        </p:nvSpPr>
        <p:spPr bwMode="auto">
          <a:xfrm>
            <a:off x="2915816" y="181768"/>
            <a:ext cx="3232150" cy="331788"/>
          </a:xfrm>
          <a:prstGeom prst="rect">
            <a:avLst/>
          </a:prstGeom>
          <a:solidFill>
            <a:srgbClr val="38761D"/>
          </a:soli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90000" tIns="54000" rIns="91425" bIns="54000"/>
          <a:lstStyle/>
          <a:p>
            <a:pPr algn="ctr">
              <a:buClr>
                <a:srgbClr val="000000"/>
              </a:buClr>
              <a:buSzPts val="1500"/>
              <a:buFont typeface="Arial" charset="0"/>
              <a:buNone/>
            </a:pPr>
            <a:r>
              <a:rPr lang="ru-RU" sz="1500" b="1" dirty="0" err="1">
                <a:solidFill>
                  <a:srgbClr val="FFFFFF"/>
                </a:solidFill>
                <a:latin typeface="Montserrat"/>
                <a:sym typeface="Montserrat"/>
              </a:rPr>
              <a:t>Екологічний</a:t>
            </a:r>
            <a:r>
              <a:rPr lang="ru-RU" sz="1500" b="1" dirty="0">
                <a:solidFill>
                  <a:srgbClr val="FFFFFF"/>
                </a:solidFill>
                <a:latin typeface="Montserrat"/>
                <a:sym typeface="Montserrat"/>
              </a:rPr>
              <a:t> стан </a:t>
            </a:r>
            <a:r>
              <a:rPr lang="ru-RU" sz="1500" b="1" dirty="0" err="1">
                <a:solidFill>
                  <a:srgbClr val="FFFFFF"/>
                </a:solidFill>
                <a:latin typeface="Montserrat"/>
                <a:sym typeface="Montserrat"/>
              </a:rPr>
              <a:t>території</a:t>
            </a:r>
            <a:endParaRPr lang="ru-RU" sz="1500" b="1" dirty="0">
              <a:solidFill>
                <a:srgbClr val="FFFFFF"/>
              </a:solidFill>
              <a:latin typeface="Montserrat"/>
              <a:sym typeface="Montserrat"/>
            </a:endParaRPr>
          </a:p>
        </p:txBody>
      </p:sp>
      <p:sp>
        <p:nvSpPr>
          <p:cNvPr id="34826" name="Google Shape;257;p23"/>
          <p:cNvSpPr>
            <a:spLocks noChangeArrowheads="1"/>
          </p:cNvSpPr>
          <p:nvPr/>
        </p:nvSpPr>
        <p:spPr bwMode="auto">
          <a:xfrm>
            <a:off x="688975" y="1576388"/>
            <a:ext cx="474663" cy="4984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 algn="ctr">
              <a:buClr>
                <a:srgbClr val="000000"/>
              </a:buClr>
              <a:buSzPts val="2000"/>
              <a:buFont typeface="Arial" charset="0"/>
              <a:buNone/>
            </a:pPr>
            <a:r>
              <a:rPr lang="ru-RU" sz="2000" dirty="0" smtClean="0">
                <a:solidFill>
                  <a:srgbClr val="38761D"/>
                </a:solidFill>
                <a:latin typeface="Montserrat Black"/>
                <a:sym typeface="Montserrat Black"/>
              </a:rPr>
              <a:t>4</a:t>
            </a:r>
            <a:endParaRPr lang="ru-RU" sz="2000" dirty="0">
              <a:solidFill>
                <a:srgbClr val="38761D"/>
              </a:solidFill>
              <a:latin typeface="Montserrat Black"/>
              <a:sym typeface="Montserrat Black"/>
            </a:endParaRPr>
          </a:p>
        </p:txBody>
      </p:sp>
      <p:pic>
        <p:nvPicPr>
          <p:cNvPr id="34827" name="Google Shape;258;p23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3988" y="133350"/>
            <a:ext cx="600075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64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Google Shape;266;p24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C1D943BE-69FB-44D0-91E6-F4ECBF86F90E}" type="slidenum">
              <a:rPr lang="ru-RU"/>
              <a:pPr/>
              <a:t>32</a:t>
            </a:fld>
            <a:endParaRPr lang="ru-RU"/>
          </a:p>
        </p:txBody>
      </p:sp>
      <p:sp>
        <p:nvSpPr>
          <p:cNvPr id="36872" name="Google Shape;270;p24"/>
          <p:cNvSpPr txBox="1">
            <a:spLocks noGrp="1"/>
          </p:cNvSpPr>
          <p:nvPr>
            <p:ph type="ctrTitle"/>
          </p:nvPr>
        </p:nvSpPr>
        <p:spPr>
          <a:xfrm rot="16199090">
            <a:off x="-1812131" y="2470944"/>
            <a:ext cx="4530725" cy="347663"/>
          </a:xfrm>
          <a:ln cap="flat">
            <a:solidFill>
              <a:srgbClr val="38761D"/>
            </a:solidFill>
            <a:round/>
            <a:headEnd type="none" w="sm" len="sm"/>
            <a:tailEnd type="none" w="sm" len="sm"/>
          </a:ln>
        </p:spPr>
        <p:txBody>
          <a:bodyPr>
            <a:normAutofit fontScale="90000"/>
          </a:bodyPr>
          <a:lstStyle/>
          <a:p>
            <a:pPr algn="l" eaLnBrk="1" hangingPunct="1">
              <a:spcBef>
                <a:spcPts val="600"/>
              </a:spcBef>
              <a:spcAft>
                <a:spcPct val="0"/>
              </a:spcAft>
            </a:pPr>
            <a:r>
              <a:rPr lang="ru-RU" sz="1200" b="1" smtClean="0">
                <a:solidFill>
                  <a:srgbClr val="FFFFFF"/>
                </a:solidFill>
                <a:latin typeface="Montserrat"/>
                <a:cs typeface="Arial" charset="0"/>
                <a:sym typeface="Montserrat"/>
              </a:rPr>
              <a:t>ФАКТОРИ ІНВЕСТИЦІЙНОї ПРИВАБЛИВОСТІ</a:t>
            </a:r>
          </a:p>
        </p:txBody>
      </p:sp>
      <p:sp>
        <p:nvSpPr>
          <p:cNvPr id="36873" name="Google Shape;271;p24"/>
          <p:cNvSpPr>
            <a:spLocks noChangeArrowheads="1"/>
          </p:cNvSpPr>
          <p:nvPr/>
        </p:nvSpPr>
        <p:spPr bwMode="auto">
          <a:xfrm>
            <a:off x="-21716" y="-14288"/>
            <a:ext cx="920750" cy="5151438"/>
          </a:xfrm>
          <a:prstGeom prst="rect">
            <a:avLst/>
          </a:prstGeom>
          <a:solidFill>
            <a:srgbClr val="38761D"/>
          </a:solidFill>
          <a:ln w="9525">
            <a:solidFill>
              <a:srgbClr val="38761D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SzPts val="1400"/>
              <a:buFont typeface="Arial" charset="0"/>
              <a:buNone/>
            </a:pPr>
            <a:endParaRPr lang="ru-RU" dirty="0"/>
          </a:p>
        </p:txBody>
      </p:sp>
      <p:sp>
        <p:nvSpPr>
          <p:cNvPr id="36874" name="Google Shape;272;p24"/>
          <p:cNvSpPr>
            <a:spLocks noChangeArrowheads="1"/>
          </p:cNvSpPr>
          <p:nvPr/>
        </p:nvSpPr>
        <p:spPr bwMode="auto">
          <a:xfrm>
            <a:off x="688975" y="1576388"/>
            <a:ext cx="474663" cy="4984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 algn="ctr">
              <a:buClr>
                <a:srgbClr val="000000"/>
              </a:buClr>
              <a:buSzPts val="2000"/>
              <a:buFont typeface="Arial" charset="0"/>
              <a:buNone/>
            </a:pPr>
            <a:r>
              <a:rPr lang="ru-RU" sz="2000" dirty="0" smtClean="0">
                <a:solidFill>
                  <a:srgbClr val="274E13"/>
                </a:solidFill>
                <a:latin typeface="Montserrat Black"/>
                <a:sym typeface="Montserrat Black"/>
              </a:rPr>
              <a:t>4</a:t>
            </a:r>
            <a:endParaRPr lang="ru-RU" sz="2000" dirty="0">
              <a:solidFill>
                <a:srgbClr val="274E13"/>
              </a:solidFill>
              <a:latin typeface="Montserrat Black"/>
              <a:sym typeface="Montserrat Black"/>
            </a:endParaRPr>
          </a:p>
        </p:txBody>
      </p:sp>
      <p:pic>
        <p:nvPicPr>
          <p:cNvPr id="36875" name="Google Shape;273;p24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988" y="133350"/>
            <a:ext cx="600075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7" name="Google Shape;275;p24"/>
          <p:cNvSpPr txBox="1">
            <a:spLocks noGrp="1"/>
          </p:cNvSpPr>
          <p:nvPr>
            <p:ph type="ctrTitle"/>
          </p:nvPr>
        </p:nvSpPr>
        <p:spPr>
          <a:xfrm rot="16199090">
            <a:off x="-1812131" y="2470944"/>
            <a:ext cx="4530725" cy="347663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60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FFFFFF"/>
                </a:solidFill>
                <a:latin typeface="Montserrat"/>
                <a:cs typeface="Arial" charset="0"/>
                <a:sym typeface="Montserrat"/>
              </a:rPr>
              <a:t> </a:t>
            </a:r>
            <a:r>
              <a:rPr lang="ru-RU" sz="1800" b="1" dirty="0" smtClean="0">
                <a:solidFill>
                  <a:srgbClr val="FFFFFF"/>
                </a:solidFill>
                <a:latin typeface="Montserrat"/>
                <a:cs typeface="Arial" charset="0"/>
                <a:sym typeface="Montserrat"/>
              </a:rPr>
              <a:t>ПРИРОДНІ РЕСУРСИ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033" y="53520"/>
            <a:ext cx="2015504" cy="26856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8622" y="566257"/>
            <a:ext cx="3149253" cy="18812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9194" y="587916"/>
            <a:ext cx="2774007" cy="17797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497" y="3002350"/>
            <a:ext cx="2429045" cy="149885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832673" y="2426539"/>
            <a:ext cx="201622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dirty="0" smtClean="0"/>
              <a:t>Козині, овечі ферми, </a:t>
            </a:r>
          </a:p>
          <a:p>
            <a:r>
              <a:rPr lang="uk-UA" sz="1200" dirty="0" smtClean="0"/>
              <a:t>де виробляють сири.</a:t>
            </a:r>
          </a:p>
          <a:p>
            <a:endParaRPr lang="uk-UA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23846" y="2725351"/>
            <a:ext cx="17645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dirty="0"/>
              <a:t>Королівський водопад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635896" y="170863"/>
            <a:ext cx="5052958" cy="307777"/>
          </a:xfrm>
          <a:prstGeom prst="rect">
            <a:avLst/>
          </a:prstGeom>
          <a:ln w="28575">
            <a:solidFill>
              <a:srgbClr val="006C31"/>
            </a:solidFill>
          </a:ln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006C31"/>
                </a:solidFill>
              </a:rPr>
              <a:t>МОЖЛИВОСТІ РОЗВИТКУ ТУРИЗМУ, ГАСТРОТУРИЗМУ</a:t>
            </a:r>
            <a:endParaRPr lang="uk-UA" b="1" dirty="0">
              <a:solidFill>
                <a:srgbClr val="006C3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93819" y="2515038"/>
            <a:ext cx="31683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dirty="0" smtClean="0"/>
              <a:t>Розплідник </a:t>
            </a:r>
            <a:r>
              <a:rPr lang="uk-UA" sz="1200" dirty="0"/>
              <a:t>червонокнижних зубрів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0234" y="2939393"/>
            <a:ext cx="2794806" cy="20101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07971" y="2850894"/>
            <a:ext cx="2818986" cy="187618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965679" y="4501209"/>
            <a:ext cx="24165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err="1" smtClean="0"/>
              <a:t>Еко</a:t>
            </a:r>
            <a:r>
              <a:rPr lang="ru-RU" sz="1200" dirty="0" smtClean="0"/>
              <a:t>-ферма, де </a:t>
            </a:r>
            <a:r>
              <a:rPr lang="ru-RU" sz="1200" dirty="0" err="1" smtClean="0"/>
              <a:t>збирають</a:t>
            </a:r>
            <a:r>
              <a:rPr lang="ru-RU" sz="1200" dirty="0"/>
              <a:t>, </a:t>
            </a:r>
            <a:r>
              <a:rPr lang="ru-RU" sz="1200" dirty="0" err="1"/>
              <a:t>сушать</a:t>
            </a:r>
            <a:r>
              <a:rPr lang="ru-RU" sz="1200" dirty="0"/>
              <a:t> та </a:t>
            </a:r>
            <a:r>
              <a:rPr lang="ru-RU" sz="1200" dirty="0" err="1"/>
              <a:t>фасують</a:t>
            </a:r>
            <a:r>
              <a:rPr lang="ru-RU" sz="1200" dirty="0"/>
              <a:t> </a:t>
            </a:r>
            <a:r>
              <a:rPr lang="ru-RU" sz="1200" dirty="0" err="1"/>
              <a:t>цілющий</a:t>
            </a:r>
            <a:r>
              <a:rPr lang="ru-RU" sz="1200" dirty="0"/>
              <a:t> </a:t>
            </a:r>
            <a:r>
              <a:rPr lang="ru-RU" sz="1200" dirty="0" err="1"/>
              <a:t>гірський</a:t>
            </a:r>
            <a:r>
              <a:rPr lang="ru-RU" sz="1200" dirty="0"/>
              <a:t> чай</a:t>
            </a:r>
            <a:endParaRPr lang="uk-UA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366355" y="4741749"/>
            <a:ext cx="292580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100" dirty="0" smtClean="0"/>
              <a:t>ОСГ, що спеціалізуються на бджільництві</a:t>
            </a:r>
            <a:endParaRPr lang="uk-UA" sz="1100" dirty="0"/>
          </a:p>
        </p:txBody>
      </p:sp>
    </p:spTree>
  </p:cSld>
  <p:clrMapOvr>
    <a:masterClrMapping/>
  </p:clrMapOvr>
  <p:transition advTm="5397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-102565" t="5166" r="-95524" b="-84423"/>
          <a:stretch/>
        </p:blipFill>
        <p:spPr>
          <a:xfrm>
            <a:off x="-1260648" y="0"/>
            <a:ext cx="15240000" cy="4996804"/>
          </a:xfrm>
          <a:prstGeom prst="rect">
            <a:avLst/>
          </a:prstGeom>
        </p:spPr>
      </p:pic>
      <p:sp>
        <p:nvSpPr>
          <p:cNvPr id="38913" name="Google Shape;280;p25"/>
          <p:cNvSpPr>
            <a:spLocks noChangeArrowheads="1"/>
          </p:cNvSpPr>
          <p:nvPr/>
        </p:nvSpPr>
        <p:spPr bwMode="auto">
          <a:xfrm>
            <a:off x="-12907" y="0"/>
            <a:ext cx="3959225" cy="5143500"/>
          </a:xfrm>
          <a:prstGeom prst="rect">
            <a:avLst/>
          </a:prstGeom>
          <a:solidFill>
            <a:srgbClr val="434343"/>
          </a:solidFill>
          <a:ln w="9525">
            <a:solidFill>
              <a:srgbClr val="434343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SzPts val="1400"/>
              <a:buFont typeface="Arial" charset="0"/>
              <a:buNone/>
            </a:pPr>
            <a:endParaRPr lang="ru-RU"/>
          </a:p>
        </p:txBody>
      </p:sp>
      <p:sp>
        <p:nvSpPr>
          <p:cNvPr id="38914" name="Google Shape;281;p25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4540FB9B-ACCD-4501-A44C-19B46E27FDEF}" type="slidenum">
              <a:rPr lang="ru-RU"/>
              <a:pPr/>
              <a:t>33</a:t>
            </a:fld>
            <a:endParaRPr lang="ru-RU"/>
          </a:p>
        </p:txBody>
      </p:sp>
      <p:sp>
        <p:nvSpPr>
          <p:cNvPr id="38918" name="Google Shape;285;p25"/>
          <p:cNvSpPr>
            <a:spLocks noChangeArrowheads="1"/>
          </p:cNvSpPr>
          <p:nvPr/>
        </p:nvSpPr>
        <p:spPr bwMode="auto">
          <a:xfrm>
            <a:off x="3684618" y="2161939"/>
            <a:ext cx="474662" cy="4984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 algn="ctr">
              <a:buClr>
                <a:srgbClr val="000000"/>
              </a:buClr>
              <a:buSzPts val="2000"/>
              <a:buFont typeface="Arial" charset="0"/>
              <a:buNone/>
            </a:pPr>
            <a:r>
              <a:rPr lang="ru-RU" sz="2000" dirty="0" smtClean="0">
                <a:solidFill>
                  <a:srgbClr val="434343"/>
                </a:solidFill>
                <a:latin typeface="Montserrat Black"/>
                <a:sym typeface="Montserrat Black"/>
              </a:rPr>
              <a:t>5</a:t>
            </a:r>
            <a:endParaRPr lang="ru-RU" sz="2000" dirty="0">
              <a:solidFill>
                <a:srgbClr val="434343"/>
              </a:solidFill>
              <a:latin typeface="Montserrat Black"/>
              <a:sym typeface="Montserrat Black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15947" y="2721534"/>
            <a:ext cx="484854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Адміністративні послуги</a:t>
            </a:r>
          </a:p>
          <a:p>
            <a:r>
              <a:rPr lang="uk-UA" dirty="0"/>
              <a:t>● </a:t>
            </a:r>
            <a:r>
              <a:rPr lang="uk-UA" dirty="0" smtClean="0"/>
              <a:t>ЦНАП</a:t>
            </a:r>
            <a:r>
              <a:rPr lang="en-US" dirty="0" smtClean="0"/>
              <a:t> </a:t>
            </a:r>
            <a:r>
              <a:rPr lang="uk-UA" dirty="0"/>
              <a:t>надає широкий </a:t>
            </a:r>
            <a:r>
              <a:rPr lang="uk-UA" dirty="0" smtClean="0"/>
              <a:t>спектр адміністративних </a:t>
            </a:r>
            <a:r>
              <a:rPr lang="uk-UA" dirty="0"/>
              <a:t>послуг для </a:t>
            </a:r>
            <a:r>
              <a:rPr lang="uk-UA" dirty="0" smtClean="0"/>
              <a:t>юридичних осіб </a:t>
            </a:r>
            <a:r>
              <a:rPr lang="uk-UA" dirty="0"/>
              <a:t>та фізичних осіб-підприємців.</a:t>
            </a:r>
          </a:p>
          <a:p>
            <a:r>
              <a:rPr lang="uk-UA" dirty="0"/>
              <a:t>● </a:t>
            </a:r>
            <a:r>
              <a:rPr lang="uk-UA" dirty="0" smtClean="0"/>
              <a:t>перелік </a:t>
            </a:r>
            <a:r>
              <a:rPr lang="uk-UA" dirty="0"/>
              <a:t>послуг:</a:t>
            </a:r>
          </a:p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surl.li/gqzig</a:t>
            </a:r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115947" y="3867894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dirty="0" smtClean="0"/>
              <a:t>Регуляторна діяльність</a:t>
            </a:r>
          </a:p>
          <a:p>
            <a:r>
              <a:rPr lang="uk-UA" dirty="0" smtClean="0"/>
              <a:t>● Перелік діючих регуляторних актів можна переглянути тут - </a:t>
            </a:r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surl.li/gqziu</a:t>
            </a:r>
            <a:endParaRPr lang="uk-UA" dirty="0" smtClean="0"/>
          </a:p>
          <a:p>
            <a:r>
              <a:rPr lang="uk-UA" dirty="0"/>
              <a:t>● </a:t>
            </a:r>
            <a:r>
              <a:rPr lang="ru-RU" dirty="0" smtClean="0"/>
              <a:t>Ставки </a:t>
            </a:r>
            <a:r>
              <a:rPr lang="ru-RU" dirty="0" err="1"/>
              <a:t>місцевих</a:t>
            </a:r>
            <a:r>
              <a:rPr lang="ru-RU" dirty="0"/>
              <a:t> </a:t>
            </a:r>
            <a:r>
              <a:rPr lang="ru-RU" dirty="0" err="1"/>
              <a:t>податків</a:t>
            </a:r>
            <a:r>
              <a:rPr lang="ru-RU" dirty="0"/>
              <a:t> та </a:t>
            </a:r>
            <a:r>
              <a:rPr lang="ru-RU" dirty="0" err="1"/>
              <a:t>зборів</a:t>
            </a:r>
            <a:r>
              <a:rPr lang="ru-RU" dirty="0"/>
              <a:t> на 2023 </a:t>
            </a:r>
            <a:r>
              <a:rPr lang="ru-RU" dirty="0" err="1"/>
              <a:t>рік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переглянути</a:t>
            </a:r>
            <a:r>
              <a:rPr lang="ru-RU" dirty="0"/>
              <a:t> тут:</a:t>
            </a:r>
            <a:r>
              <a:rPr lang="uk-UA" dirty="0" smtClean="0"/>
              <a:t> -</a:t>
            </a:r>
            <a:r>
              <a:rPr lang="en-US" dirty="0">
                <a:hlinkClick r:id="rId5"/>
              </a:rPr>
              <a:t> http://</a:t>
            </a:r>
            <a:r>
              <a:rPr lang="en-US" dirty="0" smtClean="0">
                <a:hlinkClick r:id="rId5"/>
              </a:rPr>
              <a:t>surl.li/gqziu</a:t>
            </a:r>
            <a:endParaRPr lang="uk-UA" dirty="0" smtClean="0"/>
          </a:p>
          <a:p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3376" y="1852034"/>
            <a:ext cx="1118287" cy="111828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1877" y="297597"/>
            <a:ext cx="38896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200" dirty="0">
                <a:solidFill>
                  <a:srgbClr val="FFC000"/>
                </a:solidFill>
                <a:latin typeface="Montserrat ExtraBold"/>
              </a:rPr>
              <a:t>ІНСТРУМЕНТИ </a:t>
            </a:r>
            <a:r>
              <a:rPr lang="uk-UA" sz="2200" dirty="0" smtClean="0">
                <a:solidFill>
                  <a:srgbClr val="FFC000"/>
                </a:solidFill>
                <a:latin typeface="Montserrat ExtraBold"/>
              </a:rPr>
              <a:t>СПРИЯННЯ</a:t>
            </a:r>
          </a:p>
          <a:p>
            <a:pPr algn="ctr"/>
            <a:r>
              <a:rPr lang="uk-UA" sz="2200" dirty="0" smtClean="0">
                <a:solidFill>
                  <a:srgbClr val="FFC000"/>
                </a:solidFill>
                <a:latin typeface="Montserrat ExtraBold"/>
              </a:rPr>
              <a:t> </a:t>
            </a:r>
            <a:r>
              <a:rPr lang="uk-UA" sz="2200" dirty="0">
                <a:solidFill>
                  <a:srgbClr val="FFC000"/>
                </a:solidFill>
                <a:latin typeface="Montserrat ExtraBold"/>
              </a:rPr>
              <a:t>БІЗНЕСУ</a:t>
            </a:r>
          </a:p>
        </p:txBody>
      </p:sp>
    </p:spTree>
  </p:cSld>
  <p:clrMapOvr>
    <a:masterClrMapping/>
  </p:clrMapOvr>
  <p:transition advTm="2808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Google Shape;281;p25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4540FB9B-ACCD-4501-A44C-19B46E27FDEF}" type="slidenum">
              <a:rPr lang="ru-RU"/>
              <a:pPr/>
              <a:t>34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340937" cy="51576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234" y="671781"/>
            <a:ext cx="1207113" cy="1316850"/>
          </a:xfrm>
          <a:prstGeom prst="rect">
            <a:avLst/>
          </a:prstGeom>
        </p:spPr>
      </p:pic>
      <p:sp>
        <p:nvSpPr>
          <p:cNvPr id="14" name="Google Shape;504;p35"/>
          <p:cNvSpPr txBox="1">
            <a:spLocks noChangeArrowheads="1"/>
          </p:cNvSpPr>
          <p:nvPr/>
        </p:nvSpPr>
        <p:spPr bwMode="auto">
          <a:xfrm>
            <a:off x="-232562" y="2515665"/>
            <a:ext cx="3800703" cy="1107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5" tIns="91425" rIns="91425" bIns="91425">
            <a:spAutoFit/>
          </a:bodyPr>
          <a:lstStyle/>
          <a:p>
            <a:pPr algn="ctr">
              <a:buClr>
                <a:srgbClr val="000000"/>
              </a:buClr>
              <a:buSzPts val="2100"/>
              <a:buFont typeface="Arial" charset="0"/>
              <a:buNone/>
            </a:pPr>
            <a:r>
              <a:rPr lang="ru-RU" sz="3000" dirty="0">
                <a:solidFill>
                  <a:schemeClr val="bg1"/>
                </a:solidFill>
                <a:latin typeface="Montserrat ExtraBold"/>
                <a:sym typeface="Montserrat ExtraBold"/>
              </a:rPr>
              <a:t>ЛЮДСЬКИЙ </a:t>
            </a:r>
            <a:r>
              <a:rPr lang="ru-RU" sz="3000" dirty="0" smtClean="0">
                <a:solidFill>
                  <a:schemeClr val="bg1"/>
                </a:solidFill>
                <a:latin typeface="Montserrat ExtraBold"/>
                <a:sym typeface="Montserrat ExtraBold"/>
              </a:rPr>
              <a:t>КАПІТАЛ</a:t>
            </a:r>
            <a:endParaRPr lang="ru-RU" sz="3000" dirty="0">
              <a:solidFill>
                <a:schemeClr val="bg1"/>
              </a:solidFill>
              <a:latin typeface="Montserrat ExtraBold"/>
              <a:sym typeface="Montserrat ExtraBold"/>
            </a:endParaRPr>
          </a:p>
        </p:txBody>
      </p:sp>
      <p:pic>
        <p:nvPicPr>
          <p:cNvPr id="1030" name="Picture 6" descr="https://lh6.googleusercontent.com/HE9p5K8Luoa0ih6d595E2Zp6KgLFXCMRRMg4mDo-3LsNSeBNnBS4HV79XFEVu_x9qRjxX4jcoQ8s3_BW6Y3F6UI_qXmSj6pD9XMP9u-C12hLCRy4Gg6GtF3yQgThT02qA0kWXEBcNF_OaHkAwJeWCw=s20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553" y="105280"/>
            <a:ext cx="2319502" cy="174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lh6.googleusercontent.com/HXMOmRK1RwnTz8WUQHGT2fn621G9MHnolQH_Z_V3rBtpCR9ciRorqyATD9xXQqf7LBgvUbypiJY2wmlWKsHJssgMjB25ZgGzZcxcCeosNicCLs5AlaA7SFKdJAlrb8H8RRBm5M7Q2bcY9IujFVY5xw=s204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39" y="3176794"/>
            <a:ext cx="2000458" cy="185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187252" y="171015"/>
            <a:ext cx="19358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uk-UA" sz="1600" b="1" dirty="0">
                <a:solidFill>
                  <a:schemeClr val="tx1"/>
                </a:solidFill>
                <a:latin typeface="Montserrat" panose="020B0604020202020204" charset="0"/>
              </a:rPr>
              <a:t>Працездатне населення</a:t>
            </a:r>
            <a:endParaRPr lang="uk-UA" sz="1600" dirty="0">
              <a:solidFill>
                <a:schemeClr val="tx1"/>
              </a:solidFill>
            </a:endParaRPr>
          </a:p>
          <a:p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668309" y="843558"/>
            <a:ext cx="3306299" cy="1195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dirty="0" smtClean="0">
                <a:latin typeface="Montserrat" panose="020B0604020202020204" charset="0"/>
              </a:rPr>
              <a:t> В </a:t>
            </a:r>
            <a:r>
              <a:rPr lang="uk-UA" dirty="0">
                <a:latin typeface="Montserrat" panose="020B0604020202020204" charset="0"/>
              </a:rPr>
              <a:t>громаді </a:t>
            </a:r>
            <a:r>
              <a:rPr lang="en-US" dirty="0" smtClean="0">
                <a:latin typeface="Montserrat" panose="020B0604020202020204" charset="0"/>
              </a:rPr>
              <a:t>41</a:t>
            </a:r>
            <a:r>
              <a:rPr lang="uk-UA" dirty="0" smtClean="0">
                <a:latin typeface="Montserrat" panose="020B0604020202020204" charset="0"/>
              </a:rPr>
              <a:t>,</a:t>
            </a:r>
            <a:r>
              <a:rPr lang="en-US" dirty="0" smtClean="0">
                <a:latin typeface="Montserrat" panose="020B0604020202020204" charset="0"/>
              </a:rPr>
              <a:t>96</a:t>
            </a:r>
            <a:r>
              <a:rPr lang="uk-UA" dirty="0" smtClean="0">
                <a:latin typeface="Montserrat" panose="020B0604020202020204" charset="0"/>
              </a:rPr>
              <a:t>4 </a:t>
            </a:r>
            <a:r>
              <a:rPr lang="uk-UA" dirty="0">
                <a:latin typeface="Montserrat" panose="020B0604020202020204" charset="0"/>
              </a:rPr>
              <a:t>тис. мешканців. </a:t>
            </a:r>
            <a:r>
              <a:rPr lang="en-US" dirty="0" smtClean="0">
                <a:latin typeface="Montserrat" panose="020B0604020202020204" charset="0"/>
              </a:rPr>
              <a:t>57,5</a:t>
            </a:r>
            <a:r>
              <a:rPr lang="uk-UA" dirty="0" smtClean="0">
                <a:latin typeface="Montserrat" panose="020B0604020202020204" charset="0"/>
              </a:rPr>
              <a:t>% </a:t>
            </a:r>
            <a:r>
              <a:rPr lang="uk-UA" dirty="0">
                <a:latin typeface="Montserrat" panose="020B0604020202020204" charset="0"/>
              </a:rPr>
              <a:t>мешканців  працездатні, в </a:t>
            </a:r>
            <a:r>
              <a:rPr lang="uk-UA" dirty="0" err="1">
                <a:latin typeface="Montserrat" panose="020B0604020202020204" charset="0"/>
              </a:rPr>
              <a:t>т.ч</a:t>
            </a:r>
            <a:r>
              <a:rPr lang="uk-UA" dirty="0">
                <a:latin typeface="Montserrat" panose="020B0604020202020204" charset="0"/>
              </a:rPr>
              <a:t>. </a:t>
            </a:r>
            <a:r>
              <a:rPr lang="uk-UA" dirty="0" smtClean="0">
                <a:latin typeface="Montserrat" panose="020B0604020202020204" charset="0"/>
              </a:rPr>
              <a:t>54% </a:t>
            </a:r>
            <a:r>
              <a:rPr lang="uk-UA" dirty="0">
                <a:latin typeface="Montserrat" panose="020B0604020202020204" charset="0"/>
              </a:rPr>
              <a:t>- жінки, </a:t>
            </a:r>
            <a:r>
              <a:rPr lang="en-US" dirty="0" smtClean="0">
                <a:latin typeface="Montserrat" panose="020B0604020202020204" charset="0"/>
              </a:rPr>
              <a:t>4</a:t>
            </a:r>
            <a:r>
              <a:rPr lang="uk-UA" dirty="0" smtClean="0">
                <a:latin typeface="Montserrat" panose="020B0604020202020204" charset="0"/>
              </a:rPr>
              <a:t>6% </a:t>
            </a:r>
            <a:r>
              <a:rPr lang="uk-UA" dirty="0">
                <a:latin typeface="Montserrat" panose="020B0604020202020204" charset="0"/>
              </a:rPr>
              <a:t>- чоловіки.</a:t>
            </a:r>
          </a:p>
          <a:p>
            <a:pPr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dirty="0" smtClean="0">
                <a:latin typeface="Montserrat" panose="020B0604020202020204" charset="0"/>
              </a:rPr>
              <a:t> Офіційний </a:t>
            </a:r>
            <a:r>
              <a:rPr lang="uk-UA" dirty="0">
                <a:latin typeface="Montserrat" panose="020B0604020202020204" charset="0"/>
              </a:rPr>
              <a:t>рівень безробіття – </a:t>
            </a:r>
            <a:r>
              <a:rPr lang="en-US" dirty="0" smtClean="0">
                <a:latin typeface="Montserrat" panose="020B0604020202020204" charset="0"/>
              </a:rPr>
              <a:t>0,4</a:t>
            </a:r>
            <a:r>
              <a:rPr lang="uk-UA" dirty="0" smtClean="0">
                <a:latin typeface="Montserrat" panose="020B0604020202020204" charset="0"/>
              </a:rPr>
              <a:t> </a:t>
            </a:r>
            <a:r>
              <a:rPr lang="uk-UA" dirty="0">
                <a:latin typeface="Montserrat" panose="020B0604020202020204" charset="0"/>
              </a:rPr>
              <a:t>% або </a:t>
            </a:r>
            <a:r>
              <a:rPr lang="uk-UA" dirty="0" smtClean="0">
                <a:latin typeface="Montserrat" panose="020B0604020202020204" charset="0"/>
              </a:rPr>
              <a:t>10</a:t>
            </a:r>
            <a:r>
              <a:rPr lang="en-US" dirty="0" smtClean="0">
                <a:latin typeface="Montserrat" panose="020B0604020202020204" charset="0"/>
              </a:rPr>
              <a:t>2</a:t>
            </a:r>
            <a:r>
              <a:rPr lang="uk-UA" dirty="0" smtClean="0">
                <a:latin typeface="Montserrat" panose="020B0604020202020204" charset="0"/>
              </a:rPr>
              <a:t> особи.</a:t>
            </a:r>
            <a:endParaRPr lang="uk-UA" dirty="0">
              <a:latin typeface="Montserrat" panose="020B0604020202020204" charset="0"/>
            </a:endParaRPr>
          </a:p>
        </p:txBody>
      </p:sp>
      <p:sp>
        <p:nvSpPr>
          <p:cNvPr id="22" name="Google Shape;285;p25"/>
          <p:cNvSpPr>
            <a:spLocks noChangeArrowheads="1"/>
          </p:cNvSpPr>
          <p:nvPr/>
        </p:nvSpPr>
        <p:spPr bwMode="auto">
          <a:xfrm>
            <a:off x="3151308" y="2211542"/>
            <a:ext cx="474662" cy="4984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 algn="ctr">
              <a:buClr>
                <a:srgbClr val="000000"/>
              </a:buClr>
              <a:buSzPts val="2000"/>
              <a:buFont typeface="Arial" charset="0"/>
              <a:buNone/>
            </a:pPr>
            <a:r>
              <a:rPr lang="en-US" sz="2000" dirty="0" smtClean="0">
                <a:solidFill>
                  <a:srgbClr val="434343"/>
                </a:solidFill>
                <a:latin typeface="Montserrat Black"/>
                <a:sym typeface="Montserrat Black"/>
              </a:rPr>
              <a:t>6</a:t>
            </a:r>
            <a:endParaRPr lang="ru-RU" sz="2000" dirty="0">
              <a:solidFill>
                <a:srgbClr val="434343"/>
              </a:solidFill>
              <a:latin typeface="Montserrat Black"/>
              <a:sym typeface="Montserrat Black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15872" y="2799767"/>
            <a:ext cx="1565920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uk-UA" sz="1500" b="1" dirty="0">
                <a:solidFill>
                  <a:schemeClr val="tx1"/>
                </a:solidFill>
                <a:latin typeface="Montserrat" panose="020B0604020202020204" charset="0"/>
              </a:rPr>
              <a:t>Притік ВПО</a:t>
            </a:r>
            <a:endParaRPr lang="uk-UA" dirty="0">
              <a:solidFill>
                <a:schemeClr val="tx1"/>
              </a:solidFill>
            </a:endParaRPr>
          </a:p>
          <a:p>
            <a:r>
              <a:rPr lang="uk-UA" dirty="0">
                <a:solidFill>
                  <a:schemeClr val="tx1"/>
                </a:solidFill>
              </a:rPr>
              <a:t/>
            </a:r>
            <a:br>
              <a:rPr lang="uk-UA" dirty="0">
                <a:solidFill>
                  <a:schemeClr val="tx1"/>
                </a:solidFill>
              </a:rPr>
            </a:b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625204" y="3160122"/>
            <a:ext cx="358729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dirty="0" smtClean="0">
                <a:latin typeface="Montserrat" panose="020B0604020202020204" charset="0"/>
              </a:rPr>
              <a:t> Від початку війни по даний час (01.06.2023р.) в громаді зареєстровано перебування 2986 внутрішньо переміщених осіб.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dirty="0">
                <a:latin typeface="Montserrat" panose="020B0604020202020204" charset="0"/>
              </a:rPr>
              <a:t> </a:t>
            </a:r>
            <a:r>
              <a:rPr lang="uk-UA" dirty="0" smtClean="0">
                <a:latin typeface="Montserrat" panose="020B0604020202020204" charset="0"/>
              </a:rPr>
              <a:t>Станом на 01.06.2026р. на території громади проживає 1151 ВПО, </a:t>
            </a:r>
            <a:r>
              <a:rPr lang="uk-UA" dirty="0">
                <a:latin typeface="Montserrat" panose="020B0604020202020204" charset="0"/>
              </a:rPr>
              <a:t>в </a:t>
            </a:r>
            <a:r>
              <a:rPr lang="uk-UA" dirty="0" err="1">
                <a:latin typeface="Montserrat" panose="020B0604020202020204" charset="0"/>
              </a:rPr>
              <a:t>т.ч</a:t>
            </a:r>
            <a:r>
              <a:rPr lang="uk-UA" dirty="0">
                <a:latin typeface="Montserrat" panose="020B0604020202020204" charset="0"/>
              </a:rPr>
              <a:t>. </a:t>
            </a:r>
            <a:r>
              <a:rPr lang="uk-UA" dirty="0" smtClean="0">
                <a:latin typeface="Montserrat" panose="020B0604020202020204" charset="0"/>
              </a:rPr>
              <a:t>325 дітей.</a:t>
            </a:r>
            <a:endParaRPr lang="uk-UA" dirty="0">
              <a:latin typeface="Montserra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79224"/>
      </p:ext>
    </p:extLst>
  </p:cSld>
  <p:clrMapOvr>
    <a:masterClrMapping/>
  </p:clrMapOvr>
  <p:transition advTm="2808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Google Shape;281;p25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4540FB9B-ACCD-4501-A44C-19B46E27FDEF}" type="slidenum">
              <a:rPr lang="ru-RU"/>
              <a:pPr/>
              <a:t>35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790152" y="784657"/>
            <a:ext cx="595697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b="1" dirty="0" smtClean="0"/>
          </a:p>
          <a:p>
            <a:pPr algn="ctr"/>
            <a:r>
              <a:rPr lang="uk-UA" b="1" dirty="0" smtClean="0"/>
              <a:t>З ПИТАНЬ ІНВЕСТУВАННЯ ПРОСИМО ЗВЕРТАТИСЯ ЗА КОНТАКТАМИ:</a:t>
            </a:r>
          </a:p>
          <a:p>
            <a:pPr algn="ctr"/>
            <a:endPara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АДРЕСА: 59000, ЧЕРНІВЕЦЬКА ОБЛАСТЬ, ЧЕРНІВЕЦЬКИЙ РАЙОН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м.СТОРОЖИНЕЦЬ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вул.ЧЕРНІВЕЦЬКА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буд.6А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СТОРОЖИНЕЦЬКА МІСЬКА РАДА </a:t>
            </a:r>
          </a:p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ВІДДІЛ ЕКОНОМІЧНОГО РОЗВИТКУ, ТОРГІВЛІ, ІНВЕСТИЦІЙ ТА </a:t>
            </a:r>
          </a:p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ДЕРЖАВНИХ ЗАКУПІВЕЛЬ: 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відділу -  Юрій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ДАНЕЛЮК</a:t>
            </a:r>
          </a:p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(03735)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2-12-00,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0960746878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smtClean="0">
                <a:hlinkClick r:id="rId3"/>
              </a:rPr>
              <a:t>stor-misk-r@ukr.net</a:t>
            </a:r>
            <a:endParaRPr lang="uk-UA" dirty="0" smtClean="0"/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 Сторожинецької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міської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ради –  </a:t>
            </a:r>
            <a:r>
              <a:rPr lang="ru-RU" dirty="0">
                <a:hlinkClick r:id="rId4"/>
              </a:rPr>
              <a:t>http://stor-rada.gov.ua</a:t>
            </a:r>
            <a:r>
              <a:rPr lang="ru-RU" dirty="0" smtClean="0">
                <a:hlinkClick r:id="rId4"/>
              </a:rPr>
              <a:t>/</a:t>
            </a:r>
            <a:r>
              <a:rPr lang="ru-RU" dirty="0" smtClean="0"/>
              <a:t> </a:t>
            </a:r>
            <a:endParaRPr lang="ru-RU" dirty="0"/>
          </a:p>
          <a:p>
            <a:pPr algn="ct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Інтернет-сторінка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Сторожинецької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міської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ради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фейсбуці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pPr algn="ctr"/>
            <a:r>
              <a:rPr lang="ru-RU" dirty="0" smtClean="0"/>
              <a:t> </a:t>
            </a:r>
            <a:r>
              <a:rPr lang="ru-RU" dirty="0">
                <a:hlinkClick r:id="rId5"/>
              </a:rPr>
              <a:t>https://www.facebook.com/Stor.misk.rada</a:t>
            </a:r>
            <a:r>
              <a:rPr lang="ru-RU" dirty="0" smtClean="0">
                <a:hlinkClick r:id="rId5"/>
              </a:rPr>
              <a:t>/</a:t>
            </a:r>
            <a:r>
              <a:rPr lang="ru-RU" dirty="0" smtClean="0"/>
              <a:t> </a:t>
            </a:r>
            <a:endParaRPr lang="ru-RU" dirty="0"/>
          </a:p>
          <a:p>
            <a:pPr algn="ctr"/>
            <a:endParaRPr lang="uk-UA" dirty="0" smtClean="0"/>
          </a:p>
          <a:p>
            <a:pPr algn="ctr"/>
            <a:r>
              <a:rPr lang="uk-UA" b="1" dirty="0"/>
              <a:t>ЗАПРОШУЄМО ДО СПІВПРАЦІ!</a:t>
            </a:r>
            <a:endParaRPr lang="en-US" b="1" dirty="0"/>
          </a:p>
          <a:p>
            <a:pPr algn="ctr"/>
            <a:endParaRPr lang="uk-UA" dirty="0" smtClean="0"/>
          </a:p>
          <a:p>
            <a:pPr algn="ctr"/>
            <a:endParaRPr lang="uk-UA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1680" y="240689"/>
            <a:ext cx="7704856" cy="4267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816" y="123478"/>
            <a:ext cx="1152128" cy="1736083"/>
          </a:xfrm>
          <a:prstGeom prst="rect">
            <a:avLst/>
          </a:prstGeom>
        </p:spPr>
      </p:pic>
      <p:pic>
        <p:nvPicPr>
          <p:cNvPr id="15" name="Picture 2" descr="C:\Users\squir\Desktop\проект КИЇВ\Київ-Франківськ\вихідні дані\5. Просторовий аналіз ОТГ I Spatial analysis AH\Документи\Міська рада 1_tilda62652.jpg"/>
          <p:cNvPicPr>
            <a:picLocks noChangeAspect="1" noChangeArrowheads="1"/>
          </p:cNvPicPr>
          <p:nvPr/>
        </p:nvPicPr>
        <p:blipFill rotWithShape="1">
          <a:blip r:embed="rId8"/>
          <a:srcRect l="27625" r="21269"/>
          <a:stretch/>
        </p:blipFill>
        <p:spPr bwMode="auto">
          <a:xfrm>
            <a:off x="10732" y="1859562"/>
            <a:ext cx="2664296" cy="3244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40154385"/>
      </p:ext>
    </p:extLst>
  </p:cSld>
  <p:clrMapOvr>
    <a:masterClrMapping/>
  </p:clrMapOvr>
  <p:transition advTm="2808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Google Shape;72;p15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57191" y="4235450"/>
            <a:ext cx="7207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Google Shape;73;p15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73538" y="3168650"/>
            <a:ext cx="7207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Google Shape;74;p15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73538" y="1277938"/>
            <a:ext cx="720725" cy="720725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pic>
        <p:nvPicPr>
          <p:cNvPr id="18436" name="Google Shape;75;p15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78079" y="2157412"/>
            <a:ext cx="719137" cy="719138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sp>
        <p:nvSpPr>
          <p:cNvPr id="18437" name="Google Shape;76;p15"/>
          <p:cNvSpPr txBox="1">
            <a:spLocks noChangeArrowheads="1"/>
          </p:cNvSpPr>
          <p:nvPr/>
        </p:nvSpPr>
        <p:spPr bwMode="auto">
          <a:xfrm>
            <a:off x="876300" y="35346"/>
            <a:ext cx="8267700" cy="41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buClr>
                <a:srgbClr val="000000"/>
              </a:buClr>
              <a:buSzPts val="1200"/>
              <a:buFont typeface="Arial" charset="0"/>
              <a:buNone/>
            </a:pPr>
            <a:r>
              <a:rPr lang="ru-RU" b="1" i="1" dirty="0" smtClean="0">
                <a:solidFill>
                  <a:srgbClr val="006C31"/>
                </a:solidFill>
                <a:latin typeface="Montserrat"/>
                <a:sym typeface="Montserrat"/>
              </a:rPr>
              <a:t>СТОРОЖИНЕЦЬКА МІСЬКА ТЕРИТОРІАЛЬНА ГРОМАДА</a:t>
            </a:r>
            <a:endParaRPr lang="ru-RU" b="1" i="1" dirty="0">
              <a:solidFill>
                <a:srgbClr val="006C31"/>
              </a:solidFill>
              <a:latin typeface="Montserrat"/>
              <a:sym typeface="Montserrat"/>
            </a:endParaRPr>
          </a:p>
        </p:txBody>
      </p:sp>
      <p:sp>
        <p:nvSpPr>
          <p:cNvPr id="18438" name="Google Shape;77;p15"/>
          <p:cNvSpPr>
            <a:spLocks noChangeArrowheads="1"/>
          </p:cNvSpPr>
          <p:nvPr/>
        </p:nvSpPr>
        <p:spPr bwMode="auto">
          <a:xfrm>
            <a:off x="985838" y="433388"/>
            <a:ext cx="8158162" cy="60463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lIns="91425" tIns="91425" rIns="91425" bIns="91425" anchor="ctr"/>
          <a:lstStyle/>
          <a:p>
            <a:pPr algn="ctr">
              <a:buClr>
                <a:srgbClr val="000000"/>
              </a:buClr>
              <a:buSzPts val="1400"/>
              <a:buFont typeface="Arial" charset="0"/>
              <a:buNone/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18439" name="Google Shape;78;p15"/>
          <p:cNvSpPr txBox="1">
            <a:spLocks noChangeArrowheads="1"/>
          </p:cNvSpPr>
          <p:nvPr/>
        </p:nvSpPr>
        <p:spPr bwMode="auto">
          <a:xfrm>
            <a:off x="5114925" y="1330698"/>
            <a:ext cx="1374775" cy="670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buClr>
                <a:srgbClr val="000000"/>
              </a:buClr>
              <a:buSzPts val="3000"/>
              <a:buFont typeface="Arial" charset="0"/>
              <a:buNone/>
            </a:pPr>
            <a:r>
              <a:rPr lang="ru-RU" sz="3000" dirty="0" smtClean="0">
                <a:solidFill>
                  <a:srgbClr val="00863D"/>
                </a:solidFill>
                <a:latin typeface="Montserrat SemiBold"/>
                <a:sym typeface="Montserrat SemiBold"/>
              </a:rPr>
              <a:t>41,964</a:t>
            </a:r>
            <a:endParaRPr lang="ru-RU" sz="3000" dirty="0">
              <a:solidFill>
                <a:srgbClr val="00863D"/>
              </a:solidFill>
              <a:latin typeface="Montserrat SemiBold"/>
              <a:sym typeface="Montserrat SemiBold"/>
            </a:endParaRPr>
          </a:p>
        </p:txBody>
      </p:sp>
      <p:sp>
        <p:nvSpPr>
          <p:cNvPr id="18440" name="Google Shape;79;p15"/>
          <p:cNvSpPr txBox="1">
            <a:spLocks noChangeArrowheads="1"/>
          </p:cNvSpPr>
          <p:nvPr/>
        </p:nvSpPr>
        <p:spPr bwMode="auto">
          <a:xfrm>
            <a:off x="6545263" y="1362075"/>
            <a:ext cx="2476500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buClr>
                <a:srgbClr val="000000"/>
              </a:buClr>
              <a:buSzPts val="1300"/>
              <a:buFont typeface="Arial" charset="0"/>
              <a:buNone/>
            </a:pPr>
            <a:r>
              <a:rPr lang="ru-RU" sz="1300" dirty="0" err="1">
                <a:latin typeface="Montserrat SemiBold"/>
                <a:sym typeface="Montserrat SemiBold"/>
              </a:rPr>
              <a:t>Чисельність</a:t>
            </a:r>
            <a:r>
              <a:rPr lang="ru-RU" sz="1300" dirty="0">
                <a:latin typeface="Montserrat SemiBold"/>
                <a:sym typeface="Montserrat SemiBold"/>
              </a:rPr>
              <a:t> </a:t>
            </a:r>
            <a:r>
              <a:rPr lang="ru-RU" sz="1300" dirty="0" err="1">
                <a:latin typeface="Montserrat SemiBold"/>
                <a:sym typeface="Montserrat SemiBold"/>
              </a:rPr>
              <a:t>населення</a:t>
            </a:r>
            <a:r>
              <a:rPr lang="ru-RU" sz="1300" dirty="0">
                <a:latin typeface="Montserrat SemiBold"/>
                <a:sym typeface="Montserrat SemiBold"/>
              </a:rPr>
              <a:t>, </a:t>
            </a:r>
            <a:br>
              <a:rPr lang="ru-RU" sz="1300" dirty="0">
                <a:latin typeface="Montserrat SemiBold"/>
                <a:sym typeface="Montserrat SemiBold"/>
              </a:rPr>
            </a:br>
            <a:r>
              <a:rPr lang="ru-RU" sz="1300" dirty="0">
                <a:latin typeface="Montserrat SemiBold"/>
                <a:sym typeface="Montserrat SemiBold"/>
              </a:rPr>
              <a:t>тис. </a:t>
            </a:r>
            <a:r>
              <a:rPr lang="ru-RU" sz="1300" dirty="0" err="1">
                <a:latin typeface="Montserrat SemiBold"/>
                <a:sym typeface="Montserrat SemiBold"/>
              </a:rPr>
              <a:t>осіб</a:t>
            </a:r>
            <a:endParaRPr lang="ru-RU" sz="1300" dirty="0">
              <a:latin typeface="Montserrat SemiBold"/>
              <a:sym typeface="Montserrat SemiBold"/>
            </a:endParaRPr>
          </a:p>
        </p:txBody>
      </p:sp>
      <p:sp>
        <p:nvSpPr>
          <p:cNvPr id="18441" name="Google Shape;80;p15"/>
          <p:cNvSpPr txBox="1">
            <a:spLocks noChangeArrowheads="1"/>
          </p:cNvSpPr>
          <p:nvPr/>
        </p:nvSpPr>
        <p:spPr bwMode="auto">
          <a:xfrm>
            <a:off x="5146675" y="2190750"/>
            <a:ext cx="1374775" cy="670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buClr>
                <a:srgbClr val="000000"/>
              </a:buClr>
              <a:buSzPts val="3000"/>
              <a:buFont typeface="Arial" charset="0"/>
              <a:buNone/>
            </a:pPr>
            <a:r>
              <a:rPr lang="ru-RU" sz="3000" dirty="0" smtClean="0">
                <a:solidFill>
                  <a:srgbClr val="00863D"/>
                </a:solidFill>
                <a:latin typeface="Montserrat SemiBold"/>
                <a:sym typeface="Montserrat SemiBold"/>
              </a:rPr>
              <a:t>532,96</a:t>
            </a:r>
            <a:endParaRPr lang="ru-RU" sz="3000" dirty="0">
              <a:solidFill>
                <a:srgbClr val="00863D"/>
              </a:solidFill>
              <a:latin typeface="Montserrat SemiBold"/>
              <a:sym typeface="Montserrat SemiBold"/>
            </a:endParaRPr>
          </a:p>
        </p:txBody>
      </p:sp>
      <p:sp>
        <p:nvSpPr>
          <p:cNvPr id="18442" name="Google Shape;81;p15"/>
          <p:cNvSpPr txBox="1">
            <a:spLocks noChangeArrowheads="1"/>
          </p:cNvSpPr>
          <p:nvPr/>
        </p:nvSpPr>
        <p:spPr bwMode="auto">
          <a:xfrm>
            <a:off x="6521450" y="2209800"/>
            <a:ext cx="2238375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buClr>
                <a:srgbClr val="000000"/>
              </a:buClr>
              <a:buSzPts val="1300"/>
              <a:buFont typeface="Arial" charset="0"/>
              <a:buNone/>
            </a:pPr>
            <a:r>
              <a:rPr lang="ru-RU" sz="1300" dirty="0" err="1">
                <a:latin typeface="Montserrat SemiBold"/>
                <a:sym typeface="Montserrat SemiBold"/>
              </a:rPr>
              <a:t>Площа</a:t>
            </a:r>
            <a:r>
              <a:rPr lang="ru-RU" sz="1300" dirty="0">
                <a:latin typeface="Montserrat SemiBold"/>
                <a:sym typeface="Montserrat SemiBold"/>
              </a:rPr>
              <a:t> </a:t>
            </a:r>
            <a:r>
              <a:rPr lang="ru-RU" sz="1300" dirty="0" err="1">
                <a:latin typeface="Montserrat SemiBold"/>
                <a:sym typeface="Montserrat SemiBold"/>
              </a:rPr>
              <a:t>громади</a:t>
            </a:r>
            <a:r>
              <a:rPr lang="ru-RU" sz="1300" dirty="0">
                <a:latin typeface="Montserrat SemiBold"/>
                <a:sym typeface="Montserrat SemiBold"/>
              </a:rPr>
              <a:t>, </a:t>
            </a:r>
            <a:br>
              <a:rPr lang="ru-RU" sz="1300" dirty="0">
                <a:latin typeface="Montserrat SemiBold"/>
                <a:sym typeface="Montserrat SemiBold"/>
              </a:rPr>
            </a:br>
            <a:r>
              <a:rPr lang="ru-RU" sz="1300" dirty="0">
                <a:latin typeface="Montserrat SemiBold"/>
                <a:sym typeface="Montserrat SemiBold"/>
              </a:rPr>
              <a:t>кв. км</a:t>
            </a:r>
          </a:p>
        </p:txBody>
      </p:sp>
      <p:sp>
        <p:nvSpPr>
          <p:cNvPr id="18443" name="Google Shape;82;p15"/>
          <p:cNvSpPr txBox="1">
            <a:spLocks noChangeArrowheads="1"/>
          </p:cNvSpPr>
          <p:nvPr/>
        </p:nvSpPr>
        <p:spPr bwMode="auto">
          <a:xfrm>
            <a:off x="5154662" y="3168440"/>
            <a:ext cx="1244600" cy="670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buClr>
                <a:srgbClr val="000000"/>
              </a:buClr>
              <a:buSzPts val="3000"/>
              <a:buFont typeface="Arial" charset="0"/>
              <a:buNone/>
            </a:pPr>
            <a:r>
              <a:rPr lang="ru-RU" sz="3000" dirty="0" smtClean="0">
                <a:solidFill>
                  <a:srgbClr val="00863D"/>
                </a:solidFill>
                <a:latin typeface="Montserrat SemiBold"/>
                <a:sym typeface="Montserrat SemiBold"/>
              </a:rPr>
              <a:t>17</a:t>
            </a:r>
            <a:endParaRPr lang="ru-RU" sz="3000" dirty="0">
              <a:solidFill>
                <a:srgbClr val="00863D"/>
              </a:solidFill>
              <a:latin typeface="Montserrat SemiBold"/>
              <a:sym typeface="Montserrat SemiBold"/>
            </a:endParaRPr>
          </a:p>
        </p:txBody>
      </p:sp>
      <p:sp>
        <p:nvSpPr>
          <p:cNvPr id="18444" name="Google Shape;83;p15"/>
          <p:cNvSpPr txBox="1">
            <a:spLocks noChangeArrowheads="1"/>
          </p:cNvSpPr>
          <p:nvPr/>
        </p:nvSpPr>
        <p:spPr bwMode="auto">
          <a:xfrm>
            <a:off x="6567488" y="3221038"/>
            <a:ext cx="2239962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buClr>
                <a:srgbClr val="000000"/>
              </a:buClr>
              <a:buSzPts val="1300"/>
              <a:buFont typeface="Arial" charset="0"/>
              <a:buNone/>
            </a:pPr>
            <a:r>
              <a:rPr lang="ru-RU" sz="1300" dirty="0" err="1">
                <a:latin typeface="Montserrat SemiBold"/>
                <a:sym typeface="Montserrat SemiBold"/>
              </a:rPr>
              <a:t>Кількість</a:t>
            </a:r>
            <a:r>
              <a:rPr lang="ru-RU" sz="1300" dirty="0">
                <a:latin typeface="Montserrat SemiBold"/>
                <a:sym typeface="Montserrat SemiBold"/>
              </a:rPr>
              <a:t/>
            </a:r>
            <a:br>
              <a:rPr lang="ru-RU" sz="1300" dirty="0">
                <a:latin typeface="Montserrat SemiBold"/>
                <a:sym typeface="Montserrat SemiBold"/>
              </a:rPr>
            </a:br>
            <a:r>
              <a:rPr lang="ru-RU" sz="1300" dirty="0" err="1">
                <a:latin typeface="Montserrat SemiBold"/>
                <a:sym typeface="Montserrat SemiBold"/>
              </a:rPr>
              <a:t>населених</a:t>
            </a:r>
            <a:r>
              <a:rPr lang="ru-RU" sz="1300" dirty="0">
                <a:latin typeface="Montserrat SemiBold"/>
                <a:sym typeface="Montserrat SemiBold"/>
              </a:rPr>
              <a:t> </a:t>
            </a:r>
            <a:r>
              <a:rPr lang="ru-RU" sz="1300" dirty="0" err="1">
                <a:latin typeface="Montserrat SemiBold"/>
                <a:sym typeface="Montserrat SemiBold"/>
              </a:rPr>
              <a:t>пунктів</a:t>
            </a:r>
            <a:endParaRPr lang="ru-RU" sz="1300" dirty="0">
              <a:latin typeface="Montserrat SemiBold"/>
              <a:sym typeface="Montserrat SemiBold"/>
            </a:endParaRPr>
          </a:p>
        </p:txBody>
      </p:sp>
      <p:sp>
        <p:nvSpPr>
          <p:cNvPr id="18445" name="Google Shape;84;p15"/>
          <p:cNvSpPr txBox="1">
            <a:spLocks noChangeArrowheads="1"/>
          </p:cNvSpPr>
          <p:nvPr/>
        </p:nvSpPr>
        <p:spPr bwMode="auto">
          <a:xfrm>
            <a:off x="5083175" y="4484688"/>
            <a:ext cx="3563938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>
            <a:spAutoFit/>
          </a:bodyPr>
          <a:lstStyle/>
          <a:p>
            <a:pPr>
              <a:buClr>
                <a:srgbClr val="000000"/>
              </a:buClr>
              <a:buSzPts val="1700"/>
              <a:buFont typeface="Arial" charset="0"/>
              <a:buNone/>
            </a:pPr>
            <a:r>
              <a:rPr lang="ru-RU" sz="1700" dirty="0" err="1">
                <a:solidFill>
                  <a:srgbClr val="00863D"/>
                </a:solidFill>
                <a:latin typeface="Montserrat SemiBold"/>
                <a:sym typeface="Montserrat SemiBold"/>
              </a:rPr>
              <a:t>м</a:t>
            </a:r>
            <a:r>
              <a:rPr lang="ru-RU" sz="1700" dirty="0" err="1" smtClean="0">
                <a:solidFill>
                  <a:srgbClr val="00863D"/>
                </a:solidFill>
                <a:latin typeface="Montserrat SemiBold"/>
                <a:sym typeface="Montserrat SemiBold"/>
              </a:rPr>
              <a:t>.Сторожинець</a:t>
            </a:r>
            <a:endParaRPr lang="ru-RU" sz="1700" dirty="0">
              <a:solidFill>
                <a:srgbClr val="00863D"/>
              </a:solidFill>
              <a:latin typeface="Montserrat SemiBold"/>
              <a:sym typeface="Montserrat SemiBold"/>
            </a:endParaRPr>
          </a:p>
        </p:txBody>
      </p:sp>
      <p:sp>
        <p:nvSpPr>
          <p:cNvPr id="18446" name="Google Shape;85;p15"/>
          <p:cNvSpPr txBox="1">
            <a:spLocks noChangeArrowheads="1"/>
          </p:cNvSpPr>
          <p:nvPr/>
        </p:nvSpPr>
        <p:spPr bwMode="auto">
          <a:xfrm>
            <a:off x="6818770" y="4256286"/>
            <a:ext cx="1596107" cy="72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5" tIns="91425" rIns="91425" bIns="91425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buClr>
                <a:srgbClr val="000000"/>
              </a:buClr>
              <a:buSzPts val="1300"/>
              <a:buFont typeface="Arial" charset="0"/>
              <a:buNone/>
            </a:pPr>
            <a:r>
              <a:rPr lang="ru-RU" sz="1300" dirty="0" err="1" smtClean="0">
                <a:latin typeface="Montserrat"/>
                <a:sym typeface="Montserrat"/>
              </a:rPr>
              <a:t>Адміністративний</a:t>
            </a:r>
            <a:endParaRPr lang="ru-RU" sz="1300" dirty="0" smtClean="0">
              <a:latin typeface="Montserrat"/>
              <a:sym typeface="Montserrat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buClr>
                <a:srgbClr val="000000"/>
              </a:buClr>
              <a:buSzPts val="1300"/>
              <a:buFont typeface="Arial" charset="0"/>
              <a:buNone/>
            </a:pPr>
            <a:r>
              <a:rPr lang="ru-RU" sz="1300" dirty="0" smtClean="0">
                <a:latin typeface="Montserrat"/>
                <a:sym typeface="Montserrat"/>
              </a:rPr>
              <a:t> </a:t>
            </a:r>
            <a:r>
              <a:rPr lang="ru-RU" sz="1300" dirty="0">
                <a:latin typeface="Montserrat"/>
                <a:sym typeface="Montserrat"/>
              </a:rPr>
              <a:t>центр</a:t>
            </a:r>
          </a:p>
        </p:txBody>
      </p:sp>
      <p:sp>
        <p:nvSpPr>
          <p:cNvPr id="18447" name="Google Shape;86;p15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C346D3A2-FA93-4456-8543-32CD6366696C}" type="slidenum">
              <a:rPr lang="ru-RU"/>
              <a:pPr/>
              <a:t>4</a:t>
            </a:fld>
            <a:endParaRPr lang="ru-RU"/>
          </a:p>
        </p:txBody>
      </p:sp>
      <p:sp>
        <p:nvSpPr>
          <p:cNvPr id="18449" name="Google Shape;88;p15"/>
          <p:cNvSpPr txBox="1">
            <a:spLocks noGrp="1"/>
          </p:cNvSpPr>
          <p:nvPr>
            <p:ph type="ctrTitle"/>
          </p:nvPr>
        </p:nvSpPr>
        <p:spPr>
          <a:xfrm>
            <a:off x="922338" y="622300"/>
            <a:ext cx="8267700" cy="569913"/>
          </a:xfrm>
        </p:spPr>
        <p:txBody>
          <a:bodyPr>
            <a:normAutofit fontScale="90000"/>
          </a:bodyPr>
          <a:lstStyle/>
          <a:p>
            <a:pPr algn="l" eaLnBrk="1" hangingPunct="1">
              <a:spcBef>
                <a:spcPts val="600"/>
              </a:spcBef>
              <a:spcAft>
                <a:spcPct val="0"/>
              </a:spcAft>
            </a:pPr>
            <a:r>
              <a:rPr lang="ru-RU" sz="2400" b="1" dirty="0" smtClean="0">
                <a:latin typeface="Montserrat"/>
                <a:cs typeface="Arial" charset="0"/>
                <a:sym typeface="Montserrat"/>
              </a:rPr>
              <a:t>ЗАГАЛЬНА ІНФОРМАЦІЯ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/>
          <a:srcRect l="35609" t="2151" r="22187" b="20434"/>
          <a:stretch/>
        </p:blipFill>
        <p:spPr>
          <a:xfrm>
            <a:off x="-124" y="1074738"/>
            <a:ext cx="4038723" cy="38941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07" y="63501"/>
            <a:ext cx="894831" cy="134103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07" y="68828"/>
            <a:ext cx="894831" cy="1341034"/>
          </a:xfrm>
          <a:prstGeom prst="rect">
            <a:avLst/>
          </a:prstGeom>
        </p:spPr>
      </p:pic>
    </p:spTree>
  </p:cSld>
  <p:clrMapOvr>
    <a:masterClrMapping/>
  </p:clrMapOvr>
  <p:transition advTm="3666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700154"/>
            <a:ext cx="8364437" cy="670618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fld id="{0A7C6336-B7DD-4EEE-B182-B00C62C6AA05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0"/>
            <a:ext cx="877900" cy="12010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396" y="103641"/>
            <a:ext cx="8272989" cy="4267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417" y="573074"/>
            <a:ext cx="8254699" cy="609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788" y="1555072"/>
            <a:ext cx="499915" cy="7559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739" y="2499880"/>
            <a:ext cx="1396105" cy="4084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6596" y="2892348"/>
            <a:ext cx="719390" cy="71939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8501" y="3878430"/>
            <a:ext cx="1615580" cy="8352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32531" y="1622134"/>
            <a:ext cx="688908" cy="68890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1512" y="2598474"/>
            <a:ext cx="1615580" cy="8352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88224" y="1612981"/>
            <a:ext cx="719390" cy="7193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86233" y="2522334"/>
            <a:ext cx="1816765" cy="8352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80621" y="2899049"/>
            <a:ext cx="688908" cy="7498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63601" y="3911507"/>
            <a:ext cx="1322947" cy="62184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38757" y="3009062"/>
            <a:ext cx="695004" cy="749873"/>
          </a:xfrm>
          <a:prstGeom prst="rect">
            <a:avLst/>
          </a:prstGeom>
        </p:spPr>
      </p:pic>
      <p:sp>
        <p:nvSpPr>
          <p:cNvPr id="22" name="Google Shape;118;p16"/>
          <p:cNvSpPr txBox="1">
            <a:spLocks/>
          </p:cNvSpPr>
          <p:nvPr/>
        </p:nvSpPr>
        <p:spPr bwMode="auto">
          <a:xfrm>
            <a:off x="7365672" y="3925755"/>
            <a:ext cx="1656091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spcFirstLastPara="1"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ct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charset="0"/>
              <a:buNone/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1pPr>
            <a:lvl2pPr lvl="1" algn="ct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charset="0"/>
              <a:buNone/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ct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charset="0"/>
              <a:buNone/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ct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charset="0"/>
              <a:buNone/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ct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charset="0"/>
              <a:buNone/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ct val="0"/>
              </a:spcAft>
            </a:pPr>
            <a:r>
              <a:rPr lang="uk-UA" sz="1400" dirty="0">
                <a:latin typeface="Montserrat" panose="020B0604020202020204" charset="0"/>
              </a:rPr>
              <a:t>ЛЮДСЬКИЙ КАПІТАЛ</a:t>
            </a:r>
            <a:endParaRPr lang="ru-RU" sz="1400" kern="0" dirty="0" smtClean="0">
              <a:latin typeface="Times New Roman" panose="02020603050405020304" pitchFamily="18" charset="0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39747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fld id="{0A7C6336-B7DD-4EEE-B182-B00C62C6AA05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304" y="-14163"/>
            <a:ext cx="4174255" cy="51576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706" y="1276833"/>
            <a:ext cx="1005927" cy="15180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0" y="3563765"/>
            <a:ext cx="2920237" cy="81083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2923" y="2107683"/>
            <a:ext cx="3755461" cy="251177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040" y="126098"/>
            <a:ext cx="3627434" cy="102421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6906" y="1629894"/>
            <a:ext cx="731583" cy="731583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95556" y="317717"/>
            <a:ext cx="40632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ФАКТОРИ ІНВЕСТИЦІЙНОЇ ПРИВАБЛИВОСТІ</a:t>
            </a:r>
          </a:p>
        </p:txBody>
      </p:sp>
    </p:spTree>
    <p:extLst>
      <p:ext uri="{BB962C8B-B14F-4D97-AF65-F5344CB8AC3E}">
        <p14:creationId xmlns:p14="http://schemas.microsoft.com/office/powerpoint/2010/main" val="401724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" name="Рисунок 20479"/>
          <p:cNvPicPr>
            <a:picLocks noChangeAspect="1"/>
          </p:cNvPicPr>
          <p:nvPr/>
        </p:nvPicPr>
        <p:blipFill rotWithShape="1">
          <a:blip r:embed="rId3"/>
          <a:srcRect l="10126" t="3378" r="9654" b="-1182"/>
          <a:stretch/>
        </p:blipFill>
        <p:spPr>
          <a:xfrm>
            <a:off x="565781" y="1446280"/>
            <a:ext cx="5040560" cy="3700658"/>
          </a:xfrm>
          <a:prstGeom prst="rect">
            <a:avLst/>
          </a:prstGeom>
        </p:spPr>
      </p:pic>
      <p:cxnSp>
        <p:nvCxnSpPr>
          <p:cNvPr id="20481" name="Google Shape;95;p16"/>
          <p:cNvCxnSpPr>
            <a:cxnSpLocks noChangeShapeType="1"/>
          </p:cNvCxnSpPr>
          <p:nvPr/>
        </p:nvCxnSpPr>
        <p:spPr bwMode="auto">
          <a:xfrm rot="10800000" flipH="1">
            <a:off x="4140200" y="3776663"/>
            <a:ext cx="4473575" cy="28575"/>
          </a:xfrm>
          <a:prstGeom prst="straightConnector1">
            <a:avLst/>
          </a:prstGeom>
          <a:noFill/>
          <a:ln w="9525">
            <a:solidFill>
              <a:srgbClr val="CCCCCC"/>
            </a:solidFill>
            <a:round/>
            <a:headEnd type="none" w="sm" len="sm"/>
            <a:tailEnd type="none" w="sm" len="sm"/>
          </a:ln>
        </p:spPr>
      </p:cxnSp>
      <p:cxnSp>
        <p:nvCxnSpPr>
          <p:cNvPr id="20482" name="Google Shape;96;p16"/>
          <p:cNvCxnSpPr>
            <a:cxnSpLocks noChangeShapeType="1"/>
          </p:cNvCxnSpPr>
          <p:nvPr/>
        </p:nvCxnSpPr>
        <p:spPr bwMode="auto">
          <a:xfrm rot="10800000" flipH="1">
            <a:off x="4134016" y="4224312"/>
            <a:ext cx="4502150" cy="14287"/>
          </a:xfrm>
          <a:prstGeom prst="straightConnector1">
            <a:avLst/>
          </a:prstGeom>
          <a:noFill/>
          <a:ln w="9525">
            <a:solidFill>
              <a:srgbClr val="CCCCCC"/>
            </a:solidFill>
            <a:round/>
            <a:headEnd type="none" w="sm" len="sm"/>
            <a:tailEnd type="none" w="sm" len="sm"/>
          </a:ln>
        </p:spPr>
      </p:cxnSp>
      <p:cxnSp>
        <p:nvCxnSpPr>
          <p:cNvPr id="20483" name="Google Shape;97;p16"/>
          <p:cNvCxnSpPr>
            <a:cxnSpLocks noChangeShapeType="1"/>
          </p:cNvCxnSpPr>
          <p:nvPr/>
        </p:nvCxnSpPr>
        <p:spPr bwMode="auto">
          <a:xfrm rot="10800000" flipH="1">
            <a:off x="4140200" y="4664075"/>
            <a:ext cx="4498975" cy="7938"/>
          </a:xfrm>
          <a:prstGeom prst="straightConnector1">
            <a:avLst/>
          </a:prstGeom>
          <a:noFill/>
          <a:ln w="9525">
            <a:solidFill>
              <a:srgbClr val="CCCCCC"/>
            </a:solidFill>
            <a:round/>
            <a:headEnd type="none" w="sm" len="sm"/>
            <a:tailEnd type="none" w="sm" len="sm"/>
          </a:ln>
        </p:spPr>
      </p:cxnSp>
      <p:cxnSp>
        <p:nvCxnSpPr>
          <p:cNvPr id="20484" name="Google Shape;98;p16"/>
          <p:cNvCxnSpPr>
            <a:cxnSpLocks noChangeShapeType="1"/>
          </p:cNvCxnSpPr>
          <p:nvPr/>
        </p:nvCxnSpPr>
        <p:spPr bwMode="auto">
          <a:xfrm rot="10800000" flipH="1">
            <a:off x="4140200" y="3368675"/>
            <a:ext cx="4498975" cy="28575"/>
          </a:xfrm>
          <a:prstGeom prst="straightConnector1">
            <a:avLst/>
          </a:prstGeom>
          <a:noFill/>
          <a:ln w="9525">
            <a:solidFill>
              <a:srgbClr val="CCCCCC"/>
            </a:solidFill>
            <a:round/>
            <a:headEnd type="none" w="sm" len="sm"/>
            <a:tailEnd type="none" w="sm" len="sm"/>
          </a:ln>
        </p:spPr>
      </p:cxnSp>
      <p:cxnSp>
        <p:nvCxnSpPr>
          <p:cNvPr id="20485" name="Google Shape;99;p16"/>
          <p:cNvCxnSpPr>
            <a:cxnSpLocks noChangeShapeType="1"/>
          </p:cNvCxnSpPr>
          <p:nvPr/>
        </p:nvCxnSpPr>
        <p:spPr bwMode="auto">
          <a:xfrm rot="10800000" flipH="1">
            <a:off x="4140200" y="2968625"/>
            <a:ext cx="4502150" cy="14288"/>
          </a:xfrm>
          <a:prstGeom prst="straightConnector1">
            <a:avLst/>
          </a:prstGeom>
          <a:noFill/>
          <a:ln w="9525">
            <a:solidFill>
              <a:srgbClr val="CCCCCC"/>
            </a:solidFill>
            <a:round/>
            <a:headEnd type="none" w="sm" len="sm"/>
            <a:tailEnd type="none" w="sm" len="sm"/>
          </a:ln>
        </p:spPr>
      </p:cxnSp>
      <p:cxnSp>
        <p:nvCxnSpPr>
          <p:cNvPr id="20486" name="Google Shape;100;p16"/>
          <p:cNvCxnSpPr>
            <a:cxnSpLocks noChangeShapeType="1"/>
          </p:cNvCxnSpPr>
          <p:nvPr/>
        </p:nvCxnSpPr>
        <p:spPr bwMode="auto">
          <a:xfrm rot="10800000" flipH="1">
            <a:off x="4118831" y="2530625"/>
            <a:ext cx="4498975" cy="28575"/>
          </a:xfrm>
          <a:prstGeom prst="straightConnector1">
            <a:avLst/>
          </a:prstGeom>
          <a:noFill/>
          <a:ln w="9525">
            <a:solidFill>
              <a:srgbClr val="CCCCCC"/>
            </a:solidFill>
            <a:round/>
            <a:headEnd type="none" w="sm" len="sm"/>
            <a:tailEnd type="none" w="sm" len="sm"/>
          </a:ln>
        </p:spPr>
      </p:cxnSp>
      <p:cxnSp>
        <p:nvCxnSpPr>
          <p:cNvPr id="20487" name="Google Shape;101;p16"/>
          <p:cNvCxnSpPr>
            <a:cxnSpLocks noChangeShapeType="1"/>
          </p:cNvCxnSpPr>
          <p:nvPr/>
        </p:nvCxnSpPr>
        <p:spPr bwMode="auto">
          <a:xfrm rot="10800000" flipH="1">
            <a:off x="4140200" y="2098675"/>
            <a:ext cx="4498975" cy="41275"/>
          </a:xfrm>
          <a:prstGeom prst="straightConnector1">
            <a:avLst/>
          </a:prstGeom>
          <a:noFill/>
          <a:ln w="9525">
            <a:solidFill>
              <a:srgbClr val="CCCCCC"/>
            </a:solidFill>
            <a:round/>
            <a:headEnd type="none" w="sm" len="sm"/>
            <a:tailEnd type="none" w="sm" len="sm"/>
          </a:ln>
        </p:spPr>
      </p:cxnSp>
      <p:sp>
        <p:nvSpPr>
          <p:cNvPr id="20488" name="Google Shape;102;p16"/>
          <p:cNvSpPr txBox="1">
            <a:spLocks noChangeArrowheads="1"/>
          </p:cNvSpPr>
          <p:nvPr/>
        </p:nvSpPr>
        <p:spPr bwMode="auto">
          <a:xfrm>
            <a:off x="5575141" y="967168"/>
            <a:ext cx="3554572" cy="443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5" tIns="91425" rIns="91425" bIns="91425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buClr>
                <a:srgbClr val="000000"/>
              </a:buClr>
              <a:buSzPts val="2000"/>
              <a:buFont typeface="Arial" charset="0"/>
              <a:buNone/>
            </a:pPr>
            <a:r>
              <a:rPr lang="ru-RU" sz="1600" dirty="0" err="1" smtClean="0">
                <a:latin typeface="Montserrat SemiBold"/>
                <a:sym typeface="Montserrat SemiBold"/>
              </a:rPr>
              <a:t>Відстань</a:t>
            </a:r>
            <a:r>
              <a:rPr lang="ru-RU" sz="1600" dirty="0" smtClean="0">
                <a:latin typeface="Montserrat SemiBold"/>
                <a:sym typeface="Montserrat SemiBold"/>
              </a:rPr>
              <a:t> </a:t>
            </a:r>
            <a:r>
              <a:rPr lang="ru-RU" sz="1600" dirty="0" err="1">
                <a:latin typeface="Montserrat SemiBold"/>
                <a:sym typeface="Montserrat SemiBold"/>
              </a:rPr>
              <a:t>від</a:t>
            </a:r>
            <a:r>
              <a:rPr lang="ru-RU" sz="1600" dirty="0">
                <a:latin typeface="Montserrat SemiBold"/>
                <a:sym typeface="Montserrat SemiBold"/>
              </a:rPr>
              <a:t> </a:t>
            </a:r>
            <a:r>
              <a:rPr lang="ru-RU" sz="1600" dirty="0" err="1" smtClean="0">
                <a:latin typeface="Montserrat SemiBold"/>
                <a:sym typeface="Montserrat SemiBold"/>
              </a:rPr>
              <a:t>м.Сторожинець</a:t>
            </a:r>
            <a:r>
              <a:rPr lang="ru-RU" sz="1600" dirty="0">
                <a:latin typeface="Montserrat SemiBold"/>
                <a:sym typeface="Montserrat SemiBold"/>
              </a:rPr>
              <a:t> </a:t>
            </a:r>
            <a:r>
              <a:rPr lang="ru-RU" sz="1600" dirty="0" smtClean="0">
                <a:latin typeface="Montserrat SemiBold"/>
                <a:sym typeface="Montserrat SemiBold"/>
              </a:rPr>
              <a:t>до:</a:t>
            </a:r>
            <a:endParaRPr lang="ru-RU" sz="1600" dirty="0">
              <a:latin typeface="Montserrat SemiBold"/>
              <a:sym typeface="Montserrat SemiBold"/>
            </a:endParaRPr>
          </a:p>
        </p:txBody>
      </p:sp>
      <p:cxnSp>
        <p:nvCxnSpPr>
          <p:cNvPr id="20489" name="Google Shape;103;p16"/>
          <p:cNvCxnSpPr>
            <a:cxnSpLocks noChangeShapeType="1"/>
          </p:cNvCxnSpPr>
          <p:nvPr/>
        </p:nvCxnSpPr>
        <p:spPr bwMode="auto">
          <a:xfrm>
            <a:off x="5617569" y="2444172"/>
            <a:ext cx="2484137" cy="5815"/>
          </a:xfrm>
          <a:prstGeom prst="straightConnector1">
            <a:avLst/>
          </a:prstGeom>
          <a:noFill/>
          <a:ln w="19050">
            <a:solidFill>
              <a:srgbClr val="FF00FF"/>
            </a:solidFill>
            <a:round/>
            <a:headEnd type="oval" w="med" len="med"/>
            <a:tailEnd type="triangle" w="med" len="med"/>
          </a:ln>
        </p:spPr>
      </p:cxnSp>
      <p:cxnSp>
        <p:nvCxnSpPr>
          <p:cNvPr id="104" name="Google Shape;104;p16"/>
          <p:cNvCxnSpPr/>
          <p:nvPr/>
        </p:nvCxnSpPr>
        <p:spPr>
          <a:xfrm flipV="1">
            <a:off x="5635247" y="2907880"/>
            <a:ext cx="2508012" cy="17506"/>
          </a:xfrm>
          <a:prstGeom prst="straightConnector1">
            <a:avLst/>
          </a:prstGeom>
          <a:noFill/>
          <a:ln w="19050" cap="flat" cmpd="sng">
            <a:solidFill>
              <a:srgbClr val="7030A0"/>
            </a:solidFill>
            <a:prstDash val="solid"/>
            <a:round/>
            <a:headEnd type="oval" w="med" len="med"/>
            <a:tailEnd type="triangle" w="med" len="med"/>
          </a:ln>
        </p:spPr>
      </p:cxnSp>
      <p:cxnSp>
        <p:nvCxnSpPr>
          <p:cNvPr id="20491" name="Google Shape;105;p16"/>
          <p:cNvCxnSpPr>
            <a:cxnSpLocks noChangeShapeType="1"/>
          </p:cNvCxnSpPr>
          <p:nvPr/>
        </p:nvCxnSpPr>
        <p:spPr bwMode="auto">
          <a:xfrm>
            <a:off x="5647713" y="4639509"/>
            <a:ext cx="2092500" cy="10854"/>
          </a:xfrm>
          <a:prstGeom prst="straightConnector1">
            <a:avLst/>
          </a:prstGeom>
          <a:noFill/>
          <a:ln w="19050">
            <a:solidFill>
              <a:srgbClr val="00FF00"/>
            </a:solidFill>
            <a:round/>
            <a:headEnd type="oval" w="med" len="med"/>
            <a:tailEnd type="triangle" w="med" len="med"/>
          </a:ln>
        </p:spPr>
      </p:cxnSp>
      <p:cxnSp>
        <p:nvCxnSpPr>
          <p:cNvPr id="20492" name="Google Shape;106;p16"/>
          <p:cNvCxnSpPr>
            <a:cxnSpLocks noChangeShapeType="1"/>
          </p:cNvCxnSpPr>
          <p:nvPr/>
        </p:nvCxnSpPr>
        <p:spPr bwMode="auto">
          <a:xfrm>
            <a:off x="5635247" y="1803353"/>
            <a:ext cx="2462726" cy="27411"/>
          </a:xfrm>
          <a:prstGeom prst="straightConnector1">
            <a:avLst/>
          </a:prstGeom>
          <a:noFill/>
          <a:ln w="19050">
            <a:solidFill>
              <a:srgbClr val="1155CC"/>
            </a:solidFill>
            <a:round/>
            <a:headEnd type="oval" w="med" len="med"/>
            <a:tailEnd type="triangle" w="med" len="med"/>
          </a:ln>
        </p:spPr>
      </p:cxnSp>
      <p:cxnSp>
        <p:nvCxnSpPr>
          <p:cNvPr id="20493" name="Google Shape;107;p16"/>
          <p:cNvCxnSpPr>
            <a:cxnSpLocks noChangeShapeType="1"/>
          </p:cNvCxnSpPr>
          <p:nvPr/>
        </p:nvCxnSpPr>
        <p:spPr bwMode="auto">
          <a:xfrm flipV="1">
            <a:off x="5659633" y="5035450"/>
            <a:ext cx="2030644" cy="7170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oval" w="med" len="med"/>
            <a:tailEnd type="triangle" w="med" len="med"/>
          </a:ln>
        </p:spPr>
      </p:cxnSp>
      <p:cxnSp>
        <p:nvCxnSpPr>
          <p:cNvPr id="20494" name="Google Shape;108;p16"/>
          <p:cNvCxnSpPr>
            <a:cxnSpLocks noChangeShapeType="1"/>
          </p:cNvCxnSpPr>
          <p:nvPr/>
        </p:nvCxnSpPr>
        <p:spPr bwMode="auto">
          <a:xfrm>
            <a:off x="5647713" y="4202136"/>
            <a:ext cx="2092500" cy="21983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 type="oval" w="med" len="med"/>
            <a:tailEnd type="triangle" w="med" len="med"/>
          </a:ln>
        </p:spPr>
      </p:cxnSp>
      <p:cxnSp>
        <p:nvCxnSpPr>
          <p:cNvPr id="20495" name="Google Shape;109;p16"/>
          <p:cNvCxnSpPr>
            <a:cxnSpLocks noChangeShapeType="1"/>
          </p:cNvCxnSpPr>
          <p:nvPr/>
        </p:nvCxnSpPr>
        <p:spPr bwMode="auto">
          <a:xfrm flipV="1">
            <a:off x="5635247" y="3787761"/>
            <a:ext cx="2108517" cy="22214"/>
          </a:xfrm>
          <a:prstGeom prst="straightConnector1">
            <a:avLst/>
          </a:prstGeom>
          <a:noFill/>
          <a:ln w="19050">
            <a:solidFill>
              <a:schemeClr val="accent5">
                <a:lumMod val="60000"/>
                <a:lumOff val="40000"/>
              </a:schemeClr>
            </a:solidFill>
            <a:round/>
            <a:headEnd type="oval" w="med" len="med"/>
            <a:tailEnd type="triangle" w="med" len="med"/>
          </a:ln>
        </p:spPr>
      </p:cxnSp>
      <p:sp>
        <p:nvSpPr>
          <p:cNvPr id="20496" name="Google Shape;110;p16"/>
          <p:cNvSpPr>
            <a:spLocks noGrp="1"/>
          </p:cNvSpPr>
          <p:nvPr>
            <p:ph type="sldNum" sz="quarter" idx="13"/>
          </p:nvPr>
        </p:nvSpPr>
        <p:spPr>
          <a:xfrm>
            <a:off x="8470900" y="4664075"/>
            <a:ext cx="547688" cy="393700"/>
          </a:xfrm>
          <a:noFill/>
        </p:spPr>
        <p:txBody>
          <a:bodyPr/>
          <a:lstStyle/>
          <a:p>
            <a:fld id="{7AD9AA59-1FA0-4886-AF94-4D737BE3EA8E}" type="slidenum">
              <a:rPr lang="ru-RU"/>
              <a:pPr/>
              <a:t>7</a:t>
            </a:fld>
            <a:endParaRPr lang="ru-RU"/>
          </a:p>
        </p:txBody>
      </p:sp>
      <p:sp>
        <p:nvSpPr>
          <p:cNvPr id="20497" name="Google Shape;111;p16"/>
          <p:cNvSpPr txBox="1">
            <a:spLocks noChangeArrowheads="1"/>
          </p:cNvSpPr>
          <p:nvPr/>
        </p:nvSpPr>
        <p:spPr bwMode="auto">
          <a:xfrm>
            <a:off x="8084966" y="1564575"/>
            <a:ext cx="1218910" cy="369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5" tIns="91425" rIns="91425" bIns="91425">
            <a:spAutoFit/>
          </a:bodyPr>
          <a:lstStyle/>
          <a:p>
            <a:pPr>
              <a:buClr>
                <a:srgbClr val="000000"/>
              </a:buClr>
              <a:buSzPts val="1200"/>
              <a:buFont typeface="Arial" charset="0"/>
              <a:buNone/>
            </a:pPr>
            <a:r>
              <a:rPr lang="ru-RU" sz="1200" dirty="0" smtClean="0">
                <a:latin typeface="Montserrat"/>
                <a:sym typeface="Montserrat"/>
              </a:rPr>
              <a:t>25 </a:t>
            </a:r>
            <a:r>
              <a:rPr lang="ru-RU" sz="1200" dirty="0">
                <a:latin typeface="Montserrat"/>
                <a:sym typeface="Montserrat"/>
              </a:rPr>
              <a:t>км </a:t>
            </a:r>
            <a:r>
              <a:rPr lang="ru-RU" sz="1200" dirty="0" smtClean="0">
                <a:latin typeface="Montserrat"/>
                <a:sym typeface="Montserrat"/>
              </a:rPr>
              <a:t>/ 33 </a:t>
            </a:r>
            <a:r>
              <a:rPr lang="ru-RU" sz="1200" dirty="0" err="1">
                <a:latin typeface="Montserrat"/>
                <a:sym typeface="Montserrat"/>
              </a:rPr>
              <a:t>хв</a:t>
            </a:r>
            <a:endParaRPr lang="ru-RU" sz="1200" dirty="0"/>
          </a:p>
        </p:txBody>
      </p:sp>
      <p:sp>
        <p:nvSpPr>
          <p:cNvPr id="20498" name="Google Shape;112;p16"/>
          <p:cNvSpPr txBox="1">
            <a:spLocks noChangeArrowheads="1"/>
          </p:cNvSpPr>
          <p:nvPr/>
        </p:nvSpPr>
        <p:spPr bwMode="auto">
          <a:xfrm>
            <a:off x="7661931" y="3926879"/>
            <a:ext cx="1592262" cy="369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5" tIns="91425" rIns="91425" bIns="91425">
            <a:spAutoFit/>
          </a:bodyPr>
          <a:lstStyle/>
          <a:p>
            <a:pPr>
              <a:buClr>
                <a:srgbClr val="000000"/>
              </a:buClr>
              <a:buSzPts val="1200"/>
              <a:buFont typeface="Arial" charset="0"/>
              <a:buNone/>
            </a:pPr>
            <a:r>
              <a:rPr lang="ru-RU" sz="1200" dirty="0" smtClean="0">
                <a:latin typeface="Montserrat"/>
                <a:sym typeface="Montserrat"/>
              </a:rPr>
              <a:t>187 </a:t>
            </a:r>
            <a:r>
              <a:rPr lang="ru-RU" sz="1200" dirty="0">
                <a:latin typeface="Montserrat"/>
                <a:sym typeface="Montserrat"/>
              </a:rPr>
              <a:t>км </a:t>
            </a:r>
            <a:r>
              <a:rPr lang="ru-RU" sz="1200" dirty="0" smtClean="0">
                <a:latin typeface="Montserrat"/>
                <a:sym typeface="Montserrat"/>
              </a:rPr>
              <a:t>/ 3 год 11 </a:t>
            </a:r>
            <a:r>
              <a:rPr lang="ru-RU" sz="1200" dirty="0" err="1">
                <a:latin typeface="Montserrat"/>
                <a:sym typeface="Montserrat"/>
              </a:rPr>
              <a:t>хв</a:t>
            </a:r>
            <a:endParaRPr lang="ru-RU" sz="1200" dirty="0"/>
          </a:p>
        </p:txBody>
      </p:sp>
      <p:sp>
        <p:nvSpPr>
          <p:cNvPr id="20499" name="Google Shape;113;p16"/>
          <p:cNvSpPr txBox="1">
            <a:spLocks noChangeArrowheads="1"/>
          </p:cNvSpPr>
          <p:nvPr/>
        </p:nvSpPr>
        <p:spPr bwMode="auto">
          <a:xfrm>
            <a:off x="7654117" y="4777636"/>
            <a:ext cx="1610805" cy="369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5" tIns="91425" rIns="91425" bIns="91425">
            <a:spAutoFit/>
          </a:bodyPr>
          <a:lstStyle/>
          <a:p>
            <a:pPr>
              <a:buClr>
                <a:srgbClr val="000000"/>
              </a:buClr>
              <a:buSzPts val="1200"/>
              <a:buFont typeface="Arial" charset="0"/>
              <a:buNone/>
            </a:pPr>
            <a:r>
              <a:rPr lang="ru-RU" sz="1200" dirty="0" smtClean="0">
                <a:latin typeface="Montserrat"/>
                <a:sym typeface="Montserrat"/>
              </a:rPr>
              <a:t>295 </a:t>
            </a:r>
            <a:r>
              <a:rPr lang="ru-RU" sz="1200" dirty="0">
                <a:latin typeface="Montserrat"/>
                <a:sym typeface="Montserrat"/>
              </a:rPr>
              <a:t>км / </a:t>
            </a:r>
            <a:r>
              <a:rPr lang="ru-RU" sz="1200" dirty="0" smtClean="0">
                <a:latin typeface="Montserrat"/>
                <a:sym typeface="Montserrat"/>
              </a:rPr>
              <a:t>5 </a:t>
            </a:r>
            <a:r>
              <a:rPr lang="ru-RU" sz="1200" dirty="0">
                <a:latin typeface="Montserrat"/>
                <a:sym typeface="Montserrat"/>
              </a:rPr>
              <a:t>год </a:t>
            </a:r>
            <a:r>
              <a:rPr lang="ru-RU" sz="1200" dirty="0" smtClean="0">
                <a:latin typeface="Montserrat"/>
                <a:sym typeface="Montserrat"/>
              </a:rPr>
              <a:t>03 </a:t>
            </a:r>
            <a:r>
              <a:rPr lang="ru-RU" sz="1200" dirty="0" err="1">
                <a:latin typeface="Montserrat"/>
                <a:sym typeface="Montserrat"/>
              </a:rPr>
              <a:t>хв</a:t>
            </a:r>
            <a:endParaRPr lang="ru-RU" sz="1200" dirty="0"/>
          </a:p>
        </p:txBody>
      </p:sp>
      <p:sp>
        <p:nvSpPr>
          <p:cNvPr id="20500" name="Google Shape;114;p16"/>
          <p:cNvSpPr txBox="1">
            <a:spLocks noChangeArrowheads="1"/>
          </p:cNvSpPr>
          <p:nvPr/>
        </p:nvSpPr>
        <p:spPr bwMode="auto">
          <a:xfrm>
            <a:off x="7651312" y="3467084"/>
            <a:ext cx="18669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>
            <a:spAutoFit/>
          </a:bodyPr>
          <a:lstStyle/>
          <a:p>
            <a:pPr>
              <a:buClr>
                <a:srgbClr val="000000"/>
              </a:buClr>
              <a:buSzPts val="1200"/>
              <a:buFont typeface="Arial" charset="0"/>
              <a:buNone/>
            </a:pPr>
            <a:r>
              <a:rPr lang="ru-RU" sz="1200" dirty="0" smtClean="0">
                <a:latin typeface="Montserrat"/>
                <a:sym typeface="Montserrat"/>
              </a:rPr>
              <a:t>143 </a:t>
            </a:r>
            <a:r>
              <a:rPr lang="ru-RU" sz="1200" dirty="0">
                <a:latin typeface="Montserrat"/>
                <a:sym typeface="Montserrat"/>
              </a:rPr>
              <a:t>км / 2 год </a:t>
            </a:r>
            <a:r>
              <a:rPr lang="ru-RU" sz="1200" dirty="0" smtClean="0">
                <a:latin typeface="Montserrat"/>
                <a:sym typeface="Montserrat"/>
              </a:rPr>
              <a:t>23 </a:t>
            </a:r>
            <a:r>
              <a:rPr lang="ru-RU" sz="1200" dirty="0" err="1">
                <a:latin typeface="Montserrat"/>
                <a:sym typeface="Montserrat"/>
              </a:rPr>
              <a:t>хв</a:t>
            </a:r>
            <a:endParaRPr lang="ru-RU" sz="1200" dirty="0"/>
          </a:p>
        </p:txBody>
      </p:sp>
      <p:sp>
        <p:nvSpPr>
          <p:cNvPr id="20501" name="Google Shape;115;p16"/>
          <p:cNvSpPr txBox="1">
            <a:spLocks noChangeArrowheads="1"/>
          </p:cNvSpPr>
          <p:nvPr/>
        </p:nvSpPr>
        <p:spPr bwMode="auto">
          <a:xfrm>
            <a:off x="7690277" y="3072212"/>
            <a:ext cx="1461374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5" tIns="91425" rIns="91425" bIns="91425">
            <a:spAutoFit/>
          </a:bodyPr>
          <a:lstStyle/>
          <a:p>
            <a:pPr>
              <a:buClr>
                <a:srgbClr val="000000"/>
              </a:buClr>
              <a:buSzPts val="1200"/>
              <a:buFont typeface="Arial" charset="0"/>
              <a:buNone/>
            </a:pPr>
            <a:r>
              <a:rPr lang="ru-RU" sz="1200" dirty="0" smtClean="0">
                <a:latin typeface="Montserrat"/>
                <a:sym typeface="Montserrat"/>
              </a:rPr>
              <a:t>83 км </a:t>
            </a:r>
            <a:r>
              <a:rPr lang="ru-RU" sz="1200" dirty="0">
                <a:latin typeface="Montserrat"/>
                <a:sym typeface="Montserrat"/>
              </a:rPr>
              <a:t>/ 1 год </a:t>
            </a:r>
            <a:r>
              <a:rPr lang="ru-RU" sz="1200" dirty="0" smtClean="0">
                <a:latin typeface="Montserrat"/>
                <a:sym typeface="Montserrat"/>
              </a:rPr>
              <a:t>32 </a:t>
            </a:r>
            <a:r>
              <a:rPr lang="ru-RU" sz="1200" dirty="0" err="1">
                <a:latin typeface="Montserrat"/>
                <a:sym typeface="Montserrat"/>
              </a:rPr>
              <a:t>хв</a:t>
            </a:r>
            <a:endParaRPr lang="ru-RU" sz="1200" dirty="0"/>
          </a:p>
        </p:txBody>
      </p:sp>
      <p:sp>
        <p:nvSpPr>
          <p:cNvPr id="20502" name="Google Shape;116;p16"/>
          <p:cNvSpPr txBox="1">
            <a:spLocks noChangeArrowheads="1"/>
          </p:cNvSpPr>
          <p:nvPr/>
        </p:nvSpPr>
        <p:spPr bwMode="auto">
          <a:xfrm>
            <a:off x="8118112" y="2100072"/>
            <a:ext cx="134592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5" tIns="91425" rIns="91425" bIns="91425">
            <a:spAutoFit/>
          </a:bodyPr>
          <a:lstStyle/>
          <a:p>
            <a:pPr>
              <a:buClr>
                <a:srgbClr val="000000"/>
              </a:buClr>
              <a:buSzPts val="1200"/>
              <a:buFont typeface="Arial" charset="0"/>
              <a:buNone/>
            </a:pPr>
            <a:r>
              <a:rPr lang="ru-RU" sz="1200" dirty="0" smtClean="0">
                <a:latin typeface="Montserrat"/>
                <a:sym typeface="Montserrat"/>
              </a:rPr>
              <a:t>28 </a:t>
            </a:r>
            <a:r>
              <a:rPr lang="ru-RU" sz="1200" dirty="0">
                <a:latin typeface="Montserrat"/>
                <a:sym typeface="Montserrat"/>
              </a:rPr>
              <a:t>км / </a:t>
            </a:r>
            <a:r>
              <a:rPr lang="ru-RU" sz="1200" dirty="0" smtClean="0">
                <a:latin typeface="Montserrat"/>
                <a:sym typeface="Montserrat"/>
              </a:rPr>
              <a:t>35 </a:t>
            </a:r>
            <a:r>
              <a:rPr lang="ru-RU" sz="1200" dirty="0" err="1">
                <a:latin typeface="Montserrat"/>
                <a:sym typeface="Montserrat"/>
              </a:rPr>
              <a:t>хв</a:t>
            </a:r>
            <a:endParaRPr lang="ru-RU" sz="1200" dirty="0"/>
          </a:p>
        </p:txBody>
      </p:sp>
      <p:sp>
        <p:nvSpPr>
          <p:cNvPr id="20503" name="Google Shape;117;p16"/>
          <p:cNvSpPr txBox="1">
            <a:spLocks noChangeArrowheads="1"/>
          </p:cNvSpPr>
          <p:nvPr/>
        </p:nvSpPr>
        <p:spPr bwMode="auto">
          <a:xfrm>
            <a:off x="8114467" y="2651597"/>
            <a:ext cx="1138327" cy="369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5" tIns="91425" rIns="91425" bIns="91425">
            <a:spAutoFit/>
          </a:bodyPr>
          <a:lstStyle/>
          <a:p>
            <a:pPr>
              <a:buClr>
                <a:srgbClr val="000000"/>
              </a:buClr>
              <a:buSzPts val="1200"/>
              <a:buFont typeface="Arial" charset="0"/>
              <a:buNone/>
            </a:pPr>
            <a:r>
              <a:rPr lang="ru-RU" sz="1200" dirty="0" smtClean="0">
                <a:latin typeface="Montserrat"/>
                <a:sym typeface="Montserrat"/>
              </a:rPr>
              <a:t>35 </a:t>
            </a:r>
            <a:r>
              <a:rPr lang="ru-RU" sz="1200" dirty="0">
                <a:latin typeface="Montserrat"/>
                <a:sym typeface="Montserrat"/>
              </a:rPr>
              <a:t>км / </a:t>
            </a:r>
            <a:r>
              <a:rPr lang="ru-RU" sz="1200" dirty="0" smtClean="0">
                <a:latin typeface="Montserrat"/>
                <a:sym typeface="Montserrat"/>
              </a:rPr>
              <a:t>43 </a:t>
            </a:r>
            <a:r>
              <a:rPr lang="ru-RU" sz="1200" dirty="0" err="1">
                <a:latin typeface="Montserrat"/>
                <a:sym typeface="Montserrat"/>
              </a:rPr>
              <a:t>хв</a:t>
            </a:r>
            <a:endParaRPr lang="ru-RU" sz="1200" dirty="0"/>
          </a:p>
        </p:txBody>
      </p:sp>
      <p:sp>
        <p:nvSpPr>
          <p:cNvPr id="20504" name="Google Shape;118;p16"/>
          <p:cNvSpPr txBox="1">
            <a:spLocks noGrp="1"/>
          </p:cNvSpPr>
          <p:nvPr>
            <p:ph type="ctrTitle"/>
          </p:nvPr>
        </p:nvSpPr>
        <p:spPr>
          <a:xfrm>
            <a:off x="901889" y="570660"/>
            <a:ext cx="8267700" cy="569913"/>
          </a:xfrm>
        </p:spPr>
        <p:txBody>
          <a:bodyPr>
            <a:normAutofit fontScale="90000"/>
          </a:bodyPr>
          <a:lstStyle/>
          <a:p>
            <a:pPr algn="l" eaLnBrk="1" hangingPunct="1">
              <a:spcBef>
                <a:spcPts val="600"/>
              </a:spcBef>
              <a:spcAft>
                <a:spcPct val="0"/>
              </a:spcAft>
            </a:pPr>
            <a:r>
              <a:rPr lang="uk-UA" sz="2400" b="1" dirty="0" smtClean="0">
                <a:latin typeface="Montserrat"/>
                <a:cs typeface="Arial" charset="0"/>
                <a:sym typeface="Montserrat"/>
              </a:rPr>
              <a:t>               ГЕОЛОКАЦІЯ    </a:t>
            </a:r>
            <a:endParaRPr lang="ru-RU" sz="2400" b="1" dirty="0" smtClean="0">
              <a:latin typeface="Montserrat"/>
              <a:cs typeface="Arial" charset="0"/>
              <a:sym typeface="Montserrat"/>
            </a:endParaRPr>
          </a:p>
        </p:txBody>
      </p:sp>
      <p:sp>
        <p:nvSpPr>
          <p:cNvPr id="20507" name="Google Shape;121;p16"/>
          <p:cNvSpPr txBox="1">
            <a:spLocks noChangeArrowheads="1"/>
          </p:cNvSpPr>
          <p:nvPr/>
        </p:nvSpPr>
        <p:spPr bwMode="auto">
          <a:xfrm>
            <a:off x="5523799" y="3496303"/>
            <a:ext cx="1971461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5" tIns="91425" rIns="91425" bIns="91425">
            <a:spAutoFit/>
          </a:bodyPr>
          <a:lstStyle/>
          <a:p>
            <a:pPr>
              <a:buClr>
                <a:srgbClr val="000000"/>
              </a:buClr>
              <a:buSzPts val="1200"/>
              <a:buFont typeface="Arial" charset="0"/>
              <a:buNone/>
            </a:pPr>
            <a:r>
              <a:rPr lang="ru-RU" sz="1200" dirty="0" err="1">
                <a:latin typeface="Montserrat"/>
                <a:sym typeface="Montserrat"/>
              </a:rPr>
              <a:t>м</a:t>
            </a:r>
            <a:r>
              <a:rPr lang="ru-RU" sz="1200" dirty="0" err="1" smtClean="0">
                <a:latin typeface="Montserrat"/>
                <a:sym typeface="Montserrat"/>
              </a:rPr>
              <a:t>.Івано-Франківськ</a:t>
            </a:r>
            <a:endParaRPr lang="ru-RU" sz="1200" dirty="0"/>
          </a:p>
        </p:txBody>
      </p:sp>
      <p:sp>
        <p:nvSpPr>
          <p:cNvPr id="20508" name="Google Shape;122;p16"/>
          <p:cNvSpPr txBox="1">
            <a:spLocks noChangeArrowheads="1"/>
          </p:cNvSpPr>
          <p:nvPr/>
        </p:nvSpPr>
        <p:spPr bwMode="auto">
          <a:xfrm>
            <a:off x="5575141" y="3862171"/>
            <a:ext cx="203544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5" tIns="91425" rIns="91425" bIns="91425">
            <a:spAutoFit/>
          </a:bodyPr>
          <a:lstStyle/>
          <a:p>
            <a:pPr>
              <a:buClr>
                <a:srgbClr val="000000"/>
              </a:buClr>
              <a:buSzPts val="1200"/>
              <a:buFont typeface="Arial" charset="0"/>
              <a:buNone/>
            </a:pPr>
            <a:r>
              <a:rPr lang="ru-RU" sz="1200" dirty="0" err="1">
                <a:latin typeface="Montserrat"/>
                <a:sym typeface="Montserrat"/>
              </a:rPr>
              <a:t>м</a:t>
            </a:r>
            <a:r>
              <a:rPr lang="ru-RU" sz="1200" dirty="0" err="1" smtClean="0">
                <a:latin typeface="Montserrat"/>
                <a:sym typeface="Montserrat"/>
              </a:rPr>
              <a:t>.Тернопіль</a:t>
            </a:r>
            <a:endParaRPr lang="ru-RU" sz="1200" dirty="0"/>
          </a:p>
        </p:txBody>
      </p:sp>
      <p:sp>
        <p:nvSpPr>
          <p:cNvPr id="20509" name="Google Shape;123;p16"/>
          <p:cNvSpPr txBox="1">
            <a:spLocks noChangeArrowheads="1"/>
          </p:cNvSpPr>
          <p:nvPr/>
        </p:nvSpPr>
        <p:spPr bwMode="auto">
          <a:xfrm>
            <a:off x="5579963" y="4650556"/>
            <a:ext cx="194072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5" tIns="91425" rIns="91425" bIns="91425">
            <a:spAutoFit/>
          </a:bodyPr>
          <a:lstStyle/>
          <a:p>
            <a:pPr>
              <a:buClr>
                <a:srgbClr val="000000"/>
              </a:buClr>
              <a:buSzPts val="1200"/>
              <a:buFont typeface="Arial" charset="0"/>
              <a:buNone/>
            </a:pPr>
            <a:r>
              <a:rPr lang="ru-RU" sz="1200" dirty="0"/>
              <a:t>м</a:t>
            </a:r>
            <a:r>
              <a:rPr lang="ru-RU" sz="1200" dirty="0" smtClean="0"/>
              <a:t>. </a:t>
            </a:r>
            <a:r>
              <a:rPr lang="ru-RU" sz="1200" dirty="0" err="1" smtClean="0"/>
              <a:t>Вінниця</a:t>
            </a:r>
            <a:endParaRPr lang="ru-RU" sz="1200" dirty="0"/>
          </a:p>
        </p:txBody>
      </p:sp>
      <p:sp>
        <p:nvSpPr>
          <p:cNvPr id="20510" name="Google Shape;124;p16"/>
          <p:cNvSpPr txBox="1">
            <a:spLocks noChangeArrowheads="1"/>
          </p:cNvSpPr>
          <p:nvPr/>
        </p:nvSpPr>
        <p:spPr bwMode="auto">
          <a:xfrm>
            <a:off x="5635247" y="1486810"/>
            <a:ext cx="226065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5" tIns="91425" rIns="91425" bIns="91425">
            <a:spAutoFit/>
          </a:bodyPr>
          <a:lstStyle/>
          <a:p>
            <a:pPr>
              <a:buClr>
                <a:srgbClr val="000000"/>
              </a:buClr>
              <a:buSzPts val="1200"/>
              <a:buFont typeface="Arial" charset="0"/>
              <a:buNone/>
            </a:pPr>
            <a:r>
              <a:rPr lang="ru-RU" sz="1200" dirty="0" err="1"/>
              <a:t>м</a:t>
            </a:r>
            <a:r>
              <a:rPr lang="ru-RU" sz="1200" dirty="0" err="1" smtClean="0"/>
              <a:t>.Чернівці</a:t>
            </a:r>
            <a:endParaRPr lang="ru-RU" sz="1200" dirty="0"/>
          </a:p>
        </p:txBody>
      </p:sp>
      <p:sp>
        <p:nvSpPr>
          <p:cNvPr id="20511" name="Google Shape;125;p16"/>
          <p:cNvSpPr txBox="1">
            <a:spLocks noChangeArrowheads="1"/>
          </p:cNvSpPr>
          <p:nvPr/>
        </p:nvSpPr>
        <p:spPr bwMode="auto">
          <a:xfrm>
            <a:off x="5520041" y="2910237"/>
            <a:ext cx="3101975" cy="55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5" tIns="91425" rIns="91425" bIns="91425">
            <a:spAutoFit/>
          </a:bodyPr>
          <a:lstStyle/>
          <a:p>
            <a:pPr>
              <a:buClr>
                <a:srgbClr val="000000"/>
              </a:buClr>
              <a:buSzPts val="1200"/>
              <a:buFont typeface="Arial" charset="0"/>
              <a:buNone/>
            </a:pPr>
            <a:r>
              <a:rPr lang="ru-RU" sz="1200" dirty="0" smtClean="0"/>
              <a:t>Пункт пропуску </a:t>
            </a:r>
          </a:p>
          <a:p>
            <a:pPr>
              <a:buClr>
                <a:srgbClr val="000000"/>
              </a:buClr>
              <a:buSzPts val="1200"/>
              <a:buFont typeface="Arial" charset="0"/>
              <a:buNone/>
            </a:pPr>
            <a:r>
              <a:rPr lang="ru-RU" sz="1200" dirty="0" smtClean="0"/>
              <a:t>«</a:t>
            </a:r>
            <a:r>
              <a:rPr lang="ru-RU" sz="1200" dirty="0" err="1" smtClean="0"/>
              <a:t>Мамамлига</a:t>
            </a:r>
            <a:r>
              <a:rPr lang="ru-RU" sz="1200" dirty="0" smtClean="0"/>
              <a:t>» (Молдова)</a:t>
            </a:r>
            <a:endParaRPr lang="ru-RU" sz="1200" dirty="0"/>
          </a:p>
        </p:txBody>
      </p:sp>
      <p:sp>
        <p:nvSpPr>
          <p:cNvPr id="20512" name="Google Shape;126;p16"/>
          <p:cNvSpPr txBox="1">
            <a:spLocks noChangeArrowheads="1"/>
          </p:cNvSpPr>
          <p:nvPr/>
        </p:nvSpPr>
        <p:spPr bwMode="auto">
          <a:xfrm>
            <a:off x="5575141" y="1880848"/>
            <a:ext cx="2452530" cy="55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5" tIns="91425" rIns="91425" bIns="91425">
            <a:spAutoFit/>
          </a:bodyPr>
          <a:lstStyle/>
          <a:p>
            <a:pPr>
              <a:buClr>
                <a:srgbClr val="000000"/>
              </a:buClr>
              <a:buSzPts val="1200"/>
              <a:buFont typeface="Arial" charset="0"/>
              <a:buNone/>
            </a:pPr>
            <a:r>
              <a:rPr lang="ru-RU" sz="1200" dirty="0">
                <a:latin typeface="Montserrat"/>
                <a:sym typeface="Montserrat"/>
              </a:rPr>
              <a:t>Пункт </a:t>
            </a:r>
            <a:r>
              <a:rPr lang="ru-RU" sz="1200" dirty="0" smtClean="0">
                <a:latin typeface="Montserrat"/>
                <a:sym typeface="Montserrat"/>
              </a:rPr>
              <a:t>пропуску</a:t>
            </a:r>
          </a:p>
          <a:p>
            <a:pPr>
              <a:buClr>
                <a:srgbClr val="000000"/>
              </a:buClr>
              <a:buSzPts val="1200"/>
              <a:buFont typeface="Arial" charset="0"/>
              <a:buNone/>
            </a:pPr>
            <a:r>
              <a:rPr lang="ru-RU" sz="1200" dirty="0" smtClean="0">
                <a:latin typeface="Montserrat"/>
                <a:sym typeface="Montserrat"/>
              </a:rPr>
              <a:t>“</a:t>
            </a:r>
            <a:r>
              <a:rPr lang="ru-RU" sz="1200" dirty="0" err="1">
                <a:latin typeface="Montserrat"/>
                <a:sym typeface="Montserrat"/>
              </a:rPr>
              <a:t>Красноїльськ</a:t>
            </a:r>
            <a:r>
              <a:rPr lang="ru-RU" sz="1200" dirty="0">
                <a:latin typeface="Montserrat"/>
                <a:sym typeface="Montserrat"/>
              </a:rPr>
              <a:t>” (</a:t>
            </a:r>
            <a:r>
              <a:rPr lang="ru-RU" sz="1200" dirty="0" err="1">
                <a:latin typeface="Montserrat"/>
                <a:sym typeface="Montserrat"/>
              </a:rPr>
              <a:t>Румунія</a:t>
            </a:r>
            <a:r>
              <a:rPr lang="ru-RU" sz="1200" dirty="0">
                <a:latin typeface="Montserrat"/>
                <a:sym typeface="Montserrat"/>
              </a:rPr>
              <a:t>)</a:t>
            </a:r>
            <a:endParaRPr lang="ru-RU" sz="1200" dirty="0"/>
          </a:p>
        </p:txBody>
      </p:sp>
      <p:sp>
        <p:nvSpPr>
          <p:cNvPr id="20513" name="Google Shape;127;p16"/>
          <p:cNvSpPr txBox="1">
            <a:spLocks noChangeArrowheads="1"/>
          </p:cNvSpPr>
          <p:nvPr/>
        </p:nvSpPr>
        <p:spPr bwMode="auto">
          <a:xfrm>
            <a:off x="5462203" y="2424383"/>
            <a:ext cx="3316289" cy="55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5" tIns="91425" rIns="91425" bIns="91425">
            <a:spAutoFit/>
          </a:bodyPr>
          <a:lstStyle/>
          <a:p>
            <a:pPr>
              <a:buClr>
                <a:srgbClr val="000000"/>
              </a:buClr>
              <a:buSzPts val="1200"/>
              <a:buFont typeface="Arial" charset="0"/>
              <a:buNone/>
            </a:pPr>
            <a:r>
              <a:rPr lang="ru-RU" sz="1200" dirty="0">
                <a:latin typeface="Montserrat"/>
                <a:sym typeface="Montserrat"/>
              </a:rPr>
              <a:t>Пункт </a:t>
            </a:r>
            <a:r>
              <a:rPr lang="ru-RU" sz="1200" dirty="0" smtClean="0">
                <a:latin typeface="Montserrat"/>
                <a:sym typeface="Montserrat"/>
              </a:rPr>
              <a:t>пропуску</a:t>
            </a:r>
          </a:p>
          <a:p>
            <a:pPr>
              <a:buClr>
                <a:srgbClr val="000000"/>
              </a:buClr>
              <a:buSzPts val="1200"/>
              <a:buFont typeface="Arial" charset="0"/>
              <a:buNone/>
            </a:pPr>
            <a:r>
              <a:rPr lang="ru-RU" sz="1200" dirty="0" smtClean="0">
                <a:latin typeface="Montserrat"/>
                <a:sym typeface="Montserrat"/>
              </a:rPr>
              <a:t> </a:t>
            </a:r>
            <a:r>
              <a:rPr lang="ru-RU" sz="1200" dirty="0">
                <a:latin typeface="Montserrat"/>
                <a:sym typeface="Montserrat"/>
              </a:rPr>
              <a:t>“</a:t>
            </a:r>
            <a:r>
              <a:rPr lang="ru-RU" sz="1200" dirty="0" err="1">
                <a:latin typeface="Montserrat"/>
                <a:sym typeface="Montserrat"/>
              </a:rPr>
              <a:t>Порубне</a:t>
            </a:r>
            <a:r>
              <a:rPr lang="ru-RU" sz="1200" dirty="0">
                <a:latin typeface="Montserrat"/>
                <a:sym typeface="Montserrat"/>
              </a:rPr>
              <a:t>” (</a:t>
            </a:r>
            <a:r>
              <a:rPr lang="ru-RU" sz="1200" dirty="0" err="1">
                <a:latin typeface="Montserrat"/>
                <a:sym typeface="Montserrat"/>
              </a:rPr>
              <a:t>Румунія</a:t>
            </a:r>
            <a:r>
              <a:rPr lang="ru-RU" sz="1200" dirty="0">
                <a:latin typeface="Montserrat"/>
                <a:sym typeface="Montserrat"/>
              </a:rPr>
              <a:t>)</a:t>
            </a:r>
          </a:p>
        </p:txBody>
      </p:sp>
      <p:cxnSp>
        <p:nvCxnSpPr>
          <p:cNvPr id="20515" name="Google Shape;129;p16"/>
          <p:cNvCxnSpPr>
            <a:cxnSpLocks noChangeShapeType="1"/>
          </p:cNvCxnSpPr>
          <p:nvPr/>
        </p:nvCxnSpPr>
        <p:spPr bwMode="auto">
          <a:xfrm>
            <a:off x="2150232" y="4762964"/>
            <a:ext cx="320414" cy="288071"/>
          </a:xfrm>
          <a:prstGeom prst="straightConnector1">
            <a:avLst/>
          </a:prstGeom>
          <a:noFill/>
          <a:ln w="28575">
            <a:solidFill>
              <a:srgbClr val="7030A0"/>
            </a:solidFill>
            <a:round/>
            <a:headEnd/>
            <a:tailEnd type="triangle" w="med" len="med"/>
          </a:ln>
        </p:spPr>
      </p:cxnSp>
      <p:cxnSp>
        <p:nvCxnSpPr>
          <p:cNvPr id="20516" name="Google Shape;130;p16"/>
          <p:cNvCxnSpPr>
            <a:cxnSpLocks noChangeShapeType="1"/>
          </p:cNvCxnSpPr>
          <p:nvPr/>
        </p:nvCxnSpPr>
        <p:spPr bwMode="auto">
          <a:xfrm flipH="1" flipV="1">
            <a:off x="1931334" y="1855110"/>
            <a:ext cx="121594" cy="2784399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20517" name="Google Shape;131;p16"/>
          <p:cNvCxnSpPr>
            <a:cxnSpLocks noChangeShapeType="1"/>
          </p:cNvCxnSpPr>
          <p:nvPr/>
        </p:nvCxnSpPr>
        <p:spPr bwMode="auto">
          <a:xfrm flipV="1">
            <a:off x="2169770" y="2522487"/>
            <a:ext cx="3207694" cy="2163046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/>
            <a:tailEnd type="triangle" w="med" len="med"/>
          </a:ln>
        </p:spPr>
      </p:cxnSp>
      <p:cxnSp>
        <p:nvCxnSpPr>
          <p:cNvPr id="20518" name="Google Shape;132;p16"/>
          <p:cNvCxnSpPr>
            <a:cxnSpLocks noChangeShapeType="1"/>
          </p:cNvCxnSpPr>
          <p:nvPr/>
        </p:nvCxnSpPr>
        <p:spPr bwMode="auto">
          <a:xfrm flipV="1">
            <a:off x="2137667" y="4444377"/>
            <a:ext cx="206993" cy="195132"/>
          </a:xfrm>
          <a:prstGeom prst="straightConnector1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</p:spPr>
      </p:cxnSp>
      <p:cxnSp>
        <p:nvCxnSpPr>
          <p:cNvPr id="20519" name="Google Shape;133;p16"/>
          <p:cNvCxnSpPr>
            <a:cxnSpLocks noChangeShapeType="1"/>
          </p:cNvCxnSpPr>
          <p:nvPr/>
        </p:nvCxnSpPr>
        <p:spPr bwMode="auto">
          <a:xfrm flipV="1">
            <a:off x="2085031" y="2139950"/>
            <a:ext cx="1494332" cy="2499559"/>
          </a:xfrm>
          <a:prstGeom prst="straightConnector1">
            <a:avLst/>
          </a:prstGeom>
          <a:noFill/>
          <a:ln w="19050">
            <a:solidFill>
              <a:srgbClr val="00FF00"/>
            </a:solidFill>
            <a:round/>
            <a:headEnd/>
            <a:tailEnd type="triangle" w="med" len="med"/>
          </a:ln>
        </p:spPr>
      </p:cxnSp>
      <p:cxnSp>
        <p:nvCxnSpPr>
          <p:cNvPr id="20520" name="Google Shape;134;p16"/>
          <p:cNvCxnSpPr>
            <a:cxnSpLocks noChangeShapeType="1"/>
          </p:cNvCxnSpPr>
          <p:nvPr/>
        </p:nvCxnSpPr>
        <p:spPr bwMode="auto">
          <a:xfrm flipH="1">
            <a:off x="1973782" y="4808973"/>
            <a:ext cx="109875" cy="289567"/>
          </a:xfrm>
          <a:prstGeom prst="straightConnector1">
            <a:avLst/>
          </a:prstGeom>
          <a:noFill/>
          <a:ln w="19050">
            <a:solidFill>
              <a:srgbClr val="FF00FF"/>
            </a:solidFill>
            <a:round/>
            <a:headEnd/>
            <a:tailEnd type="triangle" w="med" len="med"/>
          </a:ln>
        </p:spPr>
      </p:cxnSp>
      <p:cxnSp>
        <p:nvCxnSpPr>
          <p:cNvPr id="20521" name="Google Shape;135;p16"/>
          <p:cNvCxnSpPr>
            <a:cxnSpLocks noChangeShapeType="1"/>
          </p:cNvCxnSpPr>
          <p:nvPr/>
        </p:nvCxnSpPr>
        <p:spPr bwMode="auto">
          <a:xfrm flipH="1" flipV="1">
            <a:off x="930948" y="3210263"/>
            <a:ext cx="1101441" cy="1452287"/>
          </a:xfrm>
          <a:prstGeom prst="straightConnector1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</p:cxnSp>
      <p:sp>
        <p:nvSpPr>
          <p:cNvPr id="20522" name="Google Shape;136;p16"/>
          <p:cNvSpPr txBox="1">
            <a:spLocks noChangeArrowheads="1"/>
          </p:cNvSpPr>
          <p:nvPr/>
        </p:nvSpPr>
        <p:spPr bwMode="auto">
          <a:xfrm>
            <a:off x="5577423" y="4293248"/>
            <a:ext cx="5161830" cy="369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5" tIns="91425" rIns="91425" bIns="91425">
            <a:spAutoFit/>
          </a:bodyPr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200" dirty="0" err="1">
                <a:latin typeface="Montserrat"/>
                <a:sym typeface="Montserrat"/>
              </a:rPr>
              <a:t>м</a:t>
            </a:r>
            <a:r>
              <a:rPr lang="ru-RU" sz="1200" dirty="0" err="1" smtClean="0">
                <a:latin typeface="Montserrat"/>
                <a:sym typeface="Montserrat"/>
              </a:rPr>
              <a:t>.Хмельницький</a:t>
            </a:r>
            <a:r>
              <a:rPr lang="ru-RU" sz="1200" dirty="0" smtClean="0">
                <a:latin typeface="Montserrat"/>
                <a:sym typeface="Montserrat"/>
              </a:rPr>
              <a:t>                     211 </a:t>
            </a:r>
            <a:r>
              <a:rPr lang="ru-RU" sz="1200" dirty="0">
                <a:latin typeface="Montserrat"/>
                <a:sym typeface="Montserrat"/>
              </a:rPr>
              <a:t>км / </a:t>
            </a:r>
            <a:r>
              <a:rPr lang="ru-RU" sz="1200" dirty="0" smtClean="0">
                <a:latin typeface="Montserrat"/>
                <a:sym typeface="Montserrat"/>
              </a:rPr>
              <a:t>3 </a:t>
            </a:r>
            <a:r>
              <a:rPr lang="ru-RU" sz="1200" dirty="0">
                <a:latin typeface="Montserrat"/>
                <a:sym typeface="Montserrat"/>
              </a:rPr>
              <a:t>год </a:t>
            </a:r>
            <a:r>
              <a:rPr lang="ru-RU" sz="1200" dirty="0" smtClean="0">
                <a:latin typeface="Montserrat"/>
                <a:sym typeface="Montserrat"/>
              </a:rPr>
              <a:t>37 </a:t>
            </a:r>
            <a:r>
              <a:rPr lang="ru-RU" sz="1200" dirty="0" err="1" smtClean="0">
                <a:latin typeface="Montserrat"/>
                <a:sym typeface="Montserrat"/>
              </a:rPr>
              <a:t>хв</a:t>
            </a:r>
            <a:endParaRPr lang="ru-RU" sz="1200" dirty="0">
              <a:latin typeface="Montserrat"/>
              <a:sym typeface="Montserrat"/>
            </a:endParaRPr>
          </a:p>
        </p:txBody>
      </p:sp>
      <p:cxnSp>
        <p:nvCxnSpPr>
          <p:cNvPr id="20524" name="Google Shape;138;p16"/>
          <p:cNvCxnSpPr>
            <a:cxnSpLocks noChangeShapeType="1"/>
          </p:cNvCxnSpPr>
          <p:nvPr/>
        </p:nvCxnSpPr>
        <p:spPr bwMode="auto">
          <a:xfrm>
            <a:off x="5647498" y="3481297"/>
            <a:ext cx="2031351" cy="3270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 type="oval" w="med" len="med"/>
            <a:tailEnd type="triangle" w="med" len="med"/>
          </a:ln>
        </p:spPr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5765" y="-88815"/>
            <a:ext cx="876301" cy="12024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889" y="17927"/>
            <a:ext cx="8272989" cy="4267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599971" y="465935"/>
            <a:ext cx="7543288" cy="56377"/>
          </a:xfrm>
          <a:prstGeom prst="rect">
            <a:avLst/>
          </a:prstGeom>
        </p:spPr>
      </p:pic>
      <p:pic>
        <p:nvPicPr>
          <p:cNvPr id="20542" name="Рисунок 205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289" y="-19632"/>
            <a:ext cx="617260" cy="5157663"/>
          </a:xfrm>
          <a:prstGeom prst="rect">
            <a:avLst/>
          </a:prstGeom>
        </p:spPr>
      </p:pic>
      <p:cxnSp>
        <p:nvCxnSpPr>
          <p:cNvPr id="20564" name="Прямая со стрелкой 20563"/>
          <p:cNvCxnSpPr/>
          <p:nvPr/>
        </p:nvCxnSpPr>
        <p:spPr>
          <a:xfrm>
            <a:off x="2169770" y="4748516"/>
            <a:ext cx="674038" cy="14448"/>
          </a:xfrm>
          <a:prstGeom prst="straightConnector1">
            <a:avLst/>
          </a:prstGeom>
          <a:ln w="222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70" name="Рисунок 2056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289" y="102589"/>
            <a:ext cx="620335" cy="936142"/>
          </a:xfrm>
          <a:prstGeom prst="rect">
            <a:avLst/>
          </a:prstGeom>
        </p:spPr>
      </p:pic>
    </p:spTree>
  </p:cSld>
  <p:clrMapOvr>
    <a:masterClrMapping/>
  </p:clrMapOvr>
  <p:transition advTm="7051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Google Shape;193;p19"/>
          <p:cNvSpPr>
            <a:spLocks noChangeArrowheads="1"/>
          </p:cNvSpPr>
          <p:nvPr/>
        </p:nvSpPr>
        <p:spPr bwMode="auto">
          <a:xfrm>
            <a:off x="0" y="0"/>
            <a:ext cx="3959225" cy="5143500"/>
          </a:xfrm>
          <a:prstGeom prst="rect">
            <a:avLst/>
          </a:prstGeom>
          <a:solidFill>
            <a:srgbClr val="B45F06"/>
          </a:solidFill>
          <a:ln w="9525">
            <a:solidFill>
              <a:srgbClr val="B45F06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SzPts val="1400"/>
              <a:buFont typeface="Arial" charset="0"/>
              <a:buNone/>
            </a:pPr>
            <a:endParaRPr lang="ru-RU"/>
          </a:p>
        </p:txBody>
      </p:sp>
      <p:sp>
        <p:nvSpPr>
          <p:cNvPr id="26626" name="Google Shape;194;p19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58B01E41-8283-447C-917F-CBFA5258A9A7}" type="slidenum">
              <a:rPr lang="ru-RU"/>
              <a:pPr/>
              <a:t>8</a:t>
            </a:fld>
            <a:endParaRPr lang="ru-RU"/>
          </a:p>
        </p:txBody>
      </p:sp>
      <p:sp>
        <p:nvSpPr>
          <p:cNvPr id="26627" name="Google Shape;195;p19"/>
          <p:cNvSpPr txBox="1">
            <a:spLocks noChangeArrowheads="1"/>
          </p:cNvSpPr>
          <p:nvPr/>
        </p:nvSpPr>
        <p:spPr bwMode="auto">
          <a:xfrm>
            <a:off x="4237037" y="1362483"/>
            <a:ext cx="5162550" cy="1569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>
            <a:spAutoFit/>
          </a:bodyPr>
          <a:lstStyle/>
          <a:p>
            <a:pPr algn="ctr">
              <a:buClr>
                <a:srgbClr val="000000"/>
              </a:buClr>
              <a:buSzPts val="2100"/>
              <a:buFont typeface="Arial" charset="0"/>
              <a:buNone/>
            </a:pPr>
            <a:r>
              <a:rPr lang="ru-RU" sz="3000" dirty="0">
                <a:latin typeface="Montserrat ExtraBold"/>
                <a:sym typeface="Montserrat ExtraBold"/>
              </a:rPr>
              <a:t>ІНВЕСТИЦІЙНІ </a:t>
            </a:r>
          </a:p>
          <a:p>
            <a:pPr algn="ctr">
              <a:buClr>
                <a:srgbClr val="000000"/>
              </a:buClr>
              <a:buSzPts val="2100"/>
              <a:buFont typeface="Arial" charset="0"/>
              <a:buNone/>
            </a:pPr>
            <a:r>
              <a:rPr lang="ru-RU" sz="3000" dirty="0" smtClean="0">
                <a:latin typeface="Montserrat ExtraBold"/>
                <a:sym typeface="Montserrat ExtraBold"/>
              </a:rPr>
              <a:t>ПРОПОЗИЦІЇ </a:t>
            </a:r>
            <a:endParaRPr lang="en-US" sz="3000" dirty="0" smtClean="0">
              <a:latin typeface="Montserrat ExtraBold"/>
              <a:sym typeface="Montserrat ExtraBold"/>
            </a:endParaRPr>
          </a:p>
          <a:p>
            <a:pPr algn="ctr">
              <a:buClr>
                <a:srgbClr val="000000"/>
              </a:buClr>
              <a:buSzPts val="2100"/>
              <a:buFont typeface="Arial" charset="0"/>
              <a:buNone/>
            </a:pPr>
            <a:r>
              <a:rPr lang="en-US" sz="3000" dirty="0" smtClean="0">
                <a:latin typeface="Montserrat ExtraBold"/>
                <a:sym typeface="Montserrat ExtraBold"/>
              </a:rPr>
              <a:t>GREENFIELD</a:t>
            </a:r>
            <a:endParaRPr lang="ru-RU" sz="3000" dirty="0" smtClean="0">
              <a:latin typeface="Montserrat ExtraBold"/>
              <a:sym typeface="Montserrat ExtraBold"/>
            </a:endParaRPr>
          </a:p>
        </p:txBody>
      </p:sp>
      <p:sp>
        <p:nvSpPr>
          <p:cNvPr id="26629" name="Google Shape;197;p19"/>
          <p:cNvSpPr txBox="1">
            <a:spLocks noChangeArrowheads="1"/>
          </p:cNvSpPr>
          <p:nvPr/>
        </p:nvSpPr>
        <p:spPr bwMode="auto">
          <a:xfrm>
            <a:off x="4125913" y="149225"/>
            <a:ext cx="5018087" cy="108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buClr>
                <a:srgbClr val="000000"/>
              </a:buClr>
              <a:buSzPts val="1200"/>
              <a:buFont typeface="Arial" charset="0"/>
              <a:buNone/>
            </a:pPr>
            <a:r>
              <a:rPr lang="ru-RU" b="1" i="1" dirty="0">
                <a:solidFill>
                  <a:srgbClr val="006C31"/>
                </a:solidFill>
                <a:latin typeface="Montserrat"/>
                <a:sym typeface="Montserrat"/>
              </a:rPr>
              <a:t>СТОРОЖИНЕЦЬКА МІСЬКА </a:t>
            </a:r>
            <a:endParaRPr lang="ru-RU" b="1" i="1" dirty="0" smtClean="0">
              <a:solidFill>
                <a:srgbClr val="006C31"/>
              </a:solidFill>
              <a:latin typeface="Montserrat"/>
              <a:sym typeface="Montserrat"/>
            </a:endParaRPr>
          </a:p>
          <a:p>
            <a:pPr algn="ctr">
              <a:lnSpc>
                <a:spcPct val="115000"/>
              </a:lnSpc>
              <a:spcBef>
                <a:spcPts val="600"/>
              </a:spcBef>
              <a:buClr>
                <a:srgbClr val="000000"/>
              </a:buClr>
              <a:buSzPts val="1200"/>
              <a:buFont typeface="Arial" charset="0"/>
              <a:buNone/>
            </a:pPr>
            <a:r>
              <a:rPr lang="ru-RU" b="1" i="1" dirty="0" smtClean="0">
                <a:solidFill>
                  <a:srgbClr val="006C31"/>
                </a:solidFill>
                <a:latin typeface="Montserrat"/>
                <a:sym typeface="Montserrat"/>
              </a:rPr>
              <a:t>ТЕРИТОРІАЛЬНА </a:t>
            </a:r>
            <a:r>
              <a:rPr lang="ru-RU" b="1" i="1" dirty="0">
                <a:solidFill>
                  <a:srgbClr val="006C31"/>
                </a:solidFill>
                <a:latin typeface="Montserrat"/>
                <a:sym typeface="Montserrat"/>
              </a:rPr>
              <a:t>ГРОМАДА</a:t>
            </a:r>
          </a:p>
          <a:p>
            <a:pPr algn="ctr">
              <a:lnSpc>
                <a:spcPct val="115000"/>
              </a:lnSpc>
              <a:spcBef>
                <a:spcPts val="600"/>
              </a:spcBef>
              <a:buClr>
                <a:srgbClr val="000000"/>
              </a:buClr>
              <a:buSzPts val="1200"/>
              <a:buFont typeface="Arial" charset="0"/>
              <a:buNone/>
            </a:pPr>
            <a:r>
              <a:rPr lang="ru-RU" b="1" i="1" dirty="0" err="1" smtClean="0">
                <a:solidFill>
                  <a:srgbClr val="006C31"/>
                </a:solidFill>
                <a:latin typeface="Montserrat"/>
                <a:sym typeface="Montserrat"/>
              </a:rPr>
              <a:t>Чернівецька</a:t>
            </a:r>
            <a:r>
              <a:rPr lang="ru-RU" b="1" i="1" dirty="0" smtClean="0">
                <a:solidFill>
                  <a:srgbClr val="006C31"/>
                </a:solidFill>
                <a:latin typeface="Montserrat"/>
                <a:sym typeface="Montserrat"/>
              </a:rPr>
              <a:t> </a:t>
            </a:r>
            <a:r>
              <a:rPr lang="ru-RU" b="1" i="1" dirty="0">
                <a:solidFill>
                  <a:srgbClr val="006C31"/>
                </a:solidFill>
                <a:latin typeface="Montserrat"/>
                <a:sym typeface="Montserrat"/>
              </a:rPr>
              <a:t>область, </a:t>
            </a:r>
            <a:r>
              <a:rPr lang="ru-RU" b="1" i="1" dirty="0" err="1">
                <a:solidFill>
                  <a:srgbClr val="006C31"/>
                </a:solidFill>
                <a:latin typeface="Montserrat"/>
                <a:sym typeface="Montserrat"/>
              </a:rPr>
              <a:t>Україна</a:t>
            </a:r>
            <a:r>
              <a:rPr lang="ru-RU" b="1" i="1" dirty="0">
                <a:solidFill>
                  <a:srgbClr val="006C31"/>
                </a:solidFill>
                <a:latin typeface="Montserrat"/>
                <a:sym typeface="Montserrat"/>
              </a:rPr>
              <a:t>, </a:t>
            </a:r>
            <a:r>
              <a:rPr lang="ru-RU" b="1" i="1" dirty="0" smtClean="0">
                <a:solidFill>
                  <a:srgbClr val="006C31"/>
                </a:solidFill>
                <a:latin typeface="Montserrat"/>
                <a:sym typeface="Montserrat"/>
              </a:rPr>
              <a:t>2023 р.</a:t>
            </a:r>
            <a:endParaRPr lang="ru-RU" b="1" i="1" dirty="0">
              <a:solidFill>
                <a:srgbClr val="006C31"/>
              </a:solidFill>
              <a:latin typeface="Montserrat"/>
              <a:sym typeface="Montserrat"/>
            </a:endParaRPr>
          </a:p>
        </p:txBody>
      </p:sp>
      <p:sp>
        <p:nvSpPr>
          <p:cNvPr id="26630" name="Google Shape;198;p19"/>
          <p:cNvSpPr>
            <a:spLocks noChangeArrowheads="1"/>
          </p:cNvSpPr>
          <p:nvPr/>
        </p:nvSpPr>
        <p:spPr bwMode="auto">
          <a:xfrm>
            <a:off x="3516312" y="1695830"/>
            <a:ext cx="720725" cy="71913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 algn="ctr">
              <a:buClr>
                <a:srgbClr val="000000"/>
              </a:buClr>
              <a:buSzPts val="2300"/>
              <a:buFont typeface="Arial" charset="0"/>
              <a:buNone/>
            </a:pPr>
            <a:r>
              <a:rPr lang="ru-RU" sz="2300" dirty="0" smtClean="0">
                <a:solidFill>
                  <a:srgbClr val="B45F06"/>
                </a:solidFill>
                <a:latin typeface="Montserrat Black"/>
                <a:sym typeface="Montserrat Black"/>
              </a:rPr>
              <a:t>2</a:t>
            </a:r>
            <a:endParaRPr lang="ru-RU" sz="2300" dirty="0">
              <a:solidFill>
                <a:srgbClr val="B45F06"/>
              </a:solidFill>
              <a:latin typeface="Montserrat Black"/>
              <a:sym typeface="Montserrat Black"/>
            </a:endParaRPr>
          </a:p>
        </p:txBody>
      </p:sp>
      <p:pic>
        <p:nvPicPr>
          <p:cNvPr id="26631" name="Google Shape;199;p19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7938" y="1527175"/>
            <a:ext cx="1404937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6204" y="3130958"/>
            <a:ext cx="1277503" cy="1747695"/>
          </a:xfrm>
          <a:prstGeom prst="rect">
            <a:avLst/>
          </a:prstGeom>
        </p:spPr>
      </p:pic>
    </p:spTree>
  </p:cSld>
  <p:clrMapOvr>
    <a:masterClrMapping/>
  </p:clrMapOvr>
  <p:transition advTm="2637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206;p20"/>
          <p:cNvSpPr>
            <a:spLocks noChangeArrowheads="1"/>
          </p:cNvSpPr>
          <p:nvPr/>
        </p:nvSpPr>
        <p:spPr bwMode="auto">
          <a:xfrm>
            <a:off x="0" y="-14288"/>
            <a:ext cx="920750" cy="5151438"/>
          </a:xfrm>
          <a:prstGeom prst="rect">
            <a:avLst/>
          </a:prstGeom>
          <a:solidFill>
            <a:srgbClr val="B45F06"/>
          </a:solidFill>
          <a:ln w="9525">
            <a:solidFill>
              <a:srgbClr val="B45F06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SzPts val="1400"/>
              <a:buFont typeface="Arial" charset="0"/>
              <a:buNone/>
            </a:pPr>
            <a:endParaRPr lang="ru-RU"/>
          </a:p>
        </p:txBody>
      </p:sp>
      <p:sp>
        <p:nvSpPr>
          <p:cNvPr id="28676" name="Google Shape;208;p20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22B9C548-B8D7-4C71-8941-9EBB3281CFB3}" type="slidenum">
              <a:rPr lang="ru-RU"/>
              <a:pPr/>
              <a:t>9</a:t>
            </a:fld>
            <a:endParaRPr lang="ru-RU"/>
          </a:p>
        </p:txBody>
      </p:sp>
      <p:sp>
        <p:nvSpPr>
          <p:cNvPr id="28677" name="Google Shape;209;p20"/>
          <p:cNvSpPr txBox="1">
            <a:spLocks noGrp="1"/>
          </p:cNvSpPr>
          <p:nvPr>
            <p:ph type="ctrTitle"/>
          </p:nvPr>
        </p:nvSpPr>
        <p:spPr>
          <a:xfrm rot="16199090">
            <a:off x="-1677142" y="2605894"/>
            <a:ext cx="4091002" cy="517525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60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FFFFFF"/>
                </a:solidFill>
                <a:latin typeface="Montserrat"/>
                <a:cs typeface="Arial" charset="0"/>
                <a:sym typeface="Montserrat"/>
              </a:rPr>
              <a:t>ІНВЕСТИЦІЙНІ ПРОПОЗИЦІЇ ЗЕМЕЛЬНИХ ДІЛЯНОК ТИПУ </a:t>
            </a:r>
            <a:r>
              <a:rPr lang="en-US" sz="1200" b="1" dirty="0" smtClean="0">
                <a:solidFill>
                  <a:srgbClr val="FFFFFF"/>
                </a:solidFill>
                <a:latin typeface="Montserrat"/>
                <a:cs typeface="Arial" charset="0"/>
                <a:sym typeface="Montserrat"/>
              </a:rPr>
              <a:t>GREENFIELD</a:t>
            </a:r>
            <a:endParaRPr lang="ru-RU" sz="1200" b="1" dirty="0" smtClean="0">
              <a:solidFill>
                <a:srgbClr val="FFFFFF"/>
              </a:solidFill>
              <a:latin typeface="Montserrat"/>
              <a:cs typeface="Arial" charset="0"/>
              <a:sym typeface="Montserrat"/>
            </a:endParaRPr>
          </a:p>
        </p:txBody>
      </p:sp>
      <p:sp>
        <p:nvSpPr>
          <p:cNvPr id="28680" name="Google Shape;212;p20"/>
          <p:cNvSpPr txBox="1">
            <a:spLocks noChangeArrowheads="1"/>
          </p:cNvSpPr>
          <p:nvPr/>
        </p:nvSpPr>
        <p:spPr bwMode="auto">
          <a:xfrm>
            <a:off x="3131840" y="130175"/>
            <a:ext cx="4080271" cy="355276"/>
          </a:xfrm>
          <a:prstGeom prst="rect">
            <a:avLst/>
          </a:prstGeom>
          <a:solidFill>
            <a:srgbClr val="B45F06"/>
          </a:soli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square" lIns="90000" tIns="54000" rIns="91425" bIns="54000">
            <a:spAutoFit/>
          </a:bodyPr>
          <a:lstStyle/>
          <a:p>
            <a:pPr algn="ctr">
              <a:buClr>
                <a:srgbClr val="000000"/>
              </a:buClr>
              <a:buSzPts val="1500"/>
              <a:buFont typeface="Arial" charset="0"/>
              <a:buNone/>
            </a:pPr>
            <a:r>
              <a:rPr lang="ru-RU" sz="1500" b="1" dirty="0" err="1">
                <a:solidFill>
                  <a:srgbClr val="FFFFFF"/>
                </a:solidFill>
                <a:latin typeface="Montserrat"/>
                <a:sym typeface="Montserrat"/>
              </a:rPr>
              <a:t>Земельна</a:t>
            </a:r>
            <a:r>
              <a:rPr lang="ru-RU" sz="1500" b="1" dirty="0">
                <a:solidFill>
                  <a:srgbClr val="FFFFFF"/>
                </a:solidFill>
                <a:latin typeface="Montserrat"/>
                <a:sym typeface="Montserrat"/>
              </a:rPr>
              <a:t> </a:t>
            </a:r>
            <a:r>
              <a:rPr lang="ru-RU" sz="1500" b="1" dirty="0" err="1" smtClean="0">
                <a:solidFill>
                  <a:srgbClr val="FFFFFF"/>
                </a:solidFill>
                <a:latin typeface="Montserrat"/>
                <a:sym typeface="Montserrat"/>
              </a:rPr>
              <a:t>ділянка</a:t>
            </a:r>
            <a:r>
              <a:rPr lang="ru-RU" sz="1500" b="1" dirty="0" smtClean="0">
                <a:solidFill>
                  <a:srgbClr val="FFFFFF"/>
                </a:solidFill>
                <a:latin typeface="Montserrat"/>
                <a:sym typeface="Montserrat"/>
              </a:rPr>
              <a:t> типу</a:t>
            </a:r>
            <a:r>
              <a:rPr lang="ru-RU" sz="1600" b="1" dirty="0" smtClean="0">
                <a:solidFill>
                  <a:srgbClr val="FFFFFF"/>
                </a:solidFill>
                <a:latin typeface="Montserrat"/>
                <a:sym typeface="Montserrat"/>
              </a:rPr>
              <a:t> </a:t>
            </a:r>
            <a:r>
              <a:rPr lang="en-US" sz="1600" b="1" dirty="0">
                <a:solidFill>
                  <a:srgbClr val="FFFFFF"/>
                </a:solidFill>
                <a:latin typeface="Montserrat"/>
                <a:sym typeface="Montserrat"/>
              </a:rPr>
              <a:t>GREENFIELD</a:t>
            </a:r>
            <a:endParaRPr lang="ru-RU" sz="1500" b="1" dirty="0">
              <a:solidFill>
                <a:srgbClr val="FFFFFF"/>
              </a:solidFill>
              <a:latin typeface="Montserrat"/>
              <a:sym typeface="Montserrat"/>
            </a:endParaRPr>
          </a:p>
        </p:txBody>
      </p:sp>
      <p:sp>
        <p:nvSpPr>
          <p:cNvPr id="28682" name="Google Shape;214;p20"/>
          <p:cNvSpPr>
            <a:spLocks noChangeArrowheads="1"/>
          </p:cNvSpPr>
          <p:nvPr/>
        </p:nvSpPr>
        <p:spPr bwMode="auto">
          <a:xfrm>
            <a:off x="688975" y="1576388"/>
            <a:ext cx="474663" cy="4984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 algn="ctr">
              <a:buClr>
                <a:srgbClr val="000000"/>
              </a:buClr>
              <a:buSzPts val="2000"/>
              <a:buFont typeface="Arial" charset="0"/>
              <a:buNone/>
            </a:pPr>
            <a:r>
              <a:rPr lang="ru-RU" sz="2000" dirty="0">
                <a:solidFill>
                  <a:srgbClr val="B45F06"/>
                </a:solidFill>
                <a:latin typeface="Montserrat Black"/>
                <a:sym typeface="Montserrat Black"/>
              </a:rPr>
              <a:t>2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897114"/>
              </p:ext>
            </p:extLst>
          </p:nvPr>
        </p:nvGraphicFramePr>
        <p:xfrm>
          <a:off x="4967561" y="867998"/>
          <a:ext cx="4140943" cy="548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00421">
                  <a:extLst>
                    <a:ext uri="{9D8B030D-6E8A-4147-A177-3AD203B41FA5}">
                      <a16:colId xmlns:a16="http://schemas.microsoft.com/office/drawing/2014/main" val="1745195711"/>
                    </a:ext>
                  </a:extLst>
                </a:gridCol>
                <a:gridCol w="2140522">
                  <a:extLst>
                    <a:ext uri="{9D8B030D-6E8A-4147-A177-3AD203B41FA5}">
                      <a16:colId xmlns:a16="http://schemas.microsoft.com/office/drawing/2014/main" val="101093795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Місцезнаходження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Чернівецький</a:t>
                      </a: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 район,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за межами м. Сторожинець,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вул</a:t>
                      </a: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. Б. </a:t>
                      </a:r>
                      <a:r>
                        <a:rPr lang="ru-RU" sz="12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Хмельницького</a:t>
                      </a:r>
                      <a:endParaRPr lang="ru-RU" sz="12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07000420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8273966"/>
              </p:ext>
            </p:extLst>
          </p:nvPr>
        </p:nvGraphicFramePr>
        <p:xfrm>
          <a:off x="4967562" y="1416638"/>
          <a:ext cx="4129624" cy="16459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94952">
                  <a:extLst>
                    <a:ext uri="{9D8B030D-6E8A-4147-A177-3AD203B41FA5}">
                      <a16:colId xmlns:a16="http://schemas.microsoft.com/office/drawing/2014/main" val="1368435702"/>
                    </a:ext>
                  </a:extLst>
                </a:gridCol>
                <a:gridCol w="2134672">
                  <a:extLst>
                    <a:ext uri="{9D8B030D-6E8A-4147-A177-3AD203B41FA5}">
                      <a16:colId xmlns:a16="http://schemas.microsoft.com/office/drawing/2014/main" val="1711544051"/>
                    </a:ext>
                  </a:extLst>
                </a:gridCol>
              </a:tblGrid>
              <a:tr h="1575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Тип власності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Комунальна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09847852"/>
                  </a:ext>
                </a:extLst>
              </a:tr>
              <a:tr h="1575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Кадастровий номер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7324581500:03:001:0004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82647846"/>
                  </a:ext>
                </a:extLst>
              </a:tr>
              <a:tr h="1575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Цільове призначення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Для розміщення та експлуатації основних, підсобних і допоміжних будівель та споруд підприємств переробної, машинобудівної та іншої промисловості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53536585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933821"/>
              </p:ext>
            </p:extLst>
          </p:nvPr>
        </p:nvGraphicFramePr>
        <p:xfrm>
          <a:off x="4967562" y="2338204"/>
          <a:ext cx="4129624" cy="1828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94952">
                  <a:extLst>
                    <a:ext uri="{9D8B030D-6E8A-4147-A177-3AD203B41FA5}">
                      <a16:colId xmlns:a16="http://schemas.microsoft.com/office/drawing/2014/main" val="3193452427"/>
                    </a:ext>
                  </a:extLst>
                </a:gridCol>
                <a:gridCol w="2134672">
                  <a:extLst>
                    <a:ext uri="{9D8B030D-6E8A-4147-A177-3AD203B41FA5}">
                      <a16:colId xmlns:a16="http://schemas.microsoft.com/office/drawing/2014/main" val="383237294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Доступ доріг до ділянки (вид та ширина доступної дороги)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Дорога обласного значення, ширина – 10 м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442074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Найближча автомагістраль / дорога національного значення (км)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300 м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22633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Найближча залізнична станція (км)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м. Чернівці – 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 </a:t>
                      </a: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км,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смт. Глибока – 20 км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03402938"/>
                  </a:ext>
                </a:extLst>
              </a:tr>
              <a:tr h="920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Найближчий діючий аеропорт (км)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м. Чернівці – 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 </a:t>
                      </a: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км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53191185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3394827"/>
              </p:ext>
            </p:extLst>
          </p:nvPr>
        </p:nvGraphicFramePr>
        <p:xfrm>
          <a:off x="4975049" y="4167004"/>
          <a:ext cx="4122137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91336">
                  <a:extLst>
                    <a:ext uri="{9D8B030D-6E8A-4147-A177-3AD203B41FA5}">
                      <a16:colId xmlns:a16="http://schemas.microsoft.com/office/drawing/2014/main" val="3690618908"/>
                    </a:ext>
                  </a:extLst>
                </a:gridCol>
                <a:gridCol w="2130801">
                  <a:extLst>
                    <a:ext uri="{9D8B030D-6E8A-4147-A177-3AD203B41FA5}">
                      <a16:colId xmlns:a16="http://schemas.microsoft.com/office/drawing/2014/main" val="12227664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Максимально доступна площа, </a:t>
                      </a: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га</a:t>
                      </a:r>
                      <a:endParaRPr lang="uk-UA" sz="12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10,0892 га</a:t>
                      </a:r>
                      <a:endParaRPr lang="uk-UA" sz="12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78589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Можливості для </a:t>
                      </a: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інвестицій</a:t>
                      </a:r>
                      <a:endParaRPr lang="uk-UA" sz="12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Будівництво </a:t>
                      </a:r>
                      <a:r>
                        <a:rPr lang="uk-UA" sz="12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логістично</a:t>
                      </a: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-транспортного центру,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2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стоянки,готелю,складів</a:t>
                      </a:r>
                      <a:endParaRPr lang="uk-UA" sz="12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24818943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9873894"/>
              </p:ext>
            </p:extLst>
          </p:nvPr>
        </p:nvGraphicFramePr>
        <p:xfrm>
          <a:off x="1053223" y="3699459"/>
          <a:ext cx="3892482" cy="1097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8661">
                  <a:extLst>
                    <a:ext uri="{9D8B030D-6E8A-4147-A177-3AD203B41FA5}">
                      <a16:colId xmlns:a16="http://schemas.microsoft.com/office/drawing/2014/main" val="740945876"/>
                    </a:ext>
                  </a:extLst>
                </a:gridCol>
                <a:gridCol w="3013821">
                  <a:extLst>
                    <a:ext uri="{9D8B030D-6E8A-4147-A177-3AD203B41FA5}">
                      <a16:colId xmlns:a16="http://schemas.microsoft.com/office/drawing/2014/main" val="34872930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Контактна </a:t>
                      </a: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особа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В. о. начальника відділу земельних ресурсів та комунальної власності Сторожинецької міської </a:t>
                      </a: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ради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Вітюк </a:t>
                      </a: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Аркадій Дмитрович,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+38 (03735) 2-15-55, </a:t>
                      </a:r>
                      <a:endParaRPr lang="uk-UA" sz="1200" b="0" i="0" u="none" strike="noStrike" cap="none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  <a:hlinkClick r:id="rId3"/>
                        </a:rPr>
                        <a:t>zemlevpor-stor-otg@ukr.net</a:t>
                      </a:r>
                      <a:r>
                        <a:rPr lang="uk-UA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 </a:t>
                      </a:r>
                      <a:endParaRPr lang="uk-UA" sz="12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5588031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23250" t="913" r="16298" b="-913"/>
          <a:stretch/>
        </p:blipFill>
        <p:spPr>
          <a:xfrm>
            <a:off x="1043607" y="867998"/>
            <a:ext cx="3902098" cy="2676376"/>
          </a:xfrm>
          <a:prstGeom prst="rect">
            <a:avLst/>
          </a:prstGeom>
        </p:spPr>
      </p:pic>
      <p:pic>
        <p:nvPicPr>
          <p:cNvPr id="28683" name="Google Shape;215;p20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9538" y="130175"/>
            <a:ext cx="688975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772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26052</TotalTime>
  <Words>3909</Words>
  <Application>Microsoft Office PowerPoint</Application>
  <PresentationFormat>Экран (16:9)</PresentationFormat>
  <Paragraphs>810</Paragraphs>
  <Slides>35</Slides>
  <Notes>32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3" baseType="lpstr">
      <vt:lpstr>Montserrat SemiBold</vt:lpstr>
      <vt:lpstr>Montserrat</vt:lpstr>
      <vt:lpstr>Montserrat ExtraBold</vt:lpstr>
      <vt:lpstr>Times New Roman</vt:lpstr>
      <vt:lpstr>Calibri</vt:lpstr>
      <vt:lpstr>Montserrat Black</vt:lpstr>
      <vt:lpstr>Arial</vt:lpstr>
      <vt:lpstr>Simple Light</vt:lpstr>
      <vt:lpstr>Презентация PowerPoint</vt:lpstr>
      <vt:lpstr>Презентация PowerPoint</vt:lpstr>
      <vt:lpstr>    ЗМІСТ</vt:lpstr>
      <vt:lpstr>ЗАГАЛЬНА ІНФОРМАЦІЯ</vt:lpstr>
      <vt:lpstr>Презентация PowerPoint</vt:lpstr>
      <vt:lpstr>Презентация PowerPoint</vt:lpstr>
      <vt:lpstr>               ГЕОЛОКАЦІЯ    </vt:lpstr>
      <vt:lpstr>Презентация PowerPoint</vt:lpstr>
      <vt:lpstr>ІНВЕСТИЦІЙНІ ПРОПОЗИЦІЇ ЗЕМЕЛЬНИХ ДІЛЯНОК ТИПУ GREENFIELD</vt:lpstr>
      <vt:lpstr>ІНВЕСТИЦІЙНІ ПРОПОЗИЦІЇ ЗЕМЕЛЬНИХ ДІЛЯНОК ТИПУ GREENFIELD</vt:lpstr>
      <vt:lpstr>ІНВЕСТИЦІЙНІ ПРОПОЗИЦІЇ ЗЕМЕЛЬНИХ ДІЛЯНОК ТИПУ GREENFIELD</vt:lpstr>
      <vt:lpstr>ІНВЕСТИЦІЙНІ ПРОПОЗИЦІЇ ЗЕМЕЛЬНИХ ДІЛЯНОК ТИПУ GREENFIELD</vt:lpstr>
      <vt:lpstr>ІНВЕСТИЦІЙНІ ПРОПОЗИЦІЇ ЗЕМЕЛЬНИХ ДІЛЯНОК ТИПУ GREENFIELD</vt:lpstr>
      <vt:lpstr>ІНВЕСТИЦІЙНІ ПРОПОЗИЦІЇ ЗЕМЕЛЬНИХ ДІЛЯНОК ТИПУ GREENFIELD</vt:lpstr>
      <vt:lpstr>ІНВЕСТИЦІЙНІ ПРОПОЗИЦІЇ ЗЕМЕЛЬНИХ ДІЛЯНОК ТИПУ GREENFIELD</vt:lpstr>
      <vt:lpstr>ІНВЕСТИЦІЙНІ ПРОПОЗИЦІЇ ЗЕМЕЛЬНИХ ДІЛЯНОК ТИПУ GREENFIELD</vt:lpstr>
      <vt:lpstr>ІНВЕСТИЦІЙНІ ПРОПОЗИЦІЇ ЗЕМЕЛЬНИХ ДІЛЯНОК ТИПУ GREENFIELD</vt:lpstr>
      <vt:lpstr>ІНВЕСТИЦІЙНІ ПРОПОЗИЦІЇ ЗЕМЕЛЬНИХ ДІЛЯНОК ТИПУ GREENFIELD</vt:lpstr>
      <vt:lpstr>ІНВЕСТИЦІЙНІ ПРОПОЗИЦІЇ ЗЕМЕЛЬНИХ ДІЛЯНОК ТИПУ GREENFIELD</vt:lpstr>
      <vt:lpstr>ІНВЕСТИЦІЙНІ ПРОПОЗИЦІЇ ЗЕМЕЛЬНИХ ДІЛЯНОК ТИПУ GREENFIELD</vt:lpstr>
      <vt:lpstr>ІНВЕСТИЦІЙНІ ПРОПОЗИЦІЇ ЗЕМЕЛЬНИХ ДІЛЯНОК ТИПУ GREENFIELD</vt:lpstr>
      <vt:lpstr>ІНВЕСТИЦІЙНІ ПРОПОЗИЦІЇ ЗЕМЕЛЬНИХ ДІЛЯНОК ТИПУ GREENFIELD</vt:lpstr>
      <vt:lpstr>ІНВЕСТИЦІЙНІ ПРОПОЗИЦІЇ ЗЕМЕЛЬНИХ ДІЛЯНОК ТИПУ GREENFIELD</vt:lpstr>
      <vt:lpstr>ІНВЕСТИЦІЙНІ ПРОПОЗИЦІЇ ЗЕМЕЛЬНИХ ДІЛЯНОК ТИПУ GREENFIELD</vt:lpstr>
      <vt:lpstr>ІНВЕСТИЦІЙНІ ПРОПОЗИЦІЇ ЗЕМЕЛЬНИХ ДІЛЯНОК ТИПУ GREENFIELD</vt:lpstr>
      <vt:lpstr>Презентация PowerPoint</vt:lpstr>
      <vt:lpstr>ІНВЕСТИЦІЙНІ ПРОПОЗИЦІЇ ЗЕМЕЛЬНИХ ДІЛЯНОК ТИПУ BROWNFIELD</vt:lpstr>
      <vt:lpstr>ІНВЕСТИЦІЙНІ ПРОПОЗИЦІЇ ЗЕМЕЛЬНИХ ДІЛЯНОК ТИПУ BROWNFIELD</vt:lpstr>
      <vt:lpstr>ІНВЕСТИЦІЙНІ ПРОПОЗИЦІЇ ЗЕМЕЛЬНИХ ДІЛЯНОК ТИПУ BROWNFIELD</vt:lpstr>
      <vt:lpstr>Презентация PowerPoint</vt:lpstr>
      <vt:lpstr>ПРИРОДНІ РЕСУРСИ</vt:lpstr>
      <vt:lpstr>ФАКТОРИ ІНВЕСТИЦІЙНОї ПРИВАБЛИВОСТІ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ІНВЕСТИЦІЙНИЙ ПАСПОРТ</dc:title>
  <cp:lastModifiedBy>Користувач Windows</cp:lastModifiedBy>
  <cp:revision>170</cp:revision>
  <dcterms:modified xsi:type="dcterms:W3CDTF">2023-06-09T06:53:45Z</dcterms:modified>
</cp:coreProperties>
</file>