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89" r:id="rId3"/>
    <p:sldId id="272" r:id="rId4"/>
    <p:sldId id="290" r:id="rId5"/>
    <p:sldId id="291" r:id="rId6"/>
    <p:sldId id="292" r:id="rId7"/>
  </p:sldIdLst>
  <p:sldSz cx="18288000" cy="10287000"/>
  <p:notesSz cx="6858000" cy="9144000"/>
  <p:embeddedFontLst>
    <p:embeddedFont>
      <p:font typeface="Montserrat Bold" panose="00000800000000000000" charset="-52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F727C-058E-4825-B4D9-9282208959C4}" type="datetimeFigureOut">
              <a:rPr lang="uk-UA" smtClean="0"/>
              <a:t>09.07.2024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834E3-A19F-4274-972C-F9E64BBC809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30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>
          <a:extLst>
            <a:ext uri="{FF2B5EF4-FFF2-40B4-BE49-F238E27FC236}">
              <a16:creationId xmlns:a16="http://schemas.microsoft.com/office/drawing/2014/main" id="{762924D8-E711-CB9F-7A00-4FF9E9D97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:notes">
            <a:extLst>
              <a:ext uri="{FF2B5EF4-FFF2-40B4-BE49-F238E27FC236}">
                <a16:creationId xmlns:a16="http://schemas.microsoft.com/office/drawing/2014/main" id="{5BC45510-56CF-E41E-8668-4B9DE3FEB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2:notes">
            <a:extLst>
              <a:ext uri="{FF2B5EF4-FFF2-40B4-BE49-F238E27FC236}">
                <a16:creationId xmlns:a16="http://schemas.microsoft.com/office/drawing/2014/main" id="{DDB947D1-32E6-7E7F-04D2-607E7B4D5A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:notes">
            <a:extLst>
              <a:ext uri="{FF2B5EF4-FFF2-40B4-BE49-F238E27FC236}">
                <a16:creationId xmlns:a16="http://schemas.microsoft.com/office/drawing/2014/main" id="{91BF60AB-986E-38C1-303C-4D6E659A91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16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>
          <a:extLst>
            <a:ext uri="{FF2B5EF4-FFF2-40B4-BE49-F238E27FC236}">
              <a16:creationId xmlns:a16="http://schemas.microsoft.com/office/drawing/2014/main" id="{1742D1B7-7B40-36CD-0A21-E6546551C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:notes">
            <a:extLst>
              <a:ext uri="{FF2B5EF4-FFF2-40B4-BE49-F238E27FC236}">
                <a16:creationId xmlns:a16="http://schemas.microsoft.com/office/drawing/2014/main" id="{BEB5C46E-E455-01C3-A462-170711C25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2:notes">
            <a:extLst>
              <a:ext uri="{FF2B5EF4-FFF2-40B4-BE49-F238E27FC236}">
                <a16:creationId xmlns:a16="http://schemas.microsoft.com/office/drawing/2014/main" id="{26F872D9-E59A-B361-3161-73D626C7F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:notes">
            <a:extLst>
              <a:ext uri="{FF2B5EF4-FFF2-40B4-BE49-F238E27FC236}">
                <a16:creationId xmlns:a16="http://schemas.microsoft.com/office/drawing/2014/main" id="{36AA0120-76B9-8D04-C4E6-0CD3970D18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40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>
          <a:extLst>
            <a:ext uri="{FF2B5EF4-FFF2-40B4-BE49-F238E27FC236}">
              <a16:creationId xmlns:a16="http://schemas.microsoft.com/office/drawing/2014/main" id="{0707B652-7B9F-A406-E536-D995EE6F3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:notes">
            <a:extLst>
              <a:ext uri="{FF2B5EF4-FFF2-40B4-BE49-F238E27FC236}">
                <a16:creationId xmlns:a16="http://schemas.microsoft.com/office/drawing/2014/main" id="{98E96206-CD98-E858-28C3-1F10F79D1F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2:notes">
            <a:extLst>
              <a:ext uri="{FF2B5EF4-FFF2-40B4-BE49-F238E27FC236}">
                <a16:creationId xmlns:a16="http://schemas.microsoft.com/office/drawing/2014/main" id="{AB2A2DEF-2932-951E-5CA1-B8DD20E766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:notes">
            <a:extLst>
              <a:ext uri="{FF2B5EF4-FFF2-40B4-BE49-F238E27FC236}">
                <a16:creationId xmlns:a16="http://schemas.microsoft.com/office/drawing/2014/main" id="{42435830-A136-40D4-0987-1C83B446D7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75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99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natalia.egurnova@childrenheroes.org" TargetMode="External"/><Relationship Id="rId5" Type="http://schemas.openxmlformats.org/officeDocument/2006/relationships/hyperlink" Target="mailto:viktoria.sizko@childrenheroes.or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acebook.com/ChildrenofHeroes/?locale=uk_U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hildrenheroes.org/" TargetMode="External"/><Relationship Id="rId5" Type="http://schemas.openxmlformats.org/officeDocument/2006/relationships/hyperlink" Target="https://form.typeform.com/to/u3MPfvTB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oksana.zhuravel@childrenheroes.org" TargetMode="External"/><Relationship Id="rId5" Type="http://schemas.openxmlformats.org/officeDocument/2006/relationships/hyperlink" Target="mailto:Partnership_ODA@childrenheroes.or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491697" y="9100210"/>
            <a:ext cx="1221478" cy="459714"/>
            <a:chOff x="0" y="0"/>
            <a:chExt cx="321706" cy="1210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706" cy="121077"/>
            </a:xfrm>
            <a:custGeom>
              <a:avLst/>
              <a:gdLst/>
              <a:ahLst/>
              <a:cxnLst/>
              <a:rect l="l" t="t" r="r" b="b"/>
              <a:pathLst>
                <a:path w="321706" h="121077">
                  <a:moveTo>
                    <a:pt x="60539" y="0"/>
                  </a:moveTo>
                  <a:lnTo>
                    <a:pt x="261168" y="0"/>
                  </a:lnTo>
                  <a:cubicBezTo>
                    <a:pt x="294602" y="0"/>
                    <a:pt x="321706" y="27104"/>
                    <a:pt x="321706" y="60539"/>
                  </a:cubicBezTo>
                  <a:lnTo>
                    <a:pt x="321706" y="60539"/>
                  </a:lnTo>
                  <a:cubicBezTo>
                    <a:pt x="321706" y="76594"/>
                    <a:pt x="315328" y="91993"/>
                    <a:pt x="303975" y="103346"/>
                  </a:cubicBezTo>
                  <a:cubicBezTo>
                    <a:pt x="292622" y="114699"/>
                    <a:pt x="277223" y="121077"/>
                    <a:pt x="261168" y="121077"/>
                  </a:cubicBezTo>
                  <a:lnTo>
                    <a:pt x="60539" y="121077"/>
                  </a:lnTo>
                  <a:cubicBezTo>
                    <a:pt x="44483" y="121077"/>
                    <a:pt x="29084" y="114699"/>
                    <a:pt x="17731" y="103346"/>
                  </a:cubicBezTo>
                  <a:cubicBezTo>
                    <a:pt x="6378" y="91993"/>
                    <a:pt x="0" y="76594"/>
                    <a:pt x="0" y="60539"/>
                  </a:cubicBezTo>
                  <a:lnTo>
                    <a:pt x="0" y="60539"/>
                  </a:lnTo>
                  <a:cubicBezTo>
                    <a:pt x="0" y="44483"/>
                    <a:pt x="6378" y="29084"/>
                    <a:pt x="17731" y="17731"/>
                  </a:cubicBezTo>
                  <a:cubicBezTo>
                    <a:pt x="29084" y="6378"/>
                    <a:pt x="44483" y="0"/>
                    <a:pt x="6053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1706" cy="159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8846" y="9141155"/>
            <a:ext cx="64717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Montserrat Bold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998BC-D899-19FC-819A-FF501BA2A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E6FDC8A-760C-0C71-B0D2-4DB46487A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5E8000-6101-556A-191B-0E47CA711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7E3A-3511-0C45-F2C2-2276E6581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9DA33F-94EA-93E4-E529-6B6B980E5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B0EBF6-6C2F-96C7-F012-86C65073D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5DF5A591-3ED1-F16C-B512-C67ECB290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ED43AF8-FE4F-CD1C-AC62-EF3147D9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E4BDF4E-F9CB-A4FC-4370-E40716EE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D0455-8138-F721-6EF8-7998648C14EA}"/>
              </a:ext>
            </a:extLst>
          </p:cNvPr>
          <p:cNvSpPr txBox="1"/>
          <p:nvPr/>
        </p:nvSpPr>
        <p:spPr>
          <a:xfrm>
            <a:off x="1295400" y="2486505"/>
            <a:ext cx="16383000" cy="4321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Критерії, за якими діти можуть доєднатися до фонду: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 віком до 18 років, яка втратила одного або обох батьків внаслідок військових дій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після 24.02.2022 року.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Загиблий може бути військовим або цивільним (постраждалим внаслідок подій). При подачі заявки до фонду потрібно прикріпити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-копію лікарського свідоцтва про смерть та довідку про причину смерті.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Загиблий/-ла міг бути вітчимом/мачухою дитини. У такому випадку потрібно додати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-копію свідоцтва про шлюб із загиблим/загиблою.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один із батьків-військових вважається зниклим безвісти.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975292-1367-DFAF-D71C-9761F3633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6A7F4-C5CA-9405-F293-E27B8128ABA7}"/>
              </a:ext>
            </a:extLst>
          </p:cNvPr>
          <p:cNvSpPr txBox="1"/>
          <p:nvPr/>
        </p:nvSpPr>
        <p:spPr>
          <a:xfrm>
            <a:off x="1136970" y="2382766"/>
            <a:ext cx="16312831" cy="616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документів, які потрібні, щоб заповнити заявку на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доєднання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фонду: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-копія свідоцтва про народження дитини	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-копія індивідуального податкового номера (ІПН) опікуна дитини	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-копія першої, другої сторінки та прописки у Вашому паспорті громадянина України (або інших держав) або обидві сторони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 та витяг до неї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-копія документу, що підтверджує загибель або факт того, що особа зникла безвісти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-копія  довідки внутрішньо переміщеної особи (ВПО) дитини, за наявності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-копія посвідчення багатодітної сім'ї, в разі наявності 	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-копія довідки про допомогу малозабезпеченим сім'ям, в разі наявності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-копія розрахункового рахунку опікуна (Ви можете знайти цю інформацію в додатку Вашого банку)	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-копія лікарської довідки про смерть (в разі якщо один з членів сім'ї загинув) або військового квитка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3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>
          <a:extLst>
            <a:ext uri="{FF2B5EF4-FFF2-40B4-BE49-F238E27FC236}">
              <a16:creationId xmlns:a16="http://schemas.microsoft.com/office/drawing/2014/main" id="{6729E2F3-F4E3-8F87-7FB9-94F64B10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" descr="preencoded.png">
            <a:extLst>
              <a:ext uri="{FF2B5EF4-FFF2-40B4-BE49-F238E27FC236}">
                <a16:creationId xmlns:a16="http://schemas.microsoft.com/office/drawing/2014/main" id="{AEF813CC-B15F-2374-F18D-AC5A6C15A4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38100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Зображення" descr="Зображення">
            <a:extLst>
              <a:ext uri="{FF2B5EF4-FFF2-40B4-BE49-F238E27FC236}">
                <a16:creationId xmlns:a16="http://schemas.microsoft.com/office/drawing/2014/main" id="{69DFFEEA-045A-A79D-65AC-D224926DA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43" y="0"/>
            <a:ext cx="1883229" cy="67498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6A595-6FA8-4B44-5E00-4267FDE111D5}"/>
              </a:ext>
            </a:extLst>
          </p:cNvPr>
          <p:cNvSpPr txBox="1"/>
          <p:nvPr/>
        </p:nvSpPr>
        <p:spPr>
          <a:xfrm>
            <a:off x="4467225" y="320987"/>
            <a:ext cx="9144000" cy="5466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16147" hangingPunct="0">
              <a:lnSpc>
                <a:spcPct val="80000"/>
              </a:lnSpc>
              <a:spcBef>
                <a:spcPts val="300"/>
              </a:spcBef>
              <a:tabLst>
                <a:tab pos="609600" algn="l"/>
              </a:tabLst>
            </a:pPr>
            <a:r>
              <a:rPr lang="uk-UA" sz="3600" b="1" spc="-2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Helvetica Neue"/>
              </a:rPr>
              <a:t>Алгоритм взаємодії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6F2E6-0989-EF5A-98E8-CC9CCF2E76B4}"/>
              </a:ext>
            </a:extLst>
          </p:cNvPr>
          <p:cNvSpPr txBox="1"/>
          <p:nvPr/>
        </p:nvSpPr>
        <p:spPr>
          <a:xfrm>
            <a:off x="157843" y="1104900"/>
            <a:ext cx="17946461" cy="9463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Соцпрацівники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громадах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встановити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контакт з родиною/з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законним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опікуном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загиблого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Героя,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Благодійний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Героїв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про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співпрацю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 та ОВА, про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фонду, до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долучитись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родина.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телефонного </a:t>
            </a:r>
            <a:r>
              <a:rPr lang="ru-RU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дзвінка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соцпрацівник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(скрипт №1)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надсилає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форму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збору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Вайбер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Телеграм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опікуну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 повторному (максимум через 2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соцпрацівник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повторно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зв’язується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переконується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зрозуміло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заповнювати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тайпформу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надала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всю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разі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якщо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соцпрацівник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зміг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додзвонитись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родині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соцпрацівник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надсилає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 фонд (скрипт номер 2),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намагається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домовитись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зручний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час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телефонної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розмови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час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розмови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надає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всю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необхідну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висилає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лінк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тайпформу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Та при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наступному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контакті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(максимум через день)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переконується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родині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зрозуміло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заповнювати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тайпформу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родина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надала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всю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необхідну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комунікації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фонду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відповідальних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ОТГ буде створена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бесіда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Телеграмі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Вотсапі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-центр фонду перевіряє кожну заповнену заявку на коректність та повноту внесення даних і проставляє статус опрацювання кожної заявки.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uk-UA" sz="24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анкета заповнена не повністю/відсутні документи:</a:t>
            </a:r>
            <a:endParaRPr lang="uk-UA" sz="2400" b="1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 по району з боку фонду щоп'ятниці надсилає відповідальній особі з боку ОТГ документ із списком дітей, на яких заповнен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заявки. У таблиці біля кожної дитини буде стояти статус по заявці («Взята в роботу/Потребує уточнень/Не підпадає під допомогу фонду»). Якщо заявка потребує уточнення, то у наступному стовпчику «Коментар» працівник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центру зазначить що саме потрібно уточнити в родини. Щоп’ятниці Ірина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Доденко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писатиме в спільній бесіді заявки від яких ОТГ було отримано протягом тижня і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відправлятиме на електронну пошту лист з переліком дітей, яким по яким потрібно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донадіслати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нам додаткові документи.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 ОТГ уточнює ці дані в родини і надсилає необхідні документи електронним листом на 2 електронні пошти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viktoria.sizko@childrenheroes.org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natalia.egurnova@childrenheroes.org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темі листа обов’язково вказувати ПІБ дитини та назву ОТГ.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5948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>
          <a:extLst>
            <a:ext uri="{FF2B5EF4-FFF2-40B4-BE49-F238E27FC236}">
              <a16:creationId xmlns:a16="http://schemas.microsoft.com/office/drawing/2014/main" id="{F86A96B2-6CA5-9ADF-E027-A1D521B0D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" descr="preencoded.png">
            <a:extLst>
              <a:ext uri="{FF2B5EF4-FFF2-40B4-BE49-F238E27FC236}">
                <a16:creationId xmlns:a16="http://schemas.microsoft.com/office/drawing/2014/main" id="{3DE105FC-DEC0-985B-AF47-B3C1D4F50F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38100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Зображення" descr="Зображення">
            <a:extLst>
              <a:ext uri="{FF2B5EF4-FFF2-40B4-BE49-F238E27FC236}">
                <a16:creationId xmlns:a16="http://schemas.microsoft.com/office/drawing/2014/main" id="{611020B4-00CA-F49B-1B67-1B7B1DE74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451"/>
            <a:ext cx="2400299" cy="8603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F77C8A-1CF5-A2AE-001E-20242898CFAB}"/>
              </a:ext>
            </a:extLst>
          </p:cNvPr>
          <p:cNvSpPr txBox="1"/>
          <p:nvPr/>
        </p:nvSpPr>
        <p:spPr>
          <a:xfrm>
            <a:off x="4467225" y="320987"/>
            <a:ext cx="9144000" cy="5466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616147" hangingPunct="0">
              <a:lnSpc>
                <a:spcPct val="80000"/>
              </a:lnSpc>
              <a:spcBef>
                <a:spcPts val="300"/>
              </a:spcBef>
              <a:tabLst>
                <a:tab pos="609600" algn="l"/>
              </a:tabLst>
            </a:pPr>
            <a:r>
              <a:rPr lang="uk-UA" sz="3600" b="1" spc="-2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Helvetica Neue"/>
              </a:rPr>
              <a:t>Алгоритм взаємодії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5D681-BBED-355E-D962-2802359C9C71}"/>
              </a:ext>
            </a:extLst>
          </p:cNvPr>
          <p:cNvSpPr txBox="1"/>
          <p:nvPr/>
        </p:nvSpPr>
        <p:spPr>
          <a:xfrm>
            <a:off x="511628" y="1211490"/>
            <a:ext cx="17395371" cy="520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призначається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помічник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Помічник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потреб родин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ознайомлюється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нею.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Помічник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встановлює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перший контакт з родиною.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потреби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звертатися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уточнюючою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ОТГ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менеджером фонду –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орієнтовно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Посилання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 форму, яку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заповнити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https://form.typeform.com/to/u3MPfvTB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Додаткову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про фонд Ви можете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почитати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нашому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сайті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https://childrenheroes.org/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нашій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сторінці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Фейсбуці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https://www.facebook.com/ChildrenofHeroes/?locale=uk_UA</a:t>
            </a:r>
            <a:r>
              <a:rPr lang="ru-RU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28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>
          <a:extLst>
            <a:ext uri="{FF2B5EF4-FFF2-40B4-BE49-F238E27FC236}">
              <a16:creationId xmlns:a16="http://schemas.microsoft.com/office/drawing/2014/main" id="{5FF61336-BE32-B20C-677F-286D5C2FA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" descr="preencoded.png">
            <a:extLst>
              <a:ext uri="{FF2B5EF4-FFF2-40B4-BE49-F238E27FC236}">
                <a16:creationId xmlns:a16="http://schemas.microsoft.com/office/drawing/2014/main" id="{D6A00AA4-7B9C-A4A5-B3EA-81ECE005A5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38100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Зображення" descr="Зображення">
            <a:extLst>
              <a:ext uri="{FF2B5EF4-FFF2-40B4-BE49-F238E27FC236}">
                <a16:creationId xmlns:a16="http://schemas.microsoft.com/office/drawing/2014/main" id="{81988697-6758-C000-7666-BEDCC7B5D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451"/>
            <a:ext cx="2400299" cy="86031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4ED41-1D85-D808-0251-528031867AB4}"/>
              </a:ext>
            </a:extLst>
          </p:cNvPr>
          <p:cNvSpPr txBox="1"/>
          <p:nvPr/>
        </p:nvSpPr>
        <p:spPr>
          <a:xfrm>
            <a:off x="685800" y="2247900"/>
            <a:ext cx="17395371" cy="555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електронна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адреса, на яку </a:t>
            </a:r>
            <a:r>
              <a:rPr lang="ru-RU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звертатися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запитаннями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Partnership_ODA@childrenheroes.org</a:t>
            </a:r>
            <a:r>
              <a:rPr lang="uk-UA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особи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сторони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Благодійного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 «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Героїв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Журавель Оксана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координатор 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 по 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роботі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Чернівецькою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ОВА</a:t>
            </a:r>
            <a:b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+380 98 270 5294</a:t>
            </a:r>
            <a:b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Електронна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пошта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oksana.zhuravel@childrenheroes.org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Доденко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Ірина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 по 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роботі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районами 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Чернівецької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endParaRPr lang="ru-RU" sz="2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Тел. +380 67 184 8220</a:t>
            </a:r>
            <a:b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Електронна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пошта</a:t>
            </a:r>
            <a:r>
              <a:rPr lang="ru-RU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Iryna.Dodenko@childrenheroes.org</a:t>
            </a:r>
            <a:r>
              <a:rPr lang="uk-UA" sz="2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6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724</TotalTime>
  <Words>805</Words>
  <Application>Microsoft Office PowerPoint</Application>
  <PresentationFormat>Довільний</PresentationFormat>
  <Paragraphs>44</Paragraphs>
  <Slides>6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4" baseType="lpstr">
      <vt:lpstr>Calibri</vt:lpstr>
      <vt:lpstr>Arial</vt:lpstr>
      <vt:lpstr>Montserrat Bold</vt:lpstr>
      <vt:lpstr>Aptos</vt:lpstr>
      <vt:lpstr>Times New Roman</vt:lpstr>
      <vt:lpstr>Symbol</vt:lpstr>
      <vt:lpstr>Courier New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 - ФІНАЛЬНА ПРЕЗЕНТАЦІЯ, лютий 2024</dc:title>
  <dc:creator>Home</dc:creator>
  <cp:lastModifiedBy>Оксана Журавель</cp:lastModifiedBy>
  <cp:revision>12</cp:revision>
  <dcterms:created xsi:type="dcterms:W3CDTF">2006-08-16T00:00:00Z</dcterms:created>
  <dcterms:modified xsi:type="dcterms:W3CDTF">2024-07-09T13:25:33Z</dcterms:modified>
  <dc:identifier>DAF6JUuuiEU</dc:identifier>
</cp:coreProperties>
</file>