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5" r:id="rId8"/>
    <p:sldId id="266" r:id="rId9"/>
    <p:sldId id="267" r:id="rId10"/>
    <p:sldId id="269" r:id="rId11"/>
    <p:sldId id="271" r:id="rId12"/>
    <p:sldId id="273" r:id="rId13"/>
    <p:sldId id="277" r:id="rId14"/>
    <p:sldId id="278" r:id="rId15"/>
    <p:sldId id="280" r:id="rId16"/>
    <p:sldId id="282" r:id="rId17"/>
    <p:sldId id="284" r:id="rId18"/>
    <p:sldId id="286" r:id="rId19"/>
    <p:sldId id="288" r:id="rId20"/>
    <p:sldId id="290" r:id="rId21"/>
    <p:sldId id="292" r:id="rId22"/>
    <p:sldId id="294" r:id="rId23"/>
    <p:sldId id="296" r:id="rId24"/>
    <p:sldId id="298" r:id="rId25"/>
    <p:sldId id="300" r:id="rId26"/>
    <p:sldId id="302" r:id="rId27"/>
    <p:sldId id="304" r:id="rId28"/>
    <p:sldId id="306" r:id="rId29"/>
    <p:sldId id="308" r:id="rId30"/>
    <p:sldId id="310" r:id="rId31"/>
    <p:sldId id="312" r:id="rId32"/>
    <p:sldId id="314" r:id="rId33"/>
    <p:sldId id="316" r:id="rId34"/>
    <p:sldId id="318" r:id="rId35"/>
    <p:sldId id="320" r:id="rId36"/>
    <p:sldId id="322" r:id="rId37"/>
    <p:sldId id="323" r:id="rId38"/>
    <p:sldId id="325" r:id="rId39"/>
    <p:sldId id="327" r:id="rId40"/>
    <p:sldId id="329" r:id="rId41"/>
    <p:sldId id="331" r:id="rId42"/>
    <p:sldId id="333" r:id="rId43"/>
    <p:sldId id="335" r:id="rId44"/>
    <p:sldId id="337" r:id="rId45"/>
    <p:sldId id="338" r:id="rId46"/>
    <p:sldId id="339" r:id="rId47"/>
    <p:sldId id="341" r:id="rId48"/>
    <p:sldId id="343" r:id="rId49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>
      <p:cViewPr varScale="1">
        <p:scale>
          <a:sx n="83" d="100"/>
          <a:sy n="83" d="100"/>
        </p:scale>
        <p:origin x="672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39" y="127000"/>
            <a:ext cx="11932920" cy="6604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5909310" y="6115050"/>
            <a:ext cx="375920" cy="375920"/>
          </a:xfrm>
          <a:custGeom>
            <a:avLst/>
            <a:gdLst/>
            <a:ahLst/>
            <a:cxnLst/>
            <a:rect l="l" t="t" r="r" b="b"/>
            <a:pathLst>
              <a:path w="375920" h="375920">
                <a:moveTo>
                  <a:pt x="0" y="187958"/>
                </a:moveTo>
                <a:lnTo>
                  <a:pt x="0" y="187958"/>
                </a:lnTo>
                <a:lnTo>
                  <a:pt x="6717" y="137991"/>
                </a:lnTo>
                <a:lnTo>
                  <a:pt x="25672" y="93090"/>
                </a:lnTo>
                <a:lnTo>
                  <a:pt x="55070" y="55051"/>
                </a:lnTo>
                <a:lnTo>
                  <a:pt x="93113" y="25661"/>
                </a:lnTo>
                <a:lnTo>
                  <a:pt x="138009" y="6713"/>
                </a:lnTo>
                <a:lnTo>
                  <a:pt x="187960" y="0"/>
                </a:lnTo>
                <a:lnTo>
                  <a:pt x="187960" y="0"/>
                </a:lnTo>
                <a:lnTo>
                  <a:pt x="237909" y="6713"/>
                </a:lnTo>
                <a:lnTo>
                  <a:pt x="282805" y="25661"/>
                </a:lnTo>
                <a:lnTo>
                  <a:pt x="320848" y="55051"/>
                </a:lnTo>
                <a:lnTo>
                  <a:pt x="350247" y="93090"/>
                </a:lnTo>
                <a:lnTo>
                  <a:pt x="369202" y="137991"/>
                </a:lnTo>
                <a:lnTo>
                  <a:pt x="375919" y="187958"/>
                </a:lnTo>
                <a:lnTo>
                  <a:pt x="375919" y="187958"/>
                </a:lnTo>
                <a:lnTo>
                  <a:pt x="187960" y="375920"/>
                </a:lnTo>
                <a:lnTo>
                  <a:pt x="187960" y="375920"/>
                </a:lnTo>
                <a:lnTo>
                  <a:pt x="0" y="187958"/>
                </a:lnTo>
                <a:close/>
              </a:path>
            </a:pathLst>
          </a:custGeom>
          <a:ln w="12700">
            <a:solidFill>
              <a:srgbClr val="CA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6939" y="363068"/>
            <a:ext cx="9556750" cy="20504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39" y="127000"/>
            <a:ext cx="11932920" cy="6604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5909310" y="6115050"/>
            <a:ext cx="375920" cy="375920"/>
          </a:xfrm>
          <a:custGeom>
            <a:avLst/>
            <a:gdLst/>
            <a:ahLst/>
            <a:cxnLst/>
            <a:rect l="l" t="t" r="r" b="b"/>
            <a:pathLst>
              <a:path w="375920" h="375920">
                <a:moveTo>
                  <a:pt x="0" y="187958"/>
                </a:moveTo>
                <a:lnTo>
                  <a:pt x="0" y="187958"/>
                </a:lnTo>
                <a:lnTo>
                  <a:pt x="6717" y="137991"/>
                </a:lnTo>
                <a:lnTo>
                  <a:pt x="25672" y="93090"/>
                </a:lnTo>
                <a:lnTo>
                  <a:pt x="55070" y="55051"/>
                </a:lnTo>
                <a:lnTo>
                  <a:pt x="93113" y="25661"/>
                </a:lnTo>
                <a:lnTo>
                  <a:pt x="138009" y="6713"/>
                </a:lnTo>
                <a:lnTo>
                  <a:pt x="187960" y="0"/>
                </a:lnTo>
                <a:lnTo>
                  <a:pt x="187960" y="0"/>
                </a:lnTo>
                <a:lnTo>
                  <a:pt x="237909" y="6713"/>
                </a:lnTo>
                <a:lnTo>
                  <a:pt x="282805" y="25661"/>
                </a:lnTo>
                <a:lnTo>
                  <a:pt x="320848" y="55051"/>
                </a:lnTo>
                <a:lnTo>
                  <a:pt x="350247" y="93090"/>
                </a:lnTo>
                <a:lnTo>
                  <a:pt x="369202" y="137991"/>
                </a:lnTo>
                <a:lnTo>
                  <a:pt x="375919" y="187958"/>
                </a:lnTo>
                <a:lnTo>
                  <a:pt x="375919" y="187958"/>
                </a:lnTo>
                <a:lnTo>
                  <a:pt x="187960" y="375920"/>
                </a:lnTo>
                <a:lnTo>
                  <a:pt x="187960" y="375920"/>
                </a:lnTo>
                <a:lnTo>
                  <a:pt x="0" y="187958"/>
                </a:lnTo>
                <a:close/>
              </a:path>
            </a:pathLst>
          </a:custGeom>
          <a:ln w="12700">
            <a:solidFill>
              <a:srgbClr val="CA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14399" y="1747519"/>
            <a:ext cx="4429760" cy="35560"/>
          </a:xfrm>
          <a:custGeom>
            <a:avLst/>
            <a:gdLst/>
            <a:ahLst/>
            <a:cxnLst/>
            <a:rect l="l" t="t" r="r" b="b"/>
            <a:pathLst>
              <a:path w="4429760" h="35560">
                <a:moveTo>
                  <a:pt x="4429760" y="0"/>
                </a:moveTo>
                <a:lnTo>
                  <a:pt x="0" y="0"/>
                </a:lnTo>
                <a:lnTo>
                  <a:pt x="0" y="35559"/>
                </a:lnTo>
                <a:lnTo>
                  <a:pt x="4429760" y="35559"/>
                </a:lnTo>
                <a:lnTo>
                  <a:pt x="4429760" y="0"/>
                </a:lnTo>
                <a:close/>
              </a:path>
            </a:pathLst>
          </a:custGeom>
          <a:solidFill>
            <a:srgbClr val="CA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39" y="127000"/>
            <a:ext cx="11932920" cy="6604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5909310" y="6115050"/>
            <a:ext cx="375920" cy="375920"/>
          </a:xfrm>
          <a:custGeom>
            <a:avLst/>
            <a:gdLst/>
            <a:ahLst/>
            <a:cxnLst/>
            <a:rect l="l" t="t" r="r" b="b"/>
            <a:pathLst>
              <a:path w="375920" h="375920">
                <a:moveTo>
                  <a:pt x="0" y="187958"/>
                </a:moveTo>
                <a:lnTo>
                  <a:pt x="0" y="187958"/>
                </a:lnTo>
                <a:lnTo>
                  <a:pt x="6717" y="137991"/>
                </a:lnTo>
                <a:lnTo>
                  <a:pt x="25672" y="93090"/>
                </a:lnTo>
                <a:lnTo>
                  <a:pt x="55070" y="55051"/>
                </a:lnTo>
                <a:lnTo>
                  <a:pt x="93113" y="25661"/>
                </a:lnTo>
                <a:lnTo>
                  <a:pt x="138009" y="6713"/>
                </a:lnTo>
                <a:lnTo>
                  <a:pt x="187960" y="0"/>
                </a:lnTo>
                <a:lnTo>
                  <a:pt x="187960" y="0"/>
                </a:lnTo>
                <a:lnTo>
                  <a:pt x="237909" y="6713"/>
                </a:lnTo>
                <a:lnTo>
                  <a:pt x="282805" y="25661"/>
                </a:lnTo>
                <a:lnTo>
                  <a:pt x="320848" y="55051"/>
                </a:lnTo>
                <a:lnTo>
                  <a:pt x="350247" y="93090"/>
                </a:lnTo>
                <a:lnTo>
                  <a:pt x="369202" y="137991"/>
                </a:lnTo>
                <a:lnTo>
                  <a:pt x="375919" y="187958"/>
                </a:lnTo>
                <a:lnTo>
                  <a:pt x="375919" y="187958"/>
                </a:lnTo>
                <a:lnTo>
                  <a:pt x="187960" y="375920"/>
                </a:lnTo>
                <a:lnTo>
                  <a:pt x="187960" y="375920"/>
                </a:lnTo>
                <a:lnTo>
                  <a:pt x="0" y="187958"/>
                </a:lnTo>
                <a:close/>
              </a:path>
            </a:pathLst>
          </a:custGeom>
          <a:ln w="12700">
            <a:solidFill>
              <a:srgbClr val="CA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112260" y="1668780"/>
            <a:ext cx="3967479" cy="35560"/>
          </a:xfrm>
          <a:custGeom>
            <a:avLst/>
            <a:gdLst/>
            <a:ahLst/>
            <a:cxnLst/>
            <a:rect l="l" t="t" r="r" b="b"/>
            <a:pathLst>
              <a:path w="3967479" h="35560">
                <a:moveTo>
                  <a:pt x="3967479" y="0"/>
                </a:moveTo>
                <a:lnTo>
                  <a:pt x="0" y="0"/>
                </a:lnTo>
                <a:lnTo>
                  <a:pt x="0" y="35559"/>
                </a:lnTo>
                <a:lnTo>
                  <a:pt x="3967479" y="35559"/>
                </a:lnTo>
                <a:lnTo>
                  <a:pt x="3967479" y="0"/>
                </a:lnTo>
                <a:close/>
              </a:path>
            </a:pathLst>
          </a:custGeom>
          <a:solidFill>
            <a:srgbClr val="CA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274446"/>
            <a:ext cx="8344534" cy="711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61330" y="1048207"/>
            <a:ext cx="5774690" cy="4549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zemlevpor-stor-otg@ukr.net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jpg"/><Relationship Id="rId7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1584" y="76200"/>
            <a:ext cx="11955780" cy="6614159"/>
            <a:chOff x="114300" y="121919"/>
            <a:chExt cx="11955780" cy="66141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00" y="121919"/>
              <a:ext cx="11955780" cy="661415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70400" y="5514339"/>
              <a:ext cx="3119120" cy="73660"/>
            </a:xfrm>
            <a:custGeom>
              <a:avLst/>
              <a:gdLst/>
              <a:ahLst/>
              <a:cxnLst/>
              <a:rect l="l" t="t" r="r" b="b"/>
              <a:pathLst>
                <a:path w="3119120" h="73660">
                  <a:moveTo>
                    <a:pt x="3119120" y="0"/>
                  </a:moveTo>
                  <a:lnTo>
                    <a:pt x="0" y="0"/>
                  </a:lnTo>
                  <a:lnTo>
                    <a:pt x="0" y="73660"/>
                  </a:lnTo>
                  <a:lnTo>
                    <a:pt x="3119120" y="73660"/>
                  </a:lnTo>
                  <a:lnTo>
                    <a:pt x="3119120" y="0"/>
                  </a:lnTo>
                  <a:close/>
                </a:path>
              </a:pathLst>
            </a:custGeom>
            <a:solidFill>
              <a:srgbClr val="CA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92120" y="657859"/>
              <a:ext cx="6007100" cy="32537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759874" y="4215870"/>
            <a:ext cx="88392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5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uk-UA" sz="4500" spc="-20" dirty="0">
                <a:solidFill>
                  <a:srgbClr val="FFFFFF"/>
                </a:solidFill>
                <a:latin typeface="Arial MT"/>
                <a:cs typeface="Arial MT"/>
              </a:rPr>
              <a:t>СТОРОЖИНЕЦЬКА МІСЬКА</a:t>
            </a:r>
            <a:endParaRPr sz="450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53929" y="4939664"/>
            <a:ext cx="7326630" cy="14080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00"/>
              </a:spcBef>
            </a:pPr>
            <a:r>
              <a:rPr lang="uk-UA" sz="2800" spc="-10" dirty="0">
                <a:solidFill>
                  <a:srgbClr val="FFFFFF"/>
                </a:solidFill>
                <a:latin typeface="Arial MT"/>
                <a:cs typeface="Arial MT"/>
              </a:rPr>
              <a:t>ТЕРИТОРІАЛЬНА ГРОМАДА</a:t>
            </a:r>
            <a:endParaRPr sz="2800" dirty="0">
              <a:latin typeface="Arial MT"/>
              <a:cs typeface="Arial MT"/>
            </a:endParaRPr>
          </a:p>
          <a:p>
            <a:pPr marL="82550" marR="140970" algn="ctr">
              <a:spcBef>
                <a:spcPts val="1855"/>
              </a:spcBef>
              <a:spcAft>
                <a:spcPts val="0"/>
              </a:spcAft>
            </a:pPr>
            <a:r>
              <a:rPr lang="uk-UA" sz="2300" dirty="0">
                <a:solidFill>
                  <a:srgbClr val="CAFF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ТЕРИТОРІЯ</a:t>
            </a:r>
            <a:r>
              <a:rPr lang="uk-UA" sz="2300" spc="195" dirty="0">
                <a:solidFill>
                  <a:srgbClr val="CAFF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2300" dirty="0">
                <a:solidFill>
                  <a:srgbClr val="CAFF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ДЛЯ</a:t>
            </a:r>
            <a:r>
              <a:rPr lang="uk-UA" sz="2300" spc="200" dirty="0">
                <a:solidFill>
                  <a:srgbClr val="CAFF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2300" dirty="0">
                <a:solidFill>
                  <a:srgbClr val="CAFF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РОЗВИТКУ</a:t>
            </a:r>
            <a:r>
              <a:rPr lang="uk-UA" sz="2300" spc="200" dirty="0">
                <a:solidFill>
                  <a:srgbClr val="CAFF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2300" dirty="0">
                <a:solidFill>
                  <a:srgbClr val="CAFF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БІЗНЕСУ</a:t>
            </a:r>
            <a:r>
              <a:rPr lang="uk-UA" sz="2300" spc="210" dirty="0">
                <a:solidFill>
                  <a:srgbClr val="CAFF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2300" dirty="0">
                <a:solidFill>
                  <a:srgbClr val="CAFF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ТА</a:t>
            </a:r>
            <a:r>
              <a:rPr lang="uk-UA" sz="2300" spc="200" dirty="0">
                <a:solidFill>
                  <a:srgbClr val="CAFF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2300" spc="-10" dirty="0">
                <a:solidFill>
                  <a:srgbClr val="CAFF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ВІДПОЧИНКУ</a:t>
            </a:r>
            <a:endParaRPr lang="uk-UA" sz="2300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39" y="127000"/>
            <a:ext cx="11932920" cy="6604000"/>
            <a:chOff x="129539" y="127000"/>
            <a:chExt cx="11932920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20" y="1209038"/>
              <a:ext cx="4749800" cy="32994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1194688"/>
              <a:ext cx="4778375" cy="3328035"/>
            </a:xfrm>
            <a:custGeom>
              <a:avLst/>
              <a:gdLst/>
              <a:ahLst/>
              <a:cxnLst/>
              <a:rect l="l" t="t" r="r" b="b"/>
              <a:pathLst>
                <a:path w="4778375" h="3328035">
                  <a:moveTo>
                    <a:pt x="0" y="3328035"/>
                  </a:moveTo>
                  <a:lnTo>
                    <a:pt x="4778375" y="3328035"/>
                  </a:lnTo>
                  <a:lnTo>
                    <a:pt x="4778375" y="0"/>
                  </a:lnTo>
                  <a:lnTo>
                    <a:pt x="0" y="0"/>
                  </a:lnTo>
                  <a:lnTo>
                    <a:pt x="0" y="3328035"/>
                  </a:lnTo>
                  <a:close/>
                </a:path>
              </a:pathLst>
            </a:custGeom>
            <a:ln w="28575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38800" y="959549"/>
            <a:ext cx="6324600" cy="4699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МІСЦЕ ЗНАХОДЖЕННЯ: </a:t>
            </a:r>
            <a:r>
              <a:rPr kumimoji="0" lang="uk-UA" sz="17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Чернівецька область, Чернівецький район, Сторожинецька МТГ, м. Сторожинець, 2-й</a:t>
            </a:r>
            <a:r>
              <a:rPr kumimoji="0" lang="uk-UA" sz="1700" b="0" i="0" u="none" strike="noStrike" kern="0" cap="none" spc="-15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lang="uk-UA" sz="1700" b="0" i="0" u="none" strike="noStrike" kern="0" cap="none" spc="-15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про</a:t>
            </a:r>
            <a:r>
              <a:rPr kumimoji="0" lang="uk-UA" sz="1700" b="0" i="0" u="none" strike="noStrike" kern="0" cap="none" spc="-1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вул</a:t>
            </a:r>
            <a:r>
              <a:rPr kumimoji="0" lang="uk-UA" sz="17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. Б. Хмельницького</a:t>
            </a:r>
            <a:endParaRPr kumimoji="0" lang="uk-UA" sz="1700" b="0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7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ТИП ВЛАСНОСТІ: Державна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7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КАДАСТРОВИЙ НОМЕР: 7324510100:03:007:0049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7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ЦІЛЬОВЕ ПРИЗНАЧЕННЯ: 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7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3.4. Іншого призначення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ДОСТУП  ДОРІГ ДО  ДІЛЯНКИ: гравійна дорога, ширина – 10 м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НАЙБЛИЖЧА  АВТОМАГІСТРАЛЬ (км): 1 км</a:t>
            </a:r>
            <a:endParaRPr kumimoji="0" lang="uk-UA" sz="1800" b="0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НАЙБЛИЖЧА ЗАЛІЗНИЧНА СТАНЦІЯ (км): м. Чернівці – 25 км, </a:t>
            </a: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смт. Глибока – 20 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НАЙБЛИЖЧИЙ АЕРОПОРТ (км): м. Чернівці – 25 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МАКСИМАЛЬНО ДОСТУПНА ПЛОЩА, га: 0,6328 га.</a:t>
            </a:r>
            <a:endParaRPr kumimoji="0" lang="uk-UA" sz="1800" b="0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МОЖЛИВОСТІ ДЛЯ ІНВЕСТИЦІЙ: Будівництво виробничих об’єктів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3400" y="4876800"/>
            <a:ext cx="4909820" cy="1235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-140" normalizeH="0" baseline="0" noProof="0" dirty="0">
                <a:ln>
                  <a:noFill/>
                </a:ln>
                <a:solidFill>
                  <a:srgbClr val="CAFF00"/>
                </a:solidFill>
                <a:effectLst/>
                <a:uLnTx/>
                <a:uFillTx/>
                <a:latin typeface="Arial MT"/>
                <a:cs typeface="Arial MT"/>
              </a:rPr>
              <a:t>Контактна особа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Начальник </a:t>
            </a:r>
            <a:r>
              <a:rPr kumimoji="0" lang="ru-RU" sz="1400" b="0" i="0" u="none" strike="noStrike" kern="0" cap="none" spc="-7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відділу</a:t>
            </a:r>
            <a:r>
              <a:rPr kumimoji="0" lang="ru-RU" sz="14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lang="ru-RU" sz="1400" b="0" i="0" u="none" strike="noStrike" kern="0" cap="none" spc="-7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земельних</a:t>
            </a:r>
            <a:r>
              <a:rPr kumimoji="0" lang="ru-RU" sz="14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lang="ru-RU" sz="1400" b="0" i="0" u="none" strike="noStrike" kern="0" cap="none" spc="-7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відносин</a:t>
            </a:r>
            <a:r>
              <a:rPr kumimoji="0" lang="ru-RU" sz="14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Сторожинецької 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7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міської</a:t>
            </a:r>
            <a:r>
              <a:rPr kumimoji="0" lang="ru-RU" sz="14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ради  - </a:t>
            </a:r>
            <a:r>
              <a:rPr kumimoji="0" lang="ru-RU" sz="1400" b="0" i="0" u="none" strike="noStrike" kern="0" cap="none" spc="-7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Вітюк</a:t>
            </a:r>
            <a:r>
              <a:rPr kumimoji="0" lang="ru-RU" sz="14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lang="ru-RU" sz="1400" b="0" i="0" u="none" strike="noStrike" kern="0" cap="none" spc="-7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Аркадій</a:t>
            </a:r>
            <a:r>
              <a:rPr kumimoji="0" lang="ru-RU" sz="14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lang="ru-RU" sz="1400" b="0" i="0" u="none" strike="noStrike" kern="0" cap="none" spc="-7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Дмитрович</a:t>
            </a:r>
            <a:r>
              <a:rPr kumimoji="0" lang="ru-RU" sz="14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+</a:t>
            </a:r>
            <a:r>
              <a:rPr kumimoji="0" lang="ru-RU" sz="14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38</a:t>
            </a:r>
            <a:r>
              <a:rPr kumimoji="0" lang="ru-RU" sz="14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(099)</a:t>
            </a:r>
            <a:r>
              <a:rPr kumimoji="0" lang="ru-RU" sz="14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63</a:t>
            </a:r>
            <a:r>
              <a:rPr kumimoji="0" lang="ru-RU" sz="14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667</a:t>
            </a:r>
            <a:r>
              <a:rPr kumimoji="0" lang="ru-RU" sz="14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18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3400" y="1237752"/>
            <a:ext cx="4791075" cy="3259454"/>
            <a:chOff x="674052" y="1070227"/>
            <a:chExt cx="4791075" cy="32594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8339" y="1091769"/>
              <a:ext cx="4762500" cy="32308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4052" y="1070227"/>
              <a:ext cx="4791075" cy="3259454"/>
            </a:xfrm>
            <a:custGeom>
              <a:avLst/>
              <a:gdLst/>
              <a:ahLst/>
              <a:cxnLst/>
              <a:rect l="l" t="t" r="r" b="b"/>
              <a:pathLst>
                <a:path w="4791075" h="3259454">
                  <a:moveTo>
                    <a:pt x="0" y="3259454"/>
                  </a:moveTo>
                  <a:lnTo>
                    <a:pt x="4791075" y="3259454"/>
                  </a:lnTo>
                  <a:lnTo>
                    <a:pt x="4791075" y="0"/>
                  </a:lnTo>
                  <a:lnTo>
                    <a:pt x="0" y="0"/>
                  </a:lnTo>
                  <a:lnTo>
                    <a:pt x="0" y="3259454"/>
                  </a:lnTo>
                  <a:close/>
                </a:path>
              </a:pathLst>
            </a:custGeom>
            <a:ln w="28575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7" name="object 7"/>
          <p:cNvSpPr txBox="1"/>
          <p:nvPr/>
        </p:nvSpPr>
        <p:spPr>
          <a:xfrm>
            <a:off x="5486400" y="963529"/>
            <a:ext cx="6477000" cy="531068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3335" marR="14478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м. Сторожинець, вул. Б. Хмельницького, парк «Молодіжний»</a:t>
            </a:r>
            <a:endParaRPr lang="uk-UA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647189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</a:t>
            </a:r>
          </a:p>
          <a:p>
            <a:pPr marL="13335" marR="1647189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Для розміщення та експлуатації закладів з обслуговування відвідувачів об’єктів рекреаційного призначення</a:t>
            </a:r>
          </a:p>
          <a:p>
            <a:pPr marL="13335" marR="161798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Дорога обласного значення, ширина – 10 м</a:t>
            </a:r>
          </a:p>
          <a:p>
            <a:pPr marL="13335" marR="161798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1 км</a:t>
            </a:r>
            <a:endParaRPr lang="uk-UA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м. Чернівці – 25 км, </a:t>
            </a: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смт. Глибока – 20 км</a:t>
            </a:r>
          </a:p>
          <a:p>
            <a:pPr marL="13335" marR="155575" lvl="0" indent="0" algn="just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 АЕРОПОРТ (км): м. Чернівці – 25 км</a:t>
            </a:r>
          </a:p>
          <a:p>
            <a:pPr marL="13335" marR="155575" lvl="0" indent="0" algn="just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7,4 га.</a:t>
            </a:r>
            <a:endParaRPr lang="uk-UA" spc="-150" dirty="0"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Будівництво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об’єктів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відпочинково-розважальної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інфраструктури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та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управління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об’єктом</a:t>
            </a: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67640">
              <a:lnSpc>
                <a:spcPct val="78800"/>
              </a:lnSpc>
              <a:spcBef>
                <a:spcPts val="605"/>
              </a:spcBef>
            </a:pPr>
            <a:endParaRPr sz="1400" dirty="0">
              <a:latin typeface="Arial MT"/>
              <a:cs typeface="Arial M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8339" y="4724400"/>
            <a:ext cx="6096000" cy="12362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74406" y="4648200"/>
            <a:ext cx="4114800" cy="1441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23345" y="1032128"/>
            <a:ext cx="6019800" cy="4731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</a:t>
            </a:r>
            <a:r>
              <a:rPr kumimoji="0" lang="uk-UA" sz="1800" b="0" i="0" u="none" strike="noStrike" kern="0" cap="none" spc="-1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м.Сторожинець</a:t>
            </a:r>
            <a:r>
              <a:rPr kumimoji="0" lang="uk-UA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,</a:t>
            </a:r>
            <a:r>
              <a:rPr kumimoji="0" lang="uk-UA" sz="1800" b="0" i="0" u="none" strike="noStrike" kern="0" cap="none" spc="-15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lang="uk-UA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вул. </a:t>
            </a:r>
            <a:r>
              <a:rPr kumimoji="0" lang="uk-UA" sz="1700" b="0" i="0" u="none" strike="noStrike" kern="0" cap="none" spc="-1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Видинівського</a:t>
            </a:r>
            <a:r>
              <a:rPr kumimoji="0" lang="uk-UA" sz="17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endParaRPr kumimoji="0" lang="uk-UA" sz="1700" b="0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7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КАДАСТРОВИЙ НОМЕР : </a:t>
            </a:r>
            <a:r>
              <a:rPr kumimoji="0" lang="uk-UA" sz="16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7324510100:01:001:0186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ЦІЛЬОВЕ ПРИЗНАЧЕННЯ : </a:t>
            </a:r>
            <a:r>
              <a:rPr kumimoji="0" lang="ru-RU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Для </a:t>
            </a:r>
            <a:r>
              <a:rPr kumimoji="0" lang="ru-RU" sz="1800" b="0" i="0" u="none" strike="noStrike" kern="0" cap="none" spc="-1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будівництва</a:t>
            </a:r>
            <a:r>
              <a:rPr kumimoji="0" lang="ru-RU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та </a:t>
            </a:r>
            <a:r>
              <a:rPr kumimoji="0" lang="ru-RU" sz="1800" b="0" i="0" u="none" strike="noStrike" kern="0" cap="none" spc="-1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обслуговування</a:t>
            </a:r>
            <a:r>
              <a:rPr kumimoji="0" lang="ru-RU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lang="ru-RU" sz="1800" b="0" i="0" u="none" strike="noStrike" kern="0" cap="none" spc="-1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будівель</a:t>
            </a:r>
            <a:r>
              <a:rPr kumimoji="0" lang="ru-RU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lang="ru-RU" sz="1800" b="0" i="0" u="none" strike="noStrike" kern="0" cap="none" spc="-1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торгівлі</a:t>
            </a:r>
            <a:endParaRPr kumimoji="0" lang="uk-UA" sz="1800" b="0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ДОСТУП ДОРІГ ДО ДІЛЯНКИ:  Асфальтна дорога, ширина – 12 м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7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НАЙБЛИЖЧА  АВТОМАГІСТРАЛЬ (км): 0,01 км                </a:t>
            </a:r>
            <a:endParaRPr kumimoji="0" lang="uk-UA" sz="1800" b="0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НАЙБЛИЖЧА ЗАЛІЗНИЧНА СТАНЦІЯ (км): м. Чернівці – 26 км, </a:t>
            </a: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смт. Глибока – 25 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НАЙБЛИЖЧИЙ АЕРОПОРТ (км): м. Чернівці – 27 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МАКСИМАЛЬНО ДОСТУПНА ПЛОЩА, га: 0,80га.</a:t>
            </a:r>
            <a:endParaRPr kumimoji="0" lang="uk-UA" sz="1800" b="0" i="0" u="none" strike="noStrike" kern="0" cap="none" spc="-1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МОЖЛИВОСТІ ДЛЯ ІНВЕСТИЦІЙ: Будівництво будівель торгівлі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2"/>
          <a:srcRect l="39895" t="27277" r="17141" b="24841"/>
          <a:stretch/>
        </p:blipFill>
        <p:spPr bwMode="auto">
          <a:xfrm>
            <a:off x="671267" y="1295400"/>
            <a:ext cx="4724400" cy="3237296"/>
          </a:xfrm>
          <a:prstGeom prst="rect">
            <a:avLst/>
          </a:prstGeom>
          <a:ln w="28575">
            <a:solidFill>
              <a:srgbClr val="CC75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9131" y="1295400"/>
            <a:ext cx="4770755" cy="3216564"/>
            <a:chOff x="679131" y="994027"/>
            <a:chExt cx="4770755" cy="321656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7707" y="1030511"/>
              <a:ext cx="4742179" cy="31800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770755" cy="3208655"/>
            </a:xfrm>
            <a:custGeom>
              <a:avLst/>
              <a:gdLst/>
              <a:ahLst/>
              <a:cxnLst/>
              <a:rect l="l" t="t" r="r" b="b"/>
              <a:pathLst>
                <a:path w="4770755" h="3208654">
                  <a:moveTo>
                    <a:pt x="0" y="3208655"/>
                  </a:moveTo>
                  <a:lnTo>
                    <a:pt x="4770754" y="3208655"/>
                  </a:lnTo>
                  <a:lnTo>
                    <a:pt x="4770754" y="0"/>
                  </a:lnTo>
                  <a:lnTo>
                    <a:pt x="0" y="0"/>
                  </a:lnTo>
                  <a:lnTo>
                    <a:pt x="0" y="3208655"/>
                  </a:lnTo>
                  <a:close/>
                </a:path>
              </a:pathLst>
            </a:custGeom>
            <a:ln w="28574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79131" y="4724400"/>
            <a:ext cx="4578669" cy="1236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5000" y="1008380"/>
            <a:ext cx="6096000" cy="49778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с.Панка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endParaRPr lang="uk-UA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    НОМЕР: 7324584500:02:004:0200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</a:t>
            </a:r>
            <a:r>
              <a:rPr lang="ru-RU" sz="1600" spc="-150" dirty="0">
                <a:solidFill>
                  <a:srgbClr val="FFFFFF"/>
                </a:solidFill>
                <a:latin typeface="Arial MT"/>
                <a:cs typeface="Arial MT"/>
              </a:rPr>
              <a:t>Для </a:t>
            </a:r>
            <a:r>
              <a:rPr lang="ru-RU" sz="1600" spc="-150" dirty="0" err="1">
                <a:solidFill>
                  <a:srgbClr val="FFFFFF"/>
                </a:solidFill>
                <a:latin typeface="Arial MT"/>
                <a:cs typeface="Arial MT"/>
              </a:rPr>
              <a:t>будівництва</a:t>
            </a:r>
            <a:r>
              <a:rPr lang="ru-RU" sz="1600" spc="-150" dirty="0">
                <a:solidFill>
                  <a:srgbClr val="FFFFFF"/>
                </a:solidFill>
                <a:latin typeface="Arial MT"/>
                <a:cs typeface="Arial MT"/>
              </a:rPr>
              <a:t> та </a:t>
            </a:r>
            <a:r>
              <a:rPr lang="ru-RU" sz="1600" spc="-150" dirty="0" err="1">
                <a:solidFill>
                  <a:srgbClr val="FFFFFF"/>
                </a:solidFill>
                <a:latin typeface="Arial MT"/>
                <a:cs typeface="Arial MT"/>
              </a:rPr>
              <a:t>обслуговування</a:t>
            </a:r>
            <a:r>
              <a:rPr lang="ru-RU" sz="1600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600" spc="-150" dirty="0" err="1">
                <a:solidFill>
                  <a:srgbClr val="FFFFFF"/>
                </a:solidFill>
                <a:latin typeface="Arial MT"/>
                <a:cs typeface="Arial MT"/>
              </a:rPr>
              <a:t>об’єктів</a:t>
            </a:r>
            <a:r>
              <a:rPr lang="ru-RU" sz="1600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600" spc="-150" dirty="0" err="1">
                <a:solidFill>
                  <a:srgbClr val="FFFFFF"/>
                </a:solidFill>
                <a:latin typeface="Arial MT"/>
                <a:cs typeface="Arial MT"/>
              </a:rPr>
              <a:t>фізичної</a:t>
            </a:r>
            <a:r>
              <a:rPr lang="ru-RU" sz="1600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600" spc="-150" dirty="0" err="1">
                <a:solidFill>
                  <a:srgbClr val="FFFFFF"/>
                </a:solidFill>
                <a:latin typeface="Arial MT"/>
                <a:cs typeface="Arial MT"/>
              </a:rPr>
              <a:t>культури</a:t>
            </a:r>
            <a:r>
              <a:rPr lang="ru-RU" sz="1600" spc="-150" dirty="0">
                <a:solidFill>
                  <a:srgbClr val="FFFFFF"/>
                </a:solidFill>
                <a:latin typeface="Arial MT"/>
                <a:cs typeface="Arial MT"/>
              </a:rPr>
              <a:t> та спорту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</a:t>
            </a:r>
            <a:r>
              <a:rPr lang="uk-UA" sz="1600" spc="-150" dirty="0" err="1">
                <a:solidFill>
                  <a:srgbClr val="FFFFFF"/>
                </a:solidFill>
                <a:latin typeface="Arial MT"/>
                <a:cs typeface="Arial MT"/>
              </a:rPr>
              <a:t>Грунтова</a:t>
            </a:r>
            <a:r>
              <a:rPr lang="uk-UA" sz="1600" spc="-150" dirty="0">
                <a:solidFill>
                  <a:srgbClr val="FFFFFF"/>
                </a:solidFill>
                <a:latin typeface="Arial MT"/>
                <a:cs typeface="Arial MT"/>
              </a:rPr>
              <a:t> дорога, ширина –  6-8 м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АВТОМАГІСТРАЛЬ: 3 км</a:t>
            </a:r>
            <a:endParaRPr lang="uk-UA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м. Чернівці – 33км, </a:t>
            </a: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смт. Глибока – 27 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33 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20,0 га.</a:t>
            </a:r>
            <a:endParaRPr lang="uk-UA" spc="-150" dirty="0"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Будівництво об’єктів спортивного призначення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40" y="457200"/>
            <a:ext cx="11932920" cy="6604000"/>
            <a:chOff x="129539" y="127000"/>
            <a:chExt cx="11932920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20" y="1084580"/>
              <a:ext cx="4790440" cy="33985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1070227"/>
              <a:ext cx="4819015" cy="3427095"/>
            </a:xfrm>
            <a:custGeom>
              <a:avLst/>
              <a:gdLst/>
              <a:ahLst/>
              <a:cxnLst/>
              <a:rect l="l" t="t" r="r" b="b"/>
              <a:pathLst>
                <a:path w="4819015" h="3427095">
                  <a:moveTo>
                    <a:pt x="0" y="3427095"/>
                  </a:moveTo>
                  <a:lnTo>
                    <a:pt x="4819015" y="3427095"/>
                  </a:lnTo>
                  <a:lnTo>
                    <a:pt x="4819015" y="0"/>
                  </a:lnTo>
                  <a:lnTo>
                    <a:pt x="0" y="0"/>
                  </a:lnTo>
                  <a:lnTo>
                    <a:pt x="0" y="3427095"/>
                  </a:lnTo>
                  <a:close/>
                </a:path>
              </a:pathLst>
            </a:custGeom>
            <a:ln w="28574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3400" y="4845853"/>
            <a:ext cx="4950460" cy="1495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spc="-140" dirty="0">
              <a:solidFill>
                <a:srgbClr val="CAFF00"/>
              </a:solidFill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91983" y="902823"/>
            <a:ext cx="6096000" cy="46658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1600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</a:t>
            </a:r>
            <a:r>
              <a:rPr lang="uk-UA" sz="1600" spc="-150" dirty="0" err="1">
                <a:solidFill>
                  <a:srgbClr val="FFFFFF"/>
                </a:solidFill>
                <a:latin typeface="Arial MT"/>
                <a:cs typeface="Arial MT"/>
              </a:rPr>
              <a:t>с.Зруб-Комарівський</a:t>
            </a:r>
            <a:r>
              <a:rPr lang="uk-UA" sz="1600" spc="-150" dirty="0">
                <a:solidFill>
                  <a:srgbClr val="FFFFFF"/>
                </a:solidFill>
                <a:latin typeface="Arial MT"/>
                <a:cs typeface="Arial MT"/>
              </a:rPr>
              <a:t>, вул. Молодіжна</a:t>
            </a:r>
            <a:endParaRPr lang="uk-UA" sz="1600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Для комерційного використання</a:t>
            </a:r>
            <a:endParaRPr lang="uk-UA" spc="-150" dirty="0">
              <a:latin typeface="Arial MT"/>
              <a:cs typeface="Arial MT"/>
            </a:endParaRP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</a:t>
            </a:r>
            <a:r>
              <a:rPr lang="ru-RU" sz="1600" spc="-150" dirty="0" err="1">
                <a:solidFill>
                  <a:srgbClr val="FFFFFF"/>
                </a:solidFill>
                <a:latin typeface="Arial MT"/>
                <a:cs typeface="Arial MT"/>
              </a:rPr>
              <a:t>Грунтова</a:t>
            </a:r>
            <a:r>
              <a:rPr lang="ru-RU" sz="1600" spc="-150" dirty="0">
                <a:solidFill>
                  <a:srgbClr val="FFFFFF"/>
                </a:solidFill>
                <a:latin typeface="Arial MT"/>
                <a:cs typeface="Arial MT"/>
              </a:rPr>
              <a:t> дорога, ширина –  6 м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3км.</a:t>
            </a:r>
            <a:endParaRPr lang="uk-UA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м. Чернівці – 36 км, </a:t>
            </a: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смт. Глибока – 34км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36км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0,1700га.</a:t>
            </a:r>
            <a:endParaRPr lang="uk-UA" spc="-150" dirty="0"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 : Для комерційного використання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40" y="457200"/>
            <a:ext cx="11932920" cy="6604000"/>
            <a:chOff x="129539" y="127000"/>
            <a:chExt cx="11932920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20" y="1084580"/>
              <a:ext cx="4787900" cy="32486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1070227"/>
              <a:ext cx="4816475" cy="3277235"/>
            </a:xfrm>
            <a:custGeom>
              <a:avLst/>
              <a:gdLst/>
              <a:ahLst/>
              <a:cxnLst/>
              <a:rect l="l" t="t" r="r" b="b"/>
              <a:pathLst>
                <a:path w="4816475" h="3277235">
                  <a:moveTo>
                    <a:pt x="0" y="3277235"/>
                  </a:moveTo>
                  <a:lnTo>
                    <a:pt x="4816475" y="3277235"/>
                  </a:lnTo>
                  <a:lnTo>
                    <a:pt x="4816475" y="0"/>
                  </a:lnTo>
                  <a:lnTo>
                    <a:pt x="0" y="0"/>
                  </a:lnTo>
                  <a:lnTo>
                    <a:pt x="0" y="3277235"/>
                  </a:lnTo>
                  <a:close/>
                </a:path>
              </a:pathLst>
            </a:custGeom>
            <a:ln w="28575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3400" y="5029200"/>
            <a:ext cx="4724400" cy="1210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5000" y="1084580"/>
            <a:ext cx="6096000" cy="44467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с.Зруб-Комарівський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, вул.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Тисівська</a:t>
            </a:r>
            <a:endParaRPr lang="uk-UA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Для комерційного використання</a:t>
            </a:r>
            <a:endParaRPr lang="uk-UA" spc="-150" dirty="0">
              <a:latin typeface="Arial MT"/>
              <a:cs typeface="Arial MT"/>
            </a:endParaRP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</a:t>
            </a:r>
            <a:r>
              <a:rPr lang="ru-RU" sz="1600" spc="-150" dirty="0" err="1">
                <a:solidFill>
                  <a:srgbClr val="FFFFFF"/>
                </a:solidFill>
                <a:latin typeface="Arial MT"/>
                <a:cs typeface="Arial MT"/>
              </a:rPr>
              <a:t>Грунтова</a:t>
            </a:r>
            <a:r>
              <a:rPr lang="ru-RU" sz="1600" spc="-150" dirty="0">
                <a:solidFill>
                  <a:srgbClr val="FFFFFF"/>
                </a:solidFill>
                <a:latin typeface="Arial MT"/>
                <a:cs typeface="Arial MT"/>
              </a:rPr>
              <a:t> дорога, ширина –  6 м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6 км</a:t>
            </a:r>
            <a:endParaRPr lang="uk-UA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м. Чернівці – 36 км, </a:t>
            </a: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смт. Глибока – 34км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36км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0,1431 га.</a:t>
            </a:r>
            <a:endParaRPr lang="uk-UA" spc="-150" dirty="0"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 : Для комерційного використання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6493" y="1303359"/>
            <a:ext cx="4780915" cy="3467735"/>
            <a:chOff x="679131" y="994027"/>
            <a:chExt cx="4780915" cy="34677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7706" y="1022602"/>
              <a:ext cx="4752340" cy="34391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780915" cy="3467735"/>
            </a:xfrm>
            <a:custGeom>
              <a:avLst/>
              <a:gdLst/>
              <a:ahLst/>
              <a:cxnLst/>
              <a:rect l="l" t="t" r="r" b="b"/>
              <a:pathLst>
                <a:path w="4780915" h="3467735">
                  <a:moveTo>
                    <a:pt x="0" y="3467735"/>
                  </a:moveTo>
                  <a:lnTo>
                    <a:pt x="4780915" y="3467735"/>
                  </a:lnTo>
                  <a:lnTo>
                    <a:pt x="4780915" y="0"/>
                  </a:lnTo>
                  <a:lnTo>
                    <a:pt x="0" y="0"/>
                  </a:lnTo>
                  <a:lnTo>
                    <a:pt x="0" y="3467735"/>
                  </a:lnTo>
                  <a:close/>
                </a:path>
              </a:pathLst>
            </a:custGeom>
            <a:ln w="28575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6493" y="4800600"/>
            <a:ext cx="43434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10" dirty="0" smtClean="0">
                <a:solidFill>
                  <a:srgbClr val="FFFFFF"/>
                </a:solidFill>
                <a:latin typeface="Arial MT"/>
                <a:cs typeface="Arial MT"/>
                <a:hlinkClick r:id="rId3"/>
              </a:rPr>
              <a:t>t</a:t>
            </a:r>
            <a:endParaRPr lang="ru-RU" sz="1400" dirty="0">
              <a:latin typeface="Arial MT"/>
              <a:cs typeface="Arial M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38800" y="1219200"/>
            <a:ext cx="6324600" cy="5125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00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</a:t>
            </a:r>
            <a:r>
              <a:rPr lang="uk-UA" sz="1700" spc="-150" dirty="0" err="1">
                <a:solidFill>
                  <a:srgbClr val="FFFFFF"/>
                </a:solidFill>
                <a:latin typeface="Arial MT"/>
                <a:cs typeface="Arial MT"/>
              </a:rPr>
              <a:t>с.Зруб-Комарівський</a:t>
            </a:r>
            <a:r>
              <a:rPr lang="uk-UA" sz="1700" spc="-15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r>
              <a:rPr lang="uk-UA" sz="1700" spc="-150" dirty="0" err="1">
                <a:solidFill>
                  <a:srgbClr val="FFFFFF"/>
                </a:solidFill>
                <a:latin typeface="Arial MT"/>
                <a:cs typeface="Arial MT"/>
              </a:rPr>
              <a:t>вул.Шевченка</a:t>
            </a:r>
            <a:r>
              <a:rPr lang="uk-UA" sz="1700" spc="-150" dirty="0">
                <a:solidFill>
                  <a:srgbClr val="FFFFFF"/>
                </a:solidFill>
                <a:latin typeface="Arial MT"/>
                <a:cs typeface="Arial MT"/>
              </a:rPr>
              <a:t>. </a:t>
            </a:r>
            <a:endParaRPr lang="uk-UA" sz="1700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00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Частина комунальної та частина державної власності 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00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НОМЕР: 7324583200:03:002:0249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00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Землі сільськогосподарського   призначення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Грунтова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 дорога, ширина – 6 м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00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100 м.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00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00" spc="-150" dirty="0">
                <a:solidFill>
                  <a:srgbClr val="FFFFFF"/>
                </a:solidFill>
                <a:latin typeface="Arial MT"/>
                <a:cs typeface="Arial MT"/>
              </a:rPr>
              <a:t>м. Чернівці – 36 км, смт. Глибока – 34км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00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36км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00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0,2500 га.</a:t>
            </a:r>
            <a:endParaRPr lang="uk-UA" sz="1700" spc="-150" dirty="0"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00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Для будівництва </a:t>
            </a:r>
            <a:r>
              <a:rPr lang="uk-UA" sz="1700" spc="-150" dirty="0" err="1">
                <a:solidFill>
                  <a:srgbClr val="FFFFFF"/>
                </a:solidFill>
                <a:latin typeface="Arial MT"/>
                <a:cs typeface="Arial MT"/>
              </a:rPr>
              <a:t>автомийки</a:t>
            </a:r>
            <a:r>
              <a:rPr lang="uk-UA" sz="1700" spc="-150" dirty="0">
                <a:solidFill>
                  <a:srgbClr val="FFFFFF"/>
                </a:solidFill>
                <a:latin typeface="Arial MT"/>
                <a:cs typeface="Arial MT"/>
              </a:rPr>
              <a:t>/лазн</a:t>
            </a:r>
            <a:r>
              <a:rPr lang="uk-UA" sz="1700" spc="-160" dirty="0">
                <a:solidFill>
                  <a:srgbClr val="FFFFFF"/>
                </a:solidFill>
                <a:latin typeface="Arial MT"/>
                <a:cs typeface="Arial MT"/>
              </a:rPr>
              <a:t>і</a:t>
            </a: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00" y="1295400"/>
            <a:ext cx="4796155" cy="3406775"/>
            <a:chOff x="679131" y="994027"/>
            <a:chExt cx="4796155" cy="34067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18" y="1008314"/>
              <a:ext cx="4767579" cy="3378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796155" cy="3406775"/>
            </a:xfrm>
            <a:custGeom>
              <a:avLst/>
              <a:gdLst/>
              <a:ahLst/>
              <a:cxnLst/>
              <a:rect l="l" t="t" r="r" b="b"/>
              <a:pathLst>
                <a:path w="4796155" h="3406775">
                  <a:moveTo>
                    <a:pt x="0" y="3406775"/>
                  </a:moveTo>
                  <a:lnTo>
                    <a:pt x="4796154" y="3406775"/>
                  </a:lnTo>
                  <a:lnTo>
                    <a:pt x="4796154" y="0"/>
                  </a:lnTo>
                  <a:lnTo>
                    <a:pt x="0" y="0"/>
                  </a:lnTo>
                  <a:lnTo>
                    <a:pt x="0" y="3406775"/>
                  </a:lnTo>
                  <a:close/>
                </a:path>
              </a:pathLst>
            </a:custGeom>
            <a:ln w="28575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4513" y="4800600"/>
            <a:ext cx="4267200" cy="1441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5000" y="1066800"/>
            <a:ext cx="6096000" cy="47615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с.Комарівці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, урочище «Канада»</a:t>
            </a:r>
            <a:endParaRPr lang="uk-UA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НОМЕР: відсутній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Землі с/г призначення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Дорога  відсутня 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3 км</a:t>
            </a:r>
            <a:endParaRPr lang="uk-UA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м. Чернівці – 37 км, </a:t>
            </a: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смт. Глибока – 34 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37 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2,0 га.</a:t>
            </a:r>
            <a:endParaRPr lang="uk-UA" spc="-150" dirty="0"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Для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розвитку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туризму (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будівництво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туристичної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бази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)</a:t>
            </a: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0" y="613882"/>
            <a:ext cx="11932920" cy="6604000"/>
            <a:chOff x="129539" y="127000"/>
            <a:chExt cx="11932920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20" y="1008380"/>
              <a:ext cx="4757420" cy="30835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785995" cy="3112135"/>
            </a:xfrm>
            <a:custGeom>
              <a:avLst/>
              <a:gdLst/>
              <a:ahLst/>
              <a:cxnLst/>
              <a:rect l="l" t="t" r="r" b="b"/>
              <a:pathLst>
                <a:path w="4785995" h="3112135">
                  <a:moveTo>
                    <a:pt x="0" y="3112135"/>
                  </a:moveTo>
                  <a:lnTo>
                    <a:pt x="4785995" y="3112135"/>
                  </a:lnTo>
                  <a:lnTo>
                    <a:pt x="4785995" y="0"/>
                  </a:lnTo>
                  <a:lnTo>
                    <a:pt x="0" y="0"/>
                  </a:lnTo>
                  <a:lnTo>
                    <a:pt x="0" y="3112135"/>
                  </a:lnTo>
                  <a:close/>
                </a:path>
              </a:pathLst>
            </a:custGeom>
            <a:ln w="28575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51575" y="4876800"/>
            <a:ext cx="3733800" cy="1441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62600" y="902823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с.Комарівці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, вул. Панська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НОМЕР: 724585000:02:002:1118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14.01 Для розміщення, будівництва, експлуатації та обслуговування будівель і споруд енергогенеруючих підприємств, установ, організацій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Дорога  доступна, ширина 5м. 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300 м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м. Чернівці – 37 км, смт. Глибока – 34 км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37 км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1,9302 га.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Розміщення сонячних станцій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pc="-11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5800" y="1162294"/>
            <a:ext cx="4811395" cy="3226435"/>
            <a:chOff x="679131" y="994027"/>
            <a:chExt cx="4811395" cy="32264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18" y="1022602"/>
              <a:ext cx="4782820" cy="31978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811395" cy="3226435"/>
            </a:xfrm>
            <a:custGeom>
              <a:avLst/>
              <a:gdLst/>
              <a:ahLst/>
              <a:cxnLst/>
              <a:rect l="l" t="t" r="r" b="b"/>
              <a:pathLst>
                <a:path w="4811395" h="3226435">
                  <a:moveTo>
                    <a:pt x="0" y="3226435"/>
                  </a:moveTo>
                  <a:lnTo>
                    <a:pt x="4811395" y="3226435"/>
                  </a:lnTo>
                  <a:lnTo>
                    <a:pt x="4811395" y="0"/>
                  </a:lnTo>
                  <a:lnTo>
                    <a:pt x="0" y="0"/>
                  </a:lnTo>
                  <a:lnTo>
                    <a:pt x="0" y="3226435"/>
                  </a:lnTo>
                  <a:close/>
                </a:path>
              </a:pathLst>
            </a:custGeom>
            <a:ln w="28574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38200" y="4648200"/>
            <a:ext cx="3657600" cy="1441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38800" y="994027"/>
            <a:ext cx="6096000" cy="47218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с.Комарівці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вул.Панська</a:t>
            </a: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НОМЕР: 724585000:02:002:1117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14.01 Для розміщення, будівництва, експлуатації та обслуговування будівель і споруд енергогенеруючих підприємств, установ, організацій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Дорога  доступна, ширина 5м. 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300 м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м. Чернівці – 37 км, смт. Глибока – 34 км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37 км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1,9302 га.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Розміщення сонячних станцій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170" y="-56450"/>
            <a:ext cx="11932920" cy="6604000"/>
            <a:chOff x="129539" y="127000"/>
            <a:chExt cx="11932920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39" y="127000"/>
              <a:ext cx="11932920" cy="660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539" y="127000"/>
              <a:ext cx="6858000" cy="6604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4399" y="1555050"/>
              <a:ext cx="4429760" cy="38100"/>
            </a:xfrm>
            <a:custGeom>
              <a:avLst/>
              <a:gdLst/>
              <a:ahLst/>
              <a:cxnLst/>
              <a:rect l="l" t="t" r="r" b="b"/>
              <a:pathLst>
                <a:path w="4429760" h="38100">
                  <a:moveTo>
                    <a:pt x="442976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4429760" y="38100"/>
                  </a:lnTo>
                  <a:lnTo>
                    <a:pt x="4429760" y="0"/>
                  </a:lnTo>
                  <a:close/>
                </a:path>
              </a:pathLst>
            </a:custGeom>
            <a:solidFill>
              <a:srgbClr val="CA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05510" y="228600"/>
            <a:ext cx="4368800" cy="783548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algn="ctr">
              <a:lnSpc>
                <a:spcPts val="2890"/>
              </a:lnSpc>
              <a:spcBef>
                <a:spcPts val="285"/>
              </a:spcBef>
            </a:pPr>
            <a:r>
              <a:rPr lang="uk-UA" sz="2500" spc="-185" dirty="0"/>
              <a:t>ШАНОВНІ ДРУЗІ, ПАРТНЕРИ, ІНВЕСТОРИ!</a:t>
            </a:r>
            <a:endParaRPr sz="2500" dirty="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6832" y="1519114"/>
            <a:ext cx="5231130" cy="4229106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07314" marR="245745" algn="just">
              <a:lnSpc>
                <a:spcPct val="80100"/>
              </a:lnSpc>
              <a:spcBef>
                <a:spcPts val="480"/>
              </a:spcBef>
            </a:pPr>
            <a:r>
              <a:rPr lang="uk-UA" dirty="0">
                <a:solidFill>
                  <a:srgbClr val="CAFF00"/>
                </a:solidFill>
                <a:latin typeface="Arial MT"/>
                <a:cs typeface="Arial MT"/>
              </a:rPr>
              <a:t>	Основним завданням органів місцевого самоврядування є оновлення підходів до управління територіями та ресурсами, як результат реформ, що впроваджуються в Україні сьогодні</a:t>
            </a:r>
            <a:r>
              <a:rPr sz="1600" spc="-10" dirty="0">
                <a:solidFill>
                  <a:srgbClr val="CAFF00"/>
                </a:solidFill>
                <a:latin typeface="Arial MT"/>
                <a:cs typeface="Arial MT"/>
              </a:rPr>
              <a:t>.</a:t>
            </a:r>
            <a:endParaRPr sz="1600" dirty="0">
              <a:latin typeface="Arial MT"/>
              <a:cs typeface="Arial MT"/>
            </a:endParaRPr>
          </a:p>
          <a:p>
            <a:pPr marL="12700" marR="5080" indent="913765" algn="just">
              <a:lnSpc>
                <a:spcPct val="103099"/>
              </a:lnSpc>
            </a:pPr>
            <a:r>
              <a:rPr lang="uk-UA" sz="1600" dirty="0">
                <a:solidFill>
                  <a:srgbClr val="FFFFFF"/>
                </a:solidFill>
                <a:latin typeface="Arial MT"/>
                <a:cs typeface="Arial MT"/>
              </a:rPr>
              <a:t>Інвестиції в громаду - це не лише репутація та визнання, а насамперед показник того, що громада стабільно розвивається і з нею варто співпрацювати. Сьогодні територія нашої громади відкрита для інвесторів, які прагнуть розбудовувати свій бізнес.</a:t>
            </a:r>
            <a:endParaRPr sz="1600" dirty="0">
              <a:latin typeface="Arial MT"/>
              <a:cs typeface="Arial MT"/>
            </a:endParaRPr>
          </a:p>
          <a:p>
            <a:pPr marL="12700" marR="5080" indent="913765" algn="just">
              <a:lnSpc>
                <a:spcPct val="97500"/>
              </a:lnSpc>
              <a:spcBef>
                <a:spcPts val="770"/>
              </a:spcBef>
            </a:pPr>
            <a:r>
              <a:rPr lang="uk-UA" sz="1600" dirty="0">
                <a:solidFill>
                  <a:srgbClr val="FFFFFF"/>
                </a:solidFill>
                <a:latin typeface="Arial MT"/>
                <a:cs typeface="Arial MT"/>
              </a:rPr>
              <a:t>Серед переваг - вигідне географічне розташування,	розвинута 	транспортна інфраструктура, наявність трудових ресурсів, і найголовніше, віддаленість від зони бойових дій.</a:t>
            </a:r>
          </a:p>
          <a:p>
            <a:pPr marL="12700" marR="5080" indent="913765" algn="just">
              <a:lnSpc>
                <a:spcPct val="97500"/>
              </a:lnSpc>
            </a:pPr>
            <a:endParaRPr lang="uk-UA" sz="16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2700" marR="5080" indent="708025" algn="just">
              <a:lnSpc>
                <a:spcPct val="97500"/>
              </a:lnSpc>
            </a:pPr>
            <a:r>
              <a:rPr lang="uk-UA" sz="1600" dirty="0">
                <a:solidFill>
                  <a:srgbClr val="FFFFFF"/>
                </a:solidFill>
                <a:latin typeface="Arial MT"/>
                <a:cs typeface="Arial MT"/>
              </a:rPr>
              <a:t>З повагою -</a:t>
            </a:r>
          </a:p>
          <a:p>
            <a:pPr marL="12700" marR="5080" indent="708025" algn="just">
              <a:lnSpc>
                <a:spcPct val="97500"/>
              </a:lnSpc>
            </a:pPr>
            <a:r>
              <a:rPr lang="uk-UA" sz="1600" dirty="0">
                <a:solidFill>
                  <a:srgbClr val="FFFFFF"/>
                </a:solidFill>
                <a:latin typeface="Arial MT"/>
                <a:cs typeface="Arial MT"/>
              </a:rPr>
              <a:t>Сторожинецький міський голова</a:t>
            </a:r>
            <a:endParaRPr sz="1600" dirty="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79459" y="1117612"/>
            <a:ext cx="2466594" cy="5740387"/>
          </a:xfrm>
          <a:prstGeom prst="rect">
            <a:avLst/>
          </a:prstGeom>
        </p:spPr>
      </p:pic>
      <p:sp>
        <p:nvSpPr>
          <p:cNvPr id="10" name="object 2"/>
          <p:cNvSpPr txBox="1"/>
          <p:nvPr/>
        </p:nvSpPr>
        <p:spPr>
          <a:xfrm>
            <a:off x="3962400" y="6039577"/>
            <a:ext cx="169227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1600" spc="-120" dirty="0">
                <a:solidFill>
                  <a:srgbClr val="CAFF00"/>
                </a:solidFill>
                <a:latin typeface="Arial MT"/>
                <a:cs typeface="Arial MT"/>
              </a:rPr>
              <a:t>ІГОР    МАТЕЙЧУК</a:t>
            </a:r>
            <a:endParaRPr sz="16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0976" y="1173951"/>
            <a:ext cx="4785995" cy="3422015"/>
            <a:chOff x="679131" y="994027"/>
            <a:chExt cx="4785995" cy="34220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82" y="1008314"/>
              <a:ext cx="4757292" cy="33934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785995" cy="3422015"/>
            </a:xfrm>
            <a:custGeom>
              <a:avLst/>
              <a:gdLst/>
              <a:ahLst/>
              <a:cxnLst/>
              <a:rect l="l" t="t" r="r" b="b"/>
              <a:pathLst>
                <a:path w="4785995" h="3422015">
                  <a:moveTo>
                    <a:pt x="0" y="3422015"/>
                  </a:moveTo>
                  <a:lnTo>
                    <a:pt x="4785995" y="3422015"/>
                  </a:lnTo>
                  <a:lnTo>
                    <a:pt x="4785995" y="0"/>
                  </a:lnTo>
                  <a:lnTo>
                    <a:pt x="0" y="0"/>
                  </a:lnTo>
                  <a:lnTo>
                    <a:pt x="0" y="3422015"/>
                  </a:lnTo>
                  <a:close/>
                </a:path>
              </a:pathLst>
            </a:custGeom>
            <a:ln w="28575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9600" y="4800600"/>
            <a:ext cx="4191000" cy="1441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38800" y="987100"/>
            <a:ext cx="6248400" cy="4490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с.Комарівці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вул.Панська</a:t>
            </a: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НОМЕР: 724585000:02:002:1116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14.01 Для розміщення, будівництва, експлуатації та обслуговування будівель і споруд енергогенеруючих підприємств, установ, організацій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Дорога  доступна, ширина 5м. 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300 м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м. Чернівці – 37 км, смт. Глибока – 34 км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37 км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1,9302 га.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Розміщення сонячних станцій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533400"/>
            <a:ext cx="11932920" cy="6604000"/>
            <a:chOff x="129539" y="127000"/>
            <a:chExt cx="11932920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20" y="985519"/>
              <a:ext cx="4762500" cy="309117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71169"/>
              <a:ext cx="4791075" cy="3119755"/>
            </a:xfrm>
            <a:custGeom>
              <a:avLst/>
              <a:gdLst/>
              <a:ahLst/>
              <a:cxnLst/>
              <a:rect l="l" t="t" r="r" b="b"/>
              <a:pathLst>
                <a:path w="4791075" h="3119754">
                  <a:moveTo>
                    <a:pt x="0" y="3119753"/>
                  </a:moveTo>
                  <a:lnTo>
                    <a:pt x="4791075" y="3119753"/>
                  </a:lnTo>
                  <a:lnTo>
                    <a:pt x="4791075" y="0"/>
                  </a:lnTo>
                  <a:lnTo>
                    <a:pt x="0" y="0"/>
                  </a:lnTo>
                  <a:lnTo>
                    <a:pt x="0" y="3119753"/>
                  </a:lnTo>
                  <a:close/>
                </a:path>
              </a:pathLst>
            </a:custGeom>
            <a:ln w="28575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16939" y="4724400"/>
            <a:ext cx="3581400" cy="1441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5000" y="1196408"/>
            <a:ext cx="6096000" cy="47218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с.Комарівці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вул.Панська</a:t>
            </a: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НОМЕР: 724585000:02:002:1115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14.01 Для розміщення, будівництва, експлуатації та обслуговування будівель і споруд енергогенеруючих підприємств, установ, організацій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Дорога  доступна, ширина 5м. 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300 м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м. Чернівці – 37 км, смт. Глибока – 34 км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37 км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1,9302 га.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Розміщення сонячних станцій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00" y="1247479"/>
            <a:ext cx="4785995" cy="3371215"/>
            <a:chOff x="679131" y="994027"/>
            <a:chExt cx="4785995" cy="33712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543" y="1019866"/>
              <a:ext cx="4757420" cy="3342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785995" cy="3371215"/>
            </a:xfrm>
            <a:custGeom>
              <a:avLst/>
              <a:gdLst/>
              <a:ahLst/>
              <a:cxnLst/>
              <a:rect l="l" t="t" r="r" b="b"/>
              <a:pathLst>
                <a:path w="4785995" h="3371215">
                  <a:moveTo>
                    <a:pt x="0" y="3371215"/>
                  </a:moveTo>
                  <a:lnTo>
                    <a:pt x="4785995" y="3371215"/>
                  </a:lnTo>
                  <a:lnTo>
                    <a:pt x="4785995" y="0"/>
                  </a:lnTo>
                  <a:lnTo>
                    <a:pt x="0" y="0"/>
                  </a:lnTo>
                  <a:lnTo>
                    <a:pt x="0" y="3371215"/>
                  </a:lnTo>
                  <a:close/>
                </a:path>
              </a:pathLst>
            </a:custGeom>
            <a:ln w="28574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8200" y="4648200"/>
            <a:ext cx="3429000" cy="1441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38800" y="994027"/>
            <a:ext cx="6248400" cy="5405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с.Ясени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, вул. Центральна</a:t>
            </a:r>
            <a:endParaRPr lang="uk-UA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НОМЕР:  відсутній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Землі сільськогосподарського  призначення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10 м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12 м. -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автошлях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Т 2607 —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автомобільний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шлях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територіального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значення у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Чернівецькій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області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lang="uk-UA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м. Чернівці – 32км, </a:t>
            </a: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смт. Глибока – 37км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32 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0,5 га.</a:t>
            </a:r>
            <a:endParaRPr lang="uk-UA" spc="-150" dirty="0"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Можливість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будівництва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 smtClean="0">
                <a:solidFill>
                  <a:srgbClr val="FFFFFF"/>
                </a:solidFill>
                <a:latin typeface="Arial MT"/>
                <a:cs typeface="Arial MT"/>
              </a:rPr>
              <a:t>міні-готелю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, заправки, стоянки автотранспорту,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приміщення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для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торгівлі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00" y="1219200"/>
            <a:ext cx="4785995" cy="3363595"/>
            <a:chOff x="679131" y="994027"/>
            <a:chExt cx="4785995" cy="33635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18" y="994027"/>
              <a:ext cx="4757420" cy="33350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785995" cy="3363595"/>
            </a:xfrm>
            <a:custGeom>
              <a:avLst/>
              <a:gdLst/>
              <a:ahLst/>
              <a:cxnLst/>
              <a:rect l="l" t="t" r="r" b="b"/>
              <a:pathLst>
                <a:path w="4785995" h="3363595">
                  <a:moveTo>
                    <a:pt x="0" y="3363595"/>
                  </a:moveTo>
                  <a:lnTo>
                    <a:pt x="4785995" y="3363595"/>
                  </a:lnTo>
                  <a:lnTo>
                    <a:pt x="4785995" y="0"/>
                  </a:lnTo>
                  <a:lnTo>
                    <a:pt x="0" y="0"/>
                  </a:lnTo>
                  <a:lnTo>
                    <a:pt x="0" y="3363595"/>
                  </a:lnTo>
                  <a:close/>
                </a:path>
              </a:pathLst>
            </a:custGeom>
            <a:ln w="28575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62000" y="4724400"/>
            <a:ext cx="3733800" cy="1441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43600" y="1010689"/>
            <a:ext cx="6096000" cy="48458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с.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Костинці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, хутір «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Брусенки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»</a:t>
            </a:r>
          </a:p>
          <a:p>
            <a:pPr marL="13335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НОМЕР: Відсутній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Землі сільськогосподарського призначення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6 м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12 км. – Траса національного значення Н-10</a:t>
            </a: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м. 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Times New Roman" panose="02020603050405020304" pitchFamily="18" charset="0"/>
              </a:rPr>
              <a:t>Чернівці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 – 34 км, </a:t>
            </a: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смт. Глибока – 40 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34 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16,0 га.</a:t>
            </a:r>
            <a:endParaRPr lang="uk-UA" spc="-150" dirty="0"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Можливість будівництва бази відпочинку</a:t>
            </a: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00" y="1267572"/>
            <a:ext cx="4785995" cy="3380628"/>
            <a:chOff x="679131" y="994027"/>
            <a:chExt cx="4785995" cy="338062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7706" y="1026935"/>
              <a:ext cx="4757420" cy="33477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785995" cy="3376295"/>
            </a:xfrm>
            <a:custGeom>
              <a:avLst/>
              <a:gdLst/>
              <a:ahLst/>
              <a:cxnLst/>
              <a:rect l="l" t="t" r="r" b="b"/>
              <a:pathLst>
                <a:path w="4785995" h="3376295">
                  <a:moveTo>
                    <a:pt x="0" y="3376295"/>
                  </a:moveTo>
                  <a:lnTo>
                    <a:pt x="4785995" y="3376295"/>
                  </a:lnTo>
                  <a:lnTo>
                    <a:pt x="4785995" y="0"/>
                  </a:lnTo>
                  <a:lnTo>
                    <a:pt x="0" y="0"/>
                  </a:lnTo>
                  <a:lnTo>
                    <a:pt x="0" y="3376295"/>
                  </a:lnTo>
                  <a:close/>
                </a:path>
              </a:pathLst>
            </a:custGeom>
            <a:ln w="28574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4400" y="249379"/>
            <a:ext cx="78740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14400" y="4648200"/>
            <a:ext cx="3352800" cy="170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spc="-140" dirty="0">
              <a:solidFill>
                <a:srgbClr val="CAFF00"/>
              </a:solidFill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5000" y="1008380"/>
            <a:ext cx="6781800" cy="484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с. Ясени, вул. Північна</a:t>
            </a:r>
            <a:endParaRPr lang="uk-UA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НОМЕР: відсутній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Для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сінокосіння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та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випасання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худоби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10 м., ширина – 11 м.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12 км. –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с.Дубівці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м. Чернівці – 32 км, </a:t>
            </a: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смт. Глибока – 37 км.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32 км.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10,0 га.</a:t>
            </a:r>
            <a:endParaRPr lang="uk-UA" spc="-150" dirty="0"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Можливість встановлення сонячних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батарей</a:t>
            </a: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00" y="1259205"/>
            <a:ext cx="4793615" cy="3312795"/>
            <a:chOff x="679131" y="994027"/>
            <a:chExt cx="4793615" cy="33127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7706" y="1022602"/>
              <a:ext cx="4765040" cy="32842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793615" cy="3312795"/>
            </a:xfrm>
            <a:custGeom>
              <a:avLst/>
              <a:gdLst/>
              <a:ahLst/>
              <a:cxnLst/>
              <a:rect l="l" t="t" r="r" b="b"/>
              <a:pathLst>
                <a:path w="4793615" h="3312795">
                  <a:moveTo>
                    <a:pt x="0" y="3312795"/>
                  </a:moveTo>
                  <a:lnTo>
                    <a:pt x="4793615" y="3312795"/>
                  </a:lnTo>
                  <a:lnTo>
                    <a:pt x="4793615" y="0"/>
                  </a:lnTo>
                  <a:lnTo>
                    <a:pt x="0" y="0"/>
                  </a:lnTo>
                  <a:lnTo>
                    <a:pt x="0" y="3312795"/>
                  </a:lnTo>
                  <a:close/>
                </a:path>
              </a:pathLst>
            </a:custGeom>
            <a:ln w="28575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4572000"/>
            <a:ext cx="3886200" cy="170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spc="-140" dirty="0">
              <a:solidFill>
                <a:srgbClr val="CAFF00"/>
              </a:solidFill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5000" y="977863"/>
            <a:ext cx="6096000" cy="4421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00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с. Слобода-Комарівці, </a:t>
            </a:r>
            <a:r>
              <a:rPr lang="uk-UA" sz="1700" spc="-150" dirty="0" err="1">
                <a:solidFill>
                  <a:srgbClr val="FFFFFF"/>
                </a:solidFill>
                <a:latin typeface="Arial MT"/>
                <a:cs typeface="Arial MT"/>
              </a:rPr>
              <a:t>пров.Зелений</a:t>
            </a:r>
            <a:endParaRPr lang="uk-UA" sz="1700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НОМЕР: відсутній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Не визначено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00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ширина дороги -6м  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4 км</a:t>
            </a:r>
            <a:endParaRPr lang="uk-UA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м. Чернівці – 44 км, </a:t>
            </a: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смт. Глибока – 48 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44 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0,40 га.</a:t>
            </a:r>
            <a:endParaRPr lang="uk-UA" spc="-150" dirty="0"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Будівництво будинку побуту</a:t>
            </a: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7974" y="1219200"/>
            <a:ext cx="4811395" cy="3401695"/>
            <a:chOff x="679131" y="994027"/>
            <a:chExt cx="4811395" cy="3401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7706" y="1022602"/>
              <a:ext cx="4782820" cy="33731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811395" cy="3401695"/>
            </a:xfrm>
            <a:custGeom>
              <a:avLst/>
              <a:gdLst/>
              <a:ahLst/>
              <a:cxnLst/>
              <a:rect l="l" t="t" r="r" b="b"/>
              <a:pathLst>
                <a:path w="4811395" h="3401695">
                  <a:moveTo>
                    <a:pt x="0" y="3401695"/>
                  </a:moveTo>
                  <a:lnTo>
                    <a:pt x="4811395" y="3401695"/>
                  </a:lnTo>
                  <a:lnTo>
                    <a:pt x="4811395" y="0"/>
                  </a:lnTo>
                  <a:lnTo>
                    <a:pt x="0" y="0"/>
                  </a:lnTo>
                  <a:lnTo>
                    <a:pt x="0" y="3401695"/>
                  </a:lnTo>
                  <a:close/>
                </a:path>
              </a:pathLst>
            </a:custGeom>
            <a:ln w="28575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16939" y="4724400"/>
            <a:ext cx="3657600" cy="1441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19800" y="977863"/>
            <a:ext cx="6096000" cy="478098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с. Слобода-Комарівці,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пров.Миру</a:t>
            </a: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НОМЕР: Відсутній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Не визначено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ширина  дороги– 6 м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5 км.</a:t>
            </a:r>
            <a:endParaRPr lang="uk-UA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м. Чернівці – 44 км, </a:t>
            </a: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смт. Глибока – 48 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44 км.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0,75 га.</a:t>
            </a:r>
            <a:endParaRPr lang="uk-UA" spc="-150" dirty="0"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Розміщення  сонячних 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батарей</a:t>
            </a: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6939" y="1371600"/>
            <a:ext cx="4780915" cy="3490595"/>
            <a:chOff x="679131" y="994027"/>
            <a:chExt cx="4780915" cy="34905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20" y="1008380"/>
              <a:ext cx="4752340" cy="34620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780915" cy="3490595"/>
            </a:xfrm>
            <a:custGeom>
              <a:avLst/>
              <a:gdLst/>
              <a:ahLst/>
              <a:cxnLst/>
              <a:rect l="l" t="t" r="r" b="b"/>
              <a:pathLst>
                <a:path w="4780915" h="3490595">
                  <a:moveTo>
                    <a:pt x="0" y="3490595"/>
                  </a:moveTo>
                  <a:lnTo>
                    <a:pt x="4780915" y="3490595"/>
                  </a:lnTo>
                  <a:lnTo>
                    <a:pt x="4780915" y="0"/>
                  </a:lnTo>
                  <a:lnTo>
                    <a:pt x="0" y="0"/>
                  </a:lnTo>
                  <a:lnTo>
                    <a:pt x="0" y="3490595"/>
                  </a:lnTo>
                  <a:close/>
                </a:path>
              </a:pathLst>
            </a:custGeom>
            <a:ln w="28574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66800" y="4724400"/>
            <a:ext cx="3429000" cy="170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spc="-140" dirty="0">
              <a:solidFill>
                <a:srgbClr val="CAFF00"/>
              </a:solidFill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67400" y="1008380"/>
            <a:ext cx="6096000" cy="50333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МІСЦЕЗНАХОДЖЕННЯ: Чернівецька область, Чернівецький район,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Сторожинецька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 МТГ, с. Слобода-Комарівці, вул. Головна </a:t>
            </a:r>
          </a:p>
          <a:p>
            <a:pPr marL="13335" marR="0" lvl="0" indent="0" defTabSz="91440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 : Відсутній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Не визначено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ширина  дороги– 6 м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2 км.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м. Чернівці – 44 км, смт. Глибока – 48 км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 44км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0,90 га.</a:t>
            </a:r>
            <a:endParaRPr lang="uk-UA" spc="-150" dirty="0"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Будівництво консервного заводу</a:t>
            </a: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8200" y="1371600"/>
            <a:ext cx="4785995" cy="3269615"/>
            <a:chOff x="679131" y="994027"/>
            <a:chExt cx="4785995" cy="32696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20" y="1008380"/>
              <a:ext cx="4757420" cy="324103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785995" cy="3269615"/>
            </a:xfrm>
            <a:custGeom>
              <a:avLst/>
              <a:gdLst/>
              <a:ahLst/>
              <a:cxnLst/>
              <a:rect l="l" t="t" r="r" b="b"/>
              <a:pathLst>
                <a:path w="4785995" h="3269615">
                  <a:moveTo>
                    <a:pt x="0" y="3269615"/>
                  </a:moveTo>
                  <a:lnTo>
                    <a:pt x="4785995" y="3269615"/>
                  </a:lnTo>
                  <a:lnTo>
                    <a:pt x="4785995" y="0"/>
                  </a:lnTo>
                  <a:lnTo>
                    <a:pt x="0" y="0"/>
                  </a:lnTo>
                  <a:lnTo>
                    <a:pt x="0" y="3269615"/>
                  </a:lnTo>
                  <a:close/>
                </a:path>
              </a:pathLst>
            </a:custGeom>
            <a:ln w="28574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78740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93420" y="4800600"/>
            <a:ext cx="3886200" cy="1441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42939" y="1040707"/>
            <a:ext cx="6096000" cy="50449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с.Ропча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endParaRPr lang="uk-UA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НОМЕР: 7324588000:02:004:0072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03.07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Будівництво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та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обслуговування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об’єктів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торгівлі</a:t>
            </a:r>
            <a:endParaRPr lang="ru-RU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Дорога гравійна – 8 м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20 км</a:t>
            </a:r>
            <a:endParaRPr lang="uk-UA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м. Чернівці – 30 км, </a:t>
            </a: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смт. Глибока – 21 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30 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1,2967га.</a:t>
            </a:r>
            <a:endParaRPr lang="uk-UA" spc="-150" dirty="0"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Будівництво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та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обслуговування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об’єктів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торгівлі</a:t>
            </a:r>
            <a:endParaRPr lang="ru-RU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8200" y="1537111"/>
            <a:ext cx="4791075" cy="3312795"/>
            <a:chOff x="679131" y="994027"/>
            <a:chExt cx="4791075" cy="33127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20" y="1008380"/>
              <a:ext cx="4762500" cy="32842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791075" cy="3312795"/>
            </a:xfrm>
            <a:custGeom>
              <a:avLst/>
              <a:gdLst/>
              <a:ahLst/>
              <a:cxnLst/>
              <a:rect l="l" t="t" r="r" b="b"/>
              <a:pathLst>
                <a:path w="4791075" h="3312795">
                  <a:moveTo>
                    <a:pt x="0" y="3312795"/>
                  </a:moveTo>
                  <a:lnTo>
                    <a:pt x="4791075" y="3312795"/>
                  </a:lnTo>
                  <a:lnTo>
                    <a:pt x="4791075" y="0"/>
                  </a:lnTo>
                  <a:lnTo>
                    <a:pt x="0" y="0"/>
                  </a:lnTo>
                  <a:lnTo>
                    <a:pt x="0" y="3312795"/>
                  </a:lnTo>
                  <a:close/>
                </a:path>
              </a:pathLst>
            </a:custGeom>
            <a:ln w="28575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92529" y="4876800"/>
            <a:ext cx="3505200" cy="170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spc="-140" dirty="0">
              <a:solidFill>
                <a:srgbClr val="CAFF00"/>
              </a:solidFill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5000" y="1324227"/>
            <a:ext cx="6096000" cy="44268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с.Стара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 Жадова, вул. Головна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НОМЕР: Відсутній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Землі житлової та громадської забудови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З однієї сторони до регіональної  дороги державного значення 15м, з іншої вулична гравійна дорога   шириною  5м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40 км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м. Чернівці – 43 км, 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смт. Глибока – 40 км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43 км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0,05 га.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Для комерційної діяльності – будівництво магазину, кав’ярні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0" y="152400"/>
            <a:ext cx="11932920" cy="6604000"/>
            <a:chOff x="129539" y="127000"/>
            <a:chExt cx="11932920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39" y="127000"/>
              <a:ext cx="11932920" cy="660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539" y="127000"/>
              <a:ext cx="11932920" cy="331977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05873" y="611857"/>
            <a:ext cx="4507865" cy="8284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400"/>
              </a:lnSpc>
              <a:spcBef>
                <a:spcPts val="100"/>
              </a:spcBef>
              <a:tabLst>
                <a:tab pos="4494530" algn="l"/>
              </a:tabLst>
            </a:pPr>
            <a:r>
              <a:rPr lang="uk-UA" sz="2500" spc="-245" dirty="0"/>
              <a:t>ВИ ЗАЦІКАВЛЕНІ В ІНВЕСТИЦІЙНІЙ ПРОПОЗИЦІЇ?</a:t>
            </a:r>
            <a:endParaRPr sz="25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315" y="1876548"/>
            <a:ext cx="406781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uk-UA" sz="2200" spc="-155" dirty="0">
                <a:solidFill>
                  <a:srgbClr val="FFFFFF"/>
                </a:solidFill>
                <a:latin typeface="Arial MT"/>
                <a:cs typeface="Arial MT"/>
              </a:rPr>
              <a:t>Будь ласка, напишіть або зателефонуйте нам: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284594" y="1077976"/>
            <a:ext cx="4612005" cy="188256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91770" indent="-179070">
              <a:lnSpc>
                <a:spcPct val="100000"/>
              </a:lnSpc>
              <a:spcBef>
                <a:spcPts val="480"/>
              </a:spcBef>
              <a:buClr>
                <a:srgbClr val="CAFF00"/>
              </a:buClr>
              <a:buChar char="•"/>
              <a:tabLst>
                <a:tab pos="191770" algn="l"/>
              </a:tabLst>
            </a:pPr>
            <a:r>
              <a:rPr sz="2000" spc="-9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lang="uk-UA" sz="2000" spc="-90" dirty="0" err="1">
                <a:solidFill>
                  <a:srgbClr val="FFFFFF"/>
                </a:solidFill>
                <a:latin typeface="Arial MT"/>
                <a:cs typeface="Arial MT"/>
              </a:rPr>
              <a:t>лектронна</a:t>
            </a:r>
            <a:r>
              <a:rPr lang="uk-UA" sz="2000" spc="-90" dirty="0">
                <a:solidFill>
                  <a:srgbClr val="FFFFFF"/>
                </a:solidFill>
                <a:latin typeface="Arial MT"/>
                <a:cs typeface="Arial MT"/>
              </a:rPr>
              <a:t> адреса</a:t>
            </a:r>
            <a:r>
              <a:rPr sz="2000" spc="-8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r>
              <a:rPr sz="20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z="2000" spc="-90" dirty="0" smtClean="0">
                <a:solidFill>
                  <a:srgbClr val="FFFFFF"/>
                </a:solidFill>
                <a:latin typeface="Arial MT"/>
                <a:cs typeface="Arial MT"/>
              </a:rPr>
              <a:t>stor-misk-r@ukr.net</a:t>
            </a:r>
            <a:endParaRPr sz="2000" dirty="0">
              <a:latin typeface="Arial MT"/>
              <a:cs typeface="Arial MT"/>
            </a:endParaRPr>
          </a:p>
          <a:p>
            <a:pPr marL="191770" indent="-179070">
              <a:lnSpc>
                <a:spcPct val="100000"/>
              </a:lnSpc>
              <a:spcBef>
                <a:spcPts val="380"/>
              </a:spcBef>
              <a:buClr>
                <a:srgbClr val="CAFF00"/>
              </a:buClr>
              <a:buChar char="•"/>
              <a:tabLst>
                <a:tab pos="191770" algn="l"/>
              </a:tabLst>
            </a:pP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lang="uk-UA" sz="2000" spc="-20" dirty="0" err="1">
                <a:solidFill>
                  <a:srgbClr val="FFFFFF"/>
                </a:solidFill>
                <a:latin typeface="Arial MT"/>
                <a:cs typeface="Arial MT"/>
              </a:rPr>
              <a:t>елефон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r>
              <a:rPr sz="20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+38</a:t>
            </a:r>
            <a:r>
              <a:rPr sz="20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(03735)</a:t>
            </a:r>
            <a:r>
              <a:rPr sz="20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Arial MT"/>
                <a:cs typeface="Arial MT"/>
              </a:rPr>
              <a:t>2-12-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00</a:t>
            </a:r>
            <a:endParaRPr sz="2000" dirty="0">
              <a:latin typeface="Arial MT"/>
              <a:cs typeface="Arial MT"/>
            </a:endParaRPr>
          </a:p>
          <a:p>
            <a:pPr marL="191770" marR="5080" indent="-179070">
              <a:lnSpc>
                <a:spcPts val="2000"/>
              </a:lnSpc>
              <a:spcBef>
                <a:spcPts val="495"/>
              </a:spcBef>
              <a:buClr>
                <a:srgbClr val="CAFF00"/>
              </a:buClr>
              <a:buChar char="•"/>
              <a:tabLst>
                <a:tab pos="193040" algn="l"/>
              </a:tabLst>
            </a:pPr>
            <a:r>
              <a:rPr lang="uk-UA" sz="2000" dirty="0">
                <a:solidFill>
                  <a:srgbClr val="FFFFFF"/>
                </a:solidFill>
                <a:latin typeface="Arial MT"/>
                <a:cs typeface="Arial MT"/>
              </a:rPr>
              <a:t>Поштова адреса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: 59000, </a:t>
            </a:r>
            <a:r>
              <a:rPr lang="uk-UA" sz="2000" dirty="0">
                <a:solidFill>
                  <a:srgbClr val="FFFFFF"/>
                </a:solidFill>
                <a:latin typeface="Arial MT"/>
                <a:cs typeface="Arial MT"/>
              </a:rPr>
              <a:t>Чернівецька область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r>
              <a:rPr lang="uk-UA" sz="2000" dirty="0">
                <a:solidFill>
                  <a:srgbClr val="FFFFFF"/>
                </a:solidFill>
                <a:latin typeface="Arial MT"/>
                <a:cs typeface="Arial MT"/>
              </a:rPr>
              <a:t>Чернівецький район</a:t>
            </a:r>
            <a:r>
              <a:rPr lang="x-none" sz="200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r>
              <a:rPr lang="uk-UA" sz="2000" dirty="0" err="1">
                <a:solidFill>
                  <a:srgbClr val="FFFFFF"/>
                </a:solidFill>
                <a:latin typeface="Arial MT"/>
                <a:cs typeface="Arial MT"/>
              </a:rPr>
              <a:t>м.Сторожинець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  <a:r>
              <a:rPr lang="uk-UA"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uk-UA" sz="2000" dirty="0" err="1">
                <a:solidFill>
                  <a:srgbClr val="FFFFFF"/>
                </a:solidFill>
                <a:latin typeface="Arial MT"/>
                <a:cs typeface="Arial MT"/>
              </a:rPr>
              <a:t>вул.Чернівецька</a:t>
            </a:r>
            <a:r>
              <a:rPr lang="x-none" sz="2000" dirty="0">
                <a:solidFill>
                  <a:srgbClr val="FFFFFF"/>
                </a:solidFill>
                <a:latin typeface="Arial MT"/>
                <a:cs typeface="Arial MT"/>
              </a:rPr>
              <a:t>, 6A</a:t>
            </a:r>
            <a:endParaRPr lang="uk-UA" sz="20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91770" marR="5080" indent="-179070">
              <a:lnSpc>
                <a:spcPts val="2000"/>
              </a:lnSpc>
              <a:spcBef>
                <a:spcPts val="495"/>
              </a:spcBef>
              <a:buClr>
                <a:srgbClr val="CAFF00"/>
              </a:buClr>
              <a:buChar char="•"/>
              <a:tabLst>
                <a:tab pos="193040" algn="l"/>
              </a:tabLst>
            </a:pPr>
            <a:r>
              <a:rPr lang="uk-UA" sz="2000" dirty="0">
                <a:solidFill>
                  <a:srgbClr val="FFFFFF"/>
                </a:solidFill>
                <a:effectLst/>
                <a:latin typeface="Arial MT"/>
                <a:ea typeface="Microsoft Sans Serif" panose="020B0604020202020204" pitchFamily="34" charset="0"/>
              </a:rPr>
              <a:t>Код ЄДРПОУ  0406217</a:t>
            </a:r>
            <a:r>
              <a:rPr lang="ru-RU" sz="2000" dirty="0">
                <a:solidFill>
                  <a:srgbClr val="FFFFFF"/>
                </a:solidFill>
                <a:effectLst/>
                <a:latin typeface="Arial MT"/>
                <a:ea typeface="Microsoft Sans Serif" panose="020B0604020202020204" pitchFamily="34" charset="0"/>
              </a:rPr>
              <a:t>9</a:t>
            </a:r>
            <a:endParaRPr sz="20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00" y="1295400"/>
            <a:ext cx="4798695" cy="3221355"/>
            <a:chOff x="679131" y="994027"/>
            <a:chExt cx="4798695" cy="32213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7706" y="1008380"/>
              <a:ext cx="4770120" cy="31927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798695" cy="3221355"/>
            </a:xfrm>
            <a:custGeom>
              <a:avLst/>
              <a:gdLst/>
              <a:ahLst/>
              <a:cxnLst/>
              <a:rect l="l" t="t" r="r" b="b"/>
              <a:pathLst>
                <a:path w="4798695" h="3221354">
                  <a:moveTo>
                    <a:pt x="0" y="3221355"/>
                  </a:moveTo>
                  <a:lnTo>
                    <a:pt x="4798695" y="3221355"/>
                  </a:lnTo>
                  <a:lnTo>
                    <a:pt x="4798695" y="0"/>
                  </a:lnTo>
                  <a:lnTo>
                    <a:pt x="0" y="0"/>
                  </a:lnTo>
                  <a:lnTo>
                    <a:pt x="0" y="3221355"/>
                  </a:lnTo>
                  <a:close/>
                </a:path>
              </a:pathLst>
            </a:custGeom>
            <a:ln w="28575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48297" y="4648200"/>
            <a:ext cx="4038600" cy="1441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91200" y="1008380"/>
            <a:ext cx="6096000" cy="49950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с.Стара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 Жадова, вул. Головна</a:t>
            </a:r>
          </a:p>
          <a:p>
            <a:pPr marL="13335" marR="0" lvl="0" indent="0" defTabSz="91440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НОМЕР: Відсутній</a:t>
            </a:r>
          </a:p>
          <a:p>
            <a:pPr marL="13335" marR="1647189" lvl="0" indent="0" defTabSz="914400" eaLnBrk="1" fontAlgn="auto" latinLnBrk="0" hangingPunct="1">
              <a:lnSpc>
                <a:spcPct val="115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Землі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житлової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та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громадської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забудови</a:t>
            </a:r>
            <a:endParaRPr lang="uk-UA" spc="-150" dirty="0">
              <a:latin typeface="Arial MT"/>
              <a:cs typeface="Arial MT"/>
            </a:endParaRP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</a:t>
            </a:r>
            <a:r>
              <a:rPr lang="ru-RU" sz="1600" spc="-150" dirty="0">
                <a:solidFill>
                  <a:srgbClr val="FFFFFF"/>
                </a:solidFill>
                <a:latin typeface="Arial MT"/>
                <a:cs typeface="Arial MT"/>
              </a:rPr>
              <a:t>З </a:t>
            </a:r>
            <a:r>
              <a:rPr lang="ru-RU" sz="1600" spc="-150" dirty="0" err="1">
                <a:solidFill>
                  <a:srgbClr val="FFFFFF"/>
                </a:solidFill>
                <a:latin typeface="Arial MT"/>
                <a:cs typeface="Arial MT"/>
              </a:rPr>
              <a:t>однієї</a:t>
            </a:r>
            <a:r>
              <a:rPr lang="ru-RU" sz="1600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600" spc="-150" dirty="0" err="1">
                <a:solidFill>
                  <a:srgbClr val="FFFFFF"/>
                </a:solidFill>
                <a:latin typeface="Arial MT"/>
                <a:cs typeface="Arial MT"/>
              </a:rPr>
              <a:t>сторони</a:t>
            </a:r>
            <a:r>
              <a:rPr lang="ru-RU" sz="1600" spc="-150" dirty="0">
                <a:solidFill>
                  <a:srgbClr val="FFFFFF"/>
                </a:solidFill>
                <a:latin typeface="Arial MT"/>
                <a:cs typeface="Arial MT"/>
              </a:rPr>
              <a:t> до </a:t>
            </a:r>
            <a:r>
              <a:rPr lang="ru-RU" sz="1600" spc="-150" dirty="0" err="1">
                <a:solidFill>
                  <a:srgbClr val="FFFFFF"/>
                </a:solidFill>
                <a:latin typeface="Arial MT"/>
                <a:cs typeface="Arial MT"/>
              </a:rPr>
              <a:t>регіональної</a:t>
            </a:r>
            <a:r>
              <a:rPr lang="ru-RU" sz="1600" spc="-150" dirty="0">
                <a:solidFill>
                  <a:srgbClr val="FFFFFF"/>
                </a:solidFill>
                <a:latin typeface="Arial MT"/>
                <a:cs typeface="Arial MT"/>
              </a:rPr>
              <a:t>  дороги державного значення 15м, з </a:t>
            </a:r>
            <a:r>
              <a:rPr lang="ru-RU" sz="1600" spc="-150" dirty="0" err="1">
                <a:solidFill>
                  <a:srgbClr val="FFFFFF"/>
                </a:solidFill>
                <a:latin typeface="Arial MT"/>
                <a:cs typeface="Arial MT"/>
              </a:rPr>
              <a:t>іншої</a:t>
            </a:r>
            <a:r>
              <a:rPr lang="ru-RU" sz="1600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600" spc="-150" dirty="0" err="1">
                <a:solidFill>
                  <a:srgbClr val="FFFFFF"/>
                </a:solidFill>
                <a:latin typeface="Arial MT"/>
                <a:cs typeface="Arial MT"/>
              </a:rPr>
              <a:t>вулична</a:t>
            </a:r>
            <a:r>
              <a:rPr lang="ru-RU" sz="1600" spc="-15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lang="ru-RU" sz="1600" spc="-150" dirty="0" err="1">
                <a:solidFill>
                  <a:srgbClr val="FFFFFF"/>
                </a:solidFill>
                <a:latin typeface="Arial MT"/>
                <a:cs typeface="Arial MT"/>
              </a:rPr>
              <a:t>гравійна</a:t>
            </a:r>
            <a:r>
              <a:rPr lang="ru-RU" sz="1600" spc="-150" dirty="0">
                <a:solidFill>
                  <a:srgbClr val="FFFFFF"/>
                </a:solidFill>
                <a:latin typeface="Arial MT"/>
                <a:cs typeface="Arial MT"/>
              </a:rPr>
              <a:t>  дорога   шириною 5м</a:t>
            </a:r>
          </a:p>
          <a:p>
            <a:pPr marL="13335" marR="1617980" lvl="0" indent="0" defTabSz="914400" eaLnBrk="1" fontAlgn="auto" latinLnBrk="0" hangingPunct="1">
              <a:lnSpc>
                <a:spcPct val="1225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40 км</a:t>
            </a:r>
            <a:endParaRPr lang="uk-UA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м. Чернівці – 43 км, </a:t>
            </a:r>
          </a:p>
          <a:p>
            <a:pPr marL="13335" marR="0" lvl="0" indent="0" defTabSz="914400" eaLnBrk="1" fontAlgn="auto" latinLnBrk="0" hangingPunct="1">
              <a:lnSpc>
                <a:spcPts val="197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смт. Глибока – 40 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43 км</a:t>
            </a:r>
          </a:p>
          <a:p>
            <a:pPr marL="13335" marR="155575" lvl="0" indent="0" algn="just" defTabSz="914400" eaLnBrk="1" fontAlgn="auto" latinLnBrk="0" hangingPunct="1">
              <a:lnSpc>
                <a:spcPts val="29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0,18 га.</a:t>
            </a:r>
            <a:endParaRPr lang="uk-UA" spc="-150" dirty="0"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lnSpc>
                <a:spcPct val="78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Для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будівництва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 smtClean="0">
                <a:solidFill>
                  <a:srgbClr val="FFFFFF"/>
                </a:solidFill>
                <a:latin typeface="Arial MT"/>
                <a:cs typeface="Arial MT"/>
              </a:rPr>
              <a:t>торговельного</a:t>
            </a:r>
            <a:r>
              <a:rPr lang="ru-RU" spc="-150" dirty="0" smtClean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комплексу</a:t>
            </a: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9145" y="1266825"/>
            <a:ext cx="4783455" cy="3228975"/>
            <a:chOff x="679131" y="994027"/>
            <a:chExt cx="4783455" cy="3228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20" y="1008380"/>
              <a:ext cx="4754879" cy="3200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783455" cy="3228975"/>
            </a:xfrm>
            <a:custGeom>
              <a:avLst/>
              <a:gdLst/>
              <a:ahLst/>
              <a:cxnLst/>
              <a:rect l="l" t="t" r="r" b="b"/>
              <a:pathLst>
                <a:path w="4783455" h="3228975">
                  <a:moveTo>
                    <a:pt x="0" y="3228975"/>
                  </a:moveTo>
                  <a:lnTo>
                    <a:pt x="4783454" y="3228975"/>
                  </a:lnTo>
                  <a:lnTo>
                    <a:pt x="4783454" y="0"/>
                  </a:lnTo>
                  <a:lnTo>
                    <a:pt x="0" y="0"/>
                  </a:lnTo>
                  <a:lnTo>
                    <a:pt x="0" y="3228975"/>
                  </a:lnTo>
                  <a:close/>
                </a:path>
              </a:pathLst>
            </a:custGeom>
            <a:ln w="28575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290" dirty="0">
                <a:solidFill>
                  <a:prstClr val="white"/>
                </a:solidFill>
              </a:rPr>
              <a:t>GREENFIELD</a:t>
            </a:r>
            <a:endParaRPr spc="-305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66800" y="4495800"/>
            <a:ext cx="3429000" cy="170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spc="-140" dirty="0">
              <a:solidFill>
                <a:srgbClr val="CAFF00"/>
              </a:solidFill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62600" y="994027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" marR="14478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с.Бобівці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, вул. Заводська, 60</a:t>
            </a: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ВЛАСНОСТІ: Комунальна</a:t>
            </a:r>
          </a:p>
          <a:p>
            <a:pPr marL="13335" marR="1647189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НОМЕР: 7324581000:02:003:0085</a:t>
            </a:r>
          </a:p>
          <a:p>
            <a:pPr marL="13335" marR="1647189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ПРИЗНАЧЕННЯ: 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3.1.5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землі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не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сільсько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–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господарського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призначення</a:t>
            </a:r>
            <a:endParaRPr lang="ru-RU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61798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ДОСТУП ДОРІГ ДО ДІЛЯНКИ: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гравійна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дорога,   ширина 5м</a:t>
            </a:r>
          </a:p>
          <a:p>
            <a:pPr marL="13335" marR="161798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15 км, 3 км – дорога національного значення</a:t>
            </a:r>
            <a:endParaRPr lang="uk-UA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с.Лужани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 – 12км, </a:t>
            </a: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м.Чернівці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– 33 км, </a:t>
            </a:r>
            <a:r>
              <a:rPr lang="uk-UA" spc="-150" dirty="0" err="1">
                <a:solidFill>
                  <a:srgbClr val="FFFFFF"/>
                </a:solidFill>
                <a:latin typeface="Arial MT"/>
                <a:cs typeface="Arial MT"/>
              </a:rPr>
              <a:t>смт.Глибока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 – 34 км</a:t>
            </a:r>
          </a:p>
          <a:p>
            <a:pPr marL="13335" marR="155575" lvl="0" indent="0" algn="just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33 км</a:t>
            </a:r>
          </a:p>
          <a:p>
            <a:pPr marL="13335" marR="155575" lvl="0" indent="0" algn="just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ДОСТУПНА ПЛОЩА, га: 1,2614 га.</a:t>
            </a:r>
            <a:endParaRPr lang="uk-UA" spc="-150" dirty="0">
              <a:latin typeface="Arial MT"/>
              <a:cs typeface="Arial MT"/>
            </a:endParaRPr>
          </a:p>
          <a:p>
            <a:pPr marL="12700" marR="497840" lvl="0" indent="0" algn="just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Будівництво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бази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відпочинку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підприємства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/заводу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39" y="127000"/>
            <a:ext cx="11932920" cy="6652033"/>
            <a:chOff x="129539" y="127000"/>
            <a:chExt cx="11932920" cy="665203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39" y="127000"/>
              <a:ext cx="11932920" cy="660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539" y="3394560"/>
              <a:ext cx="11932920" cy="338447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33400" y="3999230"/>
            <a:ext cx="11353799" cy="80214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60350" marR="5080" indent="-248285">
              <a:lnSpc>
                <a:spcPts val="6150"/>
              </a:lnSpc>
              <a:spcBef>
                <a:spcPts val="55"/>
              </a:spcBef>
            </a:pPr>
            <a:r>
              <a:rPr lang="uk-UA" sz="5000" spc="-535" dirty="0">
                <a:solidFill>
                  <a:srgbClr val="FFFFFF"/>
                </a:solidFill>
                <a:latin typeface="Arial MT"/>
                <a:cs typeface="Arial MT"/>
              </a:rPr>
              <a:t>ІНВЕСТИЦІЙНІ ПРОПОЗИЦІЇ </a:t>
            </a:r>
            <a:r>
              <a:rPr lang="en-US" sz="5000" spc="-535" dirty="0">
                <a:solidFill>
                  <a:srgbClr val="FFFFFF"/>
                </a:solidFill>
                <a:latin typeface="Arial MT"/>
                <a:cs typeface="Arial MT"/>
              </a:rPr>
              <a:t>BROWNFIELD</a:t>
            </a:r>
            <a:endParaRPr sz="500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85299" y="4552441"/>
            <a:ext cx="6747509" cy="1562607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5"/>
              </a:spcBef>
            </a:pPr>
            <a:r>
              <a:rPr lang="ru-RU" sz="2300" spc="-325" dirty="0">
                <a:solidFill>
                  <a:srgbClr val="CAFF00"/>
                </a:solidFill>
                <a:latin typeface="Arial MT"/>
                <a:cs typeface="Arial MT"/>
              </a:rPr>
              <a:t>CТОРОЖИНЕЦЬКА  МІСЬКА  ТЕРИТОРІАЛЬНА  ГРОМАДА</a:t>
            </a:r>
          </a:p>
          <a:p>
            <a:pPr algn="ctr">
              <a:lnSpc>
                <a:spcPct val="100000"/>
              </a:lnSpc>
              <a:spcBef>
                <a:spcPts val="1305"/>
              </a:spcBef>
            </a:pPr>
            <a:r>
              <a:rPr lang="ru-RU" sz="2300" spc="-150" dirty="0" err="1">
                <a:solidFill>
                  <a:srgbClr val="CAFF00"/>
                </a:solidFill>
                <a:latin typeface="Arial MT"/>
                <a:cs typeface="Arial MT"/>
              </a:rPr>
              <a:t>Чернівецький</a:t>
            </a:r>
            <a:r>
              <a:rPr lang="ru-RU" sz="2300" spc="-150" dirty="0">
                <a:solidFill>
                  <a:srgbClr val="CAFF00"/>
                </a:solidFill>
                <a:latin typeface="Arial MT"/>
                <a:cs typeface="Arial MT"/>
              </a:rPr>
              <a:t> район, </a:t>
            </a:r>
            <a:r>
              <a:rPr lang="ru-RU" sz="2300" spc="-150" dirty="0" err="1">
                <a:solidFill>
                  <a:srgbClr val="CAFF00"/>
                </a:solidFill>
                <a:latin typeface="Arial MT"/>
                <a:cs typeface="Arial MT"/>
              </a:rPr>
              <a:t>Чернівецька</a:t>
            </a:r>
            <a:r>
              <a:rPr lang="ru-RU" sz="2300" spc="-150" dirty="0">
                <a:solidFill>
                  <a:srgbClr val="CAFF00"/>
                </a:solidFill>
                <a:latin typeface="Arial MT"/>
                <a:cs typeface="Arial MT"/>
              </a:rPr>
              <a:t> область, </a:t>
            </a:r>
            <a:r>
              <a:rPr lang="ru-RU" sz="2300" spc="-150" dirty="0" err="1">
                <a:solidFill>
                  <a:srgbClr val="CAFF00"/>
                </a:solidFill>
                <a:latin typeface="Arial MT"/>
                <a:cs typeface="Arial MT"/>
              </a:rPr>
              <a:t>Україна</a:t>
            </a:r>
            <a:r>
              <a:rPr lang="ru-RU" sz="2300" spc="-150" dirty="0">
                <a:solidFill>
                  <a:srgbClr val="CAFF00"/>
                </a:solidFill>
                <a:latin typeface="Arial MT"/>
                <a:cs typeface="Arial MT"/>
              </a:rPr>
              <a:t>, </a:t>
            </a:r>
          </a:p>
          <a:p>
            <a:pPr algn="ctr">
              <a:lnSpc>
                <a:spcPct val="100000"/>
              </a:lnSpc>
              <a:spcBef>
                <a:spcPts val="1305"/>
              </a:spcBef>
            </a:pPr>
            <a:r>
              <a:rPr lang="ru-RU" sz="2300" spc="-150" dirty="0" smtClean="0">
                <a:solidFill>
                  <a:srgbClr val="CAFF00"/>
                </a:solidFill>
                <a:latin typeface="Arial MT"/>
                <a:cs typeface="Arial MT"/>
              </a:rPr>
              <a:t>2025</a:t>
            </a:r>
            <a:endParaRPr lang="ru-RU" sz="2300" spc="-150" dirty="0">
              <a:solidFill>
                <a:srgbClr val="CAFF00"/>
              </a:solidFill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92120" y="76200"/>
            <a:ext cx="6083770" cy="329526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3511" y="1143000"/>
            <a:ext cx="4785995" cy="3620135"/>
            <a:chOff x="679131" y="994027"/>
            <a:chExt cx="4785995" cy="36201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20" y="1008380"/>
              <a:ext cx="4757420" cy="35915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785995" cy="3620135"/>
            </a:xfrm>
            <a:custGeom>
              <a:avLst/>
              <a:gdLst/>
              <a:ahLst/>
              <a:cxnLst/>
              <a:rect l="l" t="t" r="r" b="b"/>
              <a:pathLst>
                <a:path w="4785995" h="3620135">
                  <a:moveTo>
                    <a:pt x="0" y="3620135"/>
                  </a:moveTo>
                  <a:lnTo>
                    <a:pt x="4785995" y="3620135"/>
                  </a:lnTo>
                  <a:lnTo>
                    <a:pt x="4785995" y="0"/>
                  </a:lnTo>
                  <a:lnTo>
                    <a:pt x="0" y="0"/>
                  </a:lnTo>
                  <a:lnTo>
                    <a:pt x="0" y="3620135"/>
                  </a:lnTo>
                  <a:close/>
                </a:path>
              </a:pathLst>
            </a:custGeom>
            <a:ln w="28575">
              <a:solidFill>
                <a:srgbClr val="004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8" y="274446"/>
            <a:ext cx="967486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sz="4000" spc="-145" dirty="0"/>
              <a:t>BROWNFIELD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14630" y="4876800"/>
            <a:ext cx="3352800" cy="1441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86400" y="943981"/>
            <a:ext cx="647700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" marR="14478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</a:t>
            </a:r>
            <a:r>
              <a:rPr lang="uk-UA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с.Костинці</a:t>
            </a: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, вул. Польова</a:t>
            </a: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РОЗМІРИ ВИРОБНИЧИХ ПЛОЩІ:  </a:t>
            </a:r>
            <a:r>
              <a:rPr lang="ru-RU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Площа</a:t>
            </a:r>
            <a:r>
              <a:rPr lang="ru-RU" sz="1750" spc="-150" dirty="0">
                <a:solidFill>
                  <a:srgbClr val="FFFFFF"/>
                </a:solidFill>
                <a:latin typeface="Arial MT"/>
                <a:cs typeface="Arial MT"/>
              </a:rPr>
              <a:t> (м2): 48 м2 </a:t>
            </a: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Висота</a:t>
            </a:r>
            <a:r>
              <a:rPr lang="ru-RU" sz="1750" spc="-15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r>
              <a:rPr lang="ru-RU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довжина</a:t>
            </a:r>
            <a:r>
              <a:rPr lang="ru-RU" sz="1750" spc="-150" dirty="0">
                <a:solidFill>
                  <a:srgbClr val="FFFFFF"/>
                </a:solidFill>
                <a:latin typeface="Arial MT"/>
                <a:cs typeface="Arial MT"/>
              </a:rPr>
              <a:t>, ширина (м) : 5*6*8</a:t>
            </a: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Кількість</a:t>
            </a:r>
            <a:r>
              <a:rPr lang="ru-RU" sz="1750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поверхів</a:t>
            </a:r>
            <a:r>
              <a:rPr lang="ru-RU" sz="1750" spc="-150" dirty="0">
                <a:solidFill>
                  <a:srgbClr val="FFFFFF"/>
                </a:solidFill>
                <a:latin typeface="Arial MT"/>
                <a:cs typeface="Arial MT"/>
              </a:rPr>
              <a:t>: 1</a:t>
            </a: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Рік</a:t>
            </a:r>
            <a:r>
              <a:rPr lang="ru-RU" sz="1750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спорудження</a:t>
            </a:r>
            <a:r>
              <a:rPr lang="ru-RU" sz="1750" spc="-150" dirty="0">
                <a:solidFill>
                  <a:srgbClr val="FFFFFF"/>
                </a:solidFill>
                <a:latin typeface="Arial MT"/>
                <a:cs typeface="Arial MT"/>
              </a:rPr>
              <a:t>: 1960</a:t>
            </a: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Поточне</a:t>
            </a:r>
            <a:r>
              <a:rPr lang="ru-RU" sz="1750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використання</a:t>
            </a:r>
            <a:r>
              <a:rPr lang="ru-RU" sz="1750" spc="-150" dirty="0">
                <a:solidFill>
                  <a:srgbClr val="FFFFFF"/>
                </a:solidFill>
                <a:latin typeface="Arial MT"/>
                <a:cs typeface="Arial MT"/>
              </a:rPr>
              <a:t>: </a:t>
            </a:r>
            <a:r>
              <a:rPr lang="ru-RU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Технічний</a:t>
            </a:r>
            <a:r>
              <a:rPr lang="ru-RU" sz="1750" spc="-150" dirty="0">
                <a:solidFill>
                  <a:srgbClr val="FFFFFF"/>
                </a:solidFill>
                <a:latin typeface="Arial MT"/>
                <a:cs typeface="Arial MT"/>
              </a:rPr>
              <a:t> склад</a:t>
            </a: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НОМЕР: відсутній</a:t>
            </a:r>
          </a:p>
          <a:p>
            <a:pPr marL="13335" marR="1647189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Категорія землі: З</a:t>
            </a:r>
            <a:r>
              <a:rPr lang="ru-RU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емлі</a:t>
            </a:r>
            <a:r>
              <a:rPr lang="ru-RU" sz="1750" spc="-15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lang="ru-RU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сільсько-господарського</a:t>
            </a:r>
            <a:r>
              <a:rPr lang="ru-RU" sz="1750" spc="-15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lang="ru-RU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призначення</a:t>
            </a:r>
            <a:endParaRPr lang="ru-RU" sz="1750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647189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50" spc="-150" dirty="0">
                <a:solidFill>
                  <a:srgbClr val="FFFFFF"/>
                </a:solidFill>
                <a:latin typeface="Arial MT"/>
                <a:cs typeface="Arial MT"/>
              </a:rPr>
              <a:t>ФОРМА ПЕРЕДАЧІ ВИРОБНИЧОЇ ПЛОЩІ ІНВЕСТОРУ: Продаж </a:t>
            </a:r>
            <a:r>
              <a:rPr lang="ru-RU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або</a:t>
            </a:r>
            <a:r>
              <a:rPr lang="ru-RU" sz="1750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оренда</a:t>
            </a:r>
            <a:endParaRPr lang="ru-RU" sz="1750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61798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12км </a:t>
            </a:r>
            <a:r>
              <a:rPr lang="uk-UA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с.Дубівці</a:t>
            </a: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, траса національного значення Н-10</a:t>
            </a:r>
            <a:endParaRPr lang="uk-UA" sz="1750" spc="-1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</a:t>
            </a:r>
            <a:r>
              <a:rPr lang="uk-UA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м.Чернівці</a:t>
            </a: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 –   34 км, </a:t>
            </a: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смт.Глибока</a:t>
            </a: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 – 40 км</a:t>
            </a:r>
          </a:p>
          <a:p>
            <a:pPr marL="13335" marR="155575" lvl="0" indent="0" algn="just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34 км</a:t>
            </a:r>
          </a:p>
          <a:p>
            <a:pPr marL="12700" marR="497840" lvl="0" indent="0" algn="just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</a:t>
            </a:r>
            <a:r>
              <a:rPr lang="ru-RU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Будівництво</a:t>
            </a:r>
            <a:r>
              <a:rPr lang="ru-RU" sz="1750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мінеральної</a:t>
            </a:r>
            <a:r>
              <a:rPr lang="ru-RU" sz="1750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скважини</a:t>
            </a:r>
            <a:endParaRPr lang="ru-RU" sz="1750" spc="-15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39" y="127000"/>
            <a:ext cx="11932920" cy="6604000"/>
            <a:chOff x="129539" y="127000"/>
            <a:chExt cx="11932920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20" y="1008380"/>
              <a:ext cx="4757420" cy="33121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785995" cy="3340735"/>
            </a:xfrm>
            <a:custGeom>
              <a:avLst/>
              <a:gdLst/>
              <a:ahLst/>
              <a:cxnLst/>
              <a:rect l="l" t="t" r="r" b="b"/>
              <a:pathLst>
                <a:path w="4785995" h="3340735">
                  <a:moveTo>
                    <a:pt x="0" y="3340735"/>
                  </a:moveTo>
                  <a:lnTo>
                    <a:pt x="4785995" y="3340735"/>
                  </a:lnTo>
                  <a:lnTo>
                    <a:pt x="4785995" y="0"/>
                  </a:lnTo>
                  <a:lnTo>
                    <a:pt x="0" y="0"/>
                  </a:lnTo>
                  <a:lnTo>
                    <a:pt x="0" y="3340735"/>
                  </a:lnTo>
                  <a:close/>
                </a:path>
              </a:pathLst>
            </a:custGeom>
            <a:ln w="28575">
              <a:solidFill>
                <a:srgbClr val="004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145" dirty="0">
                <a:solidFill>
                  <a:prstClr val="white"/>
                </a:solidFill>
              </a:rPr>
              <a:t>BROWNFIELD</a:t>
            </a:r>
            <a:endParaRPr spc="-145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90600" y="4724400"/>
            <a:ext cx="3200400" cy="146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endParaRPr lang="ru-RU" sz="1400" spc="-75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79415" y="826471"/>
            <a:ext cx="6096000" cy="53117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 Чернівецька область, Чернівецький район, Сторожинецька МТГ, </a:t>
            </a:r>
            <a:r>
              <a:rPr lang="uk-UA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с.Костинці</a:t>
            </a: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, вул. Центральна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РОЗМІРИ ВИРОБНИЧИХ ПЛОЩІ: 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Площа (м2): 200 м2 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Висота, довжина, ширина (м) : 5*25*8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Кількість поверхів: 1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Рік спорудження: 1960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Поточне використання: Територія та приміщення колишньої ферми 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НОМЕР: відсутній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Категорія землі: Землі  промисловості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ФОРМА ПЕРЕДАЧІ ВИРОБНИЧОЇ ПЛОЩІ ІНВЕСТОРУ: Продаж або оренда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(км): 3км </a:t>
            </a:r>
            <a:r>
              <a:rPr lang="uk-UA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с.Дубівці</a:t>
            </a:r>
            <a:endParaRPr lang="uk-UA" sz="1750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(км): </a:t>
            </a:r>
            <a:r>
              <a:rPr lang="uk-UA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м.Чернівці</a:t>
            </a: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 –   34 км, </a:t>
            </a:r>
            <a:r>
              <a:rPr lang="uk-UA" sz="1750" spc="-150" dirty="0" err="1">
                <a:solidFill>
                  <a:srgbClr val="FFFFFF"/>
                </a:solidFill>
                <a:latin typeface="Arial MT"/>
                <a:cs typeface="Arial MT"/>
              </a:rPr>
              <a:t>смт.Глибока</a:t>
            </a: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 – 40 км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(км): м. Чернівці – 34 км</a:t>
            </a:r>
          </a:p>
          <a:p>
            <a:pPr marL="13335" marR="144780" lvl="0" indent="0" defTabSz="914400" eaLnBrk="1" fontAlgn="auto" latinLnBrk="0" hangingPunct="1">
              <a:lnSpc>
                <a:spcPts val="1789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ІНВЕСТИЦІЙ: Будівництво та введення в експлуатацію фахової майстерні/майстерні з ремонту автомобілів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39" y="127000"/>
            <a:ext cx="11932920" cy="6604000"/>
            <a:chOff x="129539" y="127000"/>
            <a:chExt cx="11932920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20" y="1008380"/>
              <a:ext cx="4749800" cy="31089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994027"/>
              <a:ext cx="4778375" cy="3137535"/>
            </a:xfrm>
            <a:custGeom>
              <a:avLst/>
              <a:gdLst/>
              <a:ahLst/>
              <a:cxnLst/>
              <a:rect l="l" t="t" r="r" b="b"/>
              <a:pathLst>
                <a:path w="4778375" h="3137535">
                  <a:moveTo>
                    <a:pt x="0" y="3137535"/>
                  </a:moveTo>
                  <a:lnTo>
                    <a:pt x="4778375" y="3137535"/>
                  </a:lnTo>
                  <a:lnTo>
                    <a:pt x="4778375" y="0"/>
                  </a:lnTo>
                  <a:lnTo>
                    <a:pt x="0" y="0"/>
                  </a:lnTo>
                  <a:lnTo>
                    <a:pt x="0" y="3137535"/>
                  </a:lnTo>
                  <a:close/>
                </a:path>
              </a:pathLst>
            </a:custGeom>
            <a:ln w="28575">
              <a:solidFill>
                <a:srgbClr val="004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>
                <a:solidFill>
                  <a:prstClr val="white"/>
                </a:solidFill>
              </a:rPr>
              <a:t>Земельна ділянка типу </a:t>
            </a:r>
            <a:r>
              <a:rPr lang="en-US" sz="4000" spc="-145" dirty="0">
                <a:solidFill>
                  <a:prstClr val="white"/>
                </a:solidFill>
              </a:rPr>
              <a:t>BROWNFIELD</a:t>
            </a:r>
            <a:endParaRPr spc="-145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66800" y="4572000"/>
            <a:ext cx="3429000" cy="146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lang="ru-RU" sz="1600" dirty="0"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endParaRPr lang="ru-RU" sz="1400" spc="-75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 lvl="0" indent="0" defTabSz="914400" eaLnBrk="1" fontAlgn="auto" latinLnBrk="0" hangingPunct="1">
              <a:lnSpc>
                <a:spcPts val="155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lang="ru-RU"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lang="ru-RU" sz="1400" dirty="0">
              <a:latin typeface="Arial MT"/>
              <a:cs typeface="Arial MT"/>
            </a:endParaRPr>
          </a:p>
          <a:p>
            <a:pPr marL="12700" marR="0" lvl="0" indent="0" defTabSz="91440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zemlevpor-stor-otg@ukr.net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38800" y="847253"/>
            <a:ext cx="632460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" marR="14478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1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ЗНАХОДЖЕННЯ:</a:t>
            </a:r>
            <a:r>
              <a:rPr lang="uk-UA" sz="17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uk-UA" sz="1750" spc="-100" dirty="0">
                <a:solidFill>
                  <a:srgbClr val="FFFFFF"/>
                </a:solidFill>
                <a:latin typeface="Arial MT"/>
                <a:cs typeface="Arial MT"/>
              </a:rPr>
              <a:t>Чернівецька область, Чернівецький район, Сторожинецька МТГ, </a:t>
            </a:r>
            <a:r>
              <a:rPr lang="uk-UA" sz="1750" spc="-100" dirty="0" err="1">
                <a:solidFill>
                  <a:srgbClr val="FFFFFF"/>
                </a:solidFill>
                <a:latin typeface="Arial MT"/>
                <a:cs typeface="Arial MT"/>
              </a:rPr>
              <a:t>с.Бобівці</a:t>
            </a:r>
            <a:r>
              <a:rPr lang="uk-UA" sz="1750" spc="-100" dirty="0">
                <a:solidFill>
                  <a:srgbClr val="FFFFFF"/>
                </a:solidFill>
                <a:latin typeface="Arial MT"/>
                <a:cs typeface="Arial MT"/>
              </a:rPr>
              <a:t>, вул. Вишнева,1</a:t>
            </a: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90" dirty="0">
                <a:solidFill>
                  <a:srgbClr val="FFFFFF"/>
                </a:solidFill>
                <a:latin typeface="Arial MT"/>
                <a:cs typeface="Arial MT"/>
              </a:rPr>
              <a:t>РОЗМІРИ ВИРОБНИЧИХ ПЛОЩІ</a:t>
            </a:r>
            <a:r>
              <a:rPr lang="uk-UA" sz="1750" spc="-225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r>
              <a:rPr lang="uk-UA" sz="175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50" spc="-80" dirty="0" err="1">
                <a:solidFill>
                  <a:srgbClr val="FFFFFF"/>
                </a:solidFill>
                <a:latin typeface="Arial MT"/>
                <a:cs typeface="Arial MT"/>
              </a:rPr>
              <a:t>Площа</a:t>
            </a:r>
            <a:r>
              <a:rPr lang="ru-RU" sz="1750" spc="-80" dirty="0">
                <a:solidFill>
                  <a:srgbClr val="FFFFFF"/>
                </a:solidFill>
                <a:latin typeface="Arial MT"/>
                <a:cs typeface="Arial MT"/>
              </a:rPr>
              <a:t> (м2): 265,8 м2 </a:t>
            </a: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50" spc="-80" dirty="0" err="1">
                <a:solidFill>
                  <a:srgbClr val="FFFFFF"/>
                </a:solidFill>
                <a:latin typeface="Arial MT"/>
                <a:cs typeface="Arial MT"/>
              </a:rPr>
              <a:t>Кількість</a:t>
            </a:r>
            <a:r>
              <a:rPr lang="ru-RU" sz="175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750" spc="-80" dirty="0" err="1">
                <a:solidFill>
                  <a:srgbClr val="FFFFFF"/>
                </a:solidFill>
                <a:latin typeface="Arial MT"/>
                <a:cs typeface="Arial MT"/>
              </a:rPr>
              <a:t>поверхів</a:t>
            </a:r>
            <a:r>
              <a:rPr lang="ru-RU" sz="1750" spc="-80" dirty="0">
                <a:solidFill>
                  <a:srgbClr val="FFFFFF"/>
                </a:solidFill>
                <a:latin typeface="Arial MT"/>
                <a:cs typeface="Arial MT"/>
              </a:rPr>
              <a:t>: 2</a:t>
            </a: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50" spc="-80" dirty="0" err="1">
                <a:solidFill>
                  <a:srgbClr val="FFFFFF"/>
                </a:solidFill>
                <a:latin typeface="Arial MT"/>
                <a:cs typeface="Arial MT"/>
              </a:rPr>
              <a:t>Рік</a:t>
            </a:r>
            <a:r>
              <a:rPr lang="ru-RU" sz="175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750" spc="-80" dirty="0" err="1">
                <a:solidFill>
                  <a:srgbClr val="FFFFFF"/>
                </a:solidFill>
                <a:latin typeface="Arial MT"/>
                <a:cs typeface="Arial MT"/>
              </a:rPr>
              <a:t>спорудження</a:t>
            </a:r>
            <a:r>
              <a:rPr lang="ru-RU" sz="1750" spc="-80" dirty="0">
                <a:solidFill>
                  <a:srgbClr val="FFFFFF"/>
                </a:solidFill>
                <a:latin typeface="Arial MT"/>
                <a:cs typeface="Arial MT"/>
              </a:rPr>
              <a:t>: 1950-1960</a:t>
            </a: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50" spc="-80" dirty="0" err="1">
                <a:solidFill>
                  <a:srgbClr val="FFFFFF"/>
                </a:solidFill>
                <a:latin typeface="Arial MT"/>
                <a:cs typeface="Arial MT"/>
              </a:rPr>
              <a:t>Поточне</a:t>
            </a:r>
            <a:r>
              <a:rPr lang="ru-RU" sz="175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750" spc="-80" dirty="0" err="1">
                <a:solidFill>
                  <a:srgbClr val="FFFFFF"/>
                </a:solidFill>
                <a:latin typeface="Arial MT"/>
                <a:cs typeface="Arial MT"/>
              </a:rPr>
              <a:t>використання</a:t>
            </a:r>
            <a:r>
              <a:rPr lang="ru-RU" sz="1750" spc="-80" dirty="0">
                <a:solidFill>
                  <a:srgbClr val="FFFFFF"/>
                </a:solidFill>
                <a:latin typeface="Arial MT"/>
                <a:cs typeface="Arial MT"/>
              </a:rPr>
              <a:t>: Не </a:t>
            </a:r>
            <a:r>
              <a:rPr lang="ru-RU" sz="1750" spc="-80" dirty="0" err="1">
                <a:solidFill>
                  <a:srgbClr val="FFFFFF"/>
                </a:solidFill>
                <a:latin typeface="Arial MT"/>
                <a:cs typeface="Arial MT"/>
              </a:rPr>
              <a:t>використовується</a:t>
            </a:r>
            <a:endParaRPr lang="ru-RU" sz="1750" spc="-8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34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</a:t>
            </a:r>
            <a:r>
              <a:rPr lang="uk-UA" sz="1750" spc="-175" dirty="0">
                <a:solidFill>
                  <a:srgbClr val="FFFFFF"/>
                </a:solidFill>
                <a:latin typeface="Arial MT"/>
                <a:cs typeface="Arial MT"/>
              </a:rPr>
              <a:t>: відсутній</a:t>
            </a:r>
          </a:p>
          <a:p>
            <a:pPr marL="13335" marR="1647189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45" dirty="0">
                <a:solidFill>
                  <a:srgbClr val="FFFFFF"/>
                </a:solidFill>
                <a:latin typeface="Arial MT"/>
                <a:cs typeface="Arial MT"/>
              </a:rPr>
              <a:t>Категорія землі</a:t>
            </a:r>
            <a:r>
              <a:rPr lang="uk-UA" sz="1750" spc="-30" dirty="0">
                <a:solidFill>
                  <a:srgbClr val="FFFFFF"/>
                </a:solidFill>
                <a:latin typeface="Arial MT"/>
                <a:cs typeface="Arial MT"/>
              </a:rPr>
              <a:t>: </a:t>
            </a:r>
            <a:r>
              <a:rPr lang="ru-RU" sz="1750" spc="-30" dirty="0">
                <a:solidFill>
                  <a:srgbClr val="FFFFFF"/>
                </a:solidFill>
                <a:latin typeface="Arial MT"/>
                <a:cs typeface="Arial MT"/>
              </a:rPr>
              <a:t>3.1.5 </a:t>
            </a:r>
            <a:r>
              <a:rPr lang="ru-RU" sz="1750" spc="-30" dirty="0" err="1">
                <a:solidFill>
                  <a:srgbClr val="FFFFFF"/>
                </a:solidFill>
                <a:latin typeface="Arial MT"/>
                <a:cs typeface="Arial MT"/>
              </a:rPr>
              <a:t>землі</a:t>
            </a:r>
            <a:r>
              <a:rPr lang="ru-RU" sz="1750" spc="-30" dirty="0">
                <a:solidFill>
                  <a:srgbClr val="FFFFFF"/>
                </a:solidFill>
                <a:latin typeface="Arial MT"/>
                <a:cs typeface="Arial MT"/>
              </a:rPr>
              <a:t> не </a:t>
            </a:r>
            <a:r>
              <a:rPr lang="ru-RU" sz="1750" spc="-30" dirty="0" err="1">
                <a:solidFill>
                  <a:srgbClr val="FFFFFF"/>
                </a:solidFill>
                <a:latin typeface="Arial MT"/>
                <a:cs typeface="Arial MT"/>
              </a:rPr>
              <a:t>с.г</a:t>
            </a:r>
            <a:r>
              <a:rPr lang="ru-RU" sz="1750" spc="-30" dirty="0">
                <a:solidFill>
                  <a:srgbClr val="FFFFFF"/>
                </a:solidFill>
                <a:latin typeface="Arial MT"/>
                <a:cs typeface="Arial MT"/>
              </a:rPr>
              <a:t>. </a:t>
            </a:r>
            <a:r>
              <a:rPr lang="ru-RU" sz="1750" spc="-30" dirty="0" err="1">
                <a:solidFill>
                  <a:srgbClr val="FFFFFF"/>
                </a:solidFill>
                <a:latin typeface="Arial MT"/>
                <a:cs typeface="Arial MT"/>
              </a:rPr>
              <a:t>Призначення</a:t>
            </a:r>
            <a:endParaRPr lang="ru-RU" sz="1750" spc="-3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647189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50" spc="-30" dirty="0">
                <a:solidFill>
                  <a:srgbClr val="FFFFFF"/>
                </a:solidFill>
                <a:latin typeface="Arial MT"/>
                <a:cs typeface="Arial MT"/>
              </a:rPr>
              <a:t>ФОРМА ПЕРЕДАЧІ ВИРОБНИЧОЇ ПЛОЩІ </a:t>
            </a:r>
            <a:r>
              <a:rPr lang="ru-RU" sz="1750" spc="-30" dirty="0" err="1">
                <a:solidFill>
                  <a:srgbClr val="FFFFFF"/>
                </a:solidFill>
                <a:latin typeface="Arial MT"/>
                <a:cs typeface="Arial MT"/>
              </a:rPr>
              <a:t>ІНВЕСТОРУ:Продаж</a:t>
            </a:r>
            <a:r>
              <a:rPr lang="ru-RU" sz="175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750" spc="-30" dirty="0" err="1">
                <a:solidFill>
                  <a:srgbClr val="FFFFFF"/>
                </a:solidFill>
                <a:latin typeface="Arial MT"/>
                <a:cs typeface="Arial MT"/>
              </a:rPr>
              <a:t>або</a:t>
            </a:r>
            <a:r>
              <a:rPr lang="ru-RU" sz="175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750" spc="-30" dirty="0" err="1">
                <a:solidFill>
                  <a:srgbClr val="FFFFFF"/>
                </a:solidFill>
                <a:latin typeface="Arial MT"/>
                <a:cs typeface="Arial MT"/>
              </a:rPr>
              <a:t>оренда</a:t>
            </a:r>
            <a:endParaRPr lang="ru-RU" sz="1750" spc="-3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61798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2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</a:t>
            </a:r>
            <a:r>
              <a:rPr lang="uk-UA" sz="1750" spc="-140" dirty="0">
                <a:solidFill>
                  <a:srgbClr val="FFFFFF"/>
                </a:solidFill>
                <a:latin typeface="Arial MT"/>
                <a:cs typeface="Arial MT"/>
              </a:rPr>
              <a:t>(км):</a:t>
            </a:r>
            <a:r>
              <a:rPr lang="uk-UA" sz="175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uk-UA" sz="1750" spc="-160" dirty="0">
                <a:solidFill>
                  <a:srgbClr val="FFFFFF"/>
                </a:solidFill>
                <a:latin typeface="Arial MT"/>
                <a:cs typeface="Arial MT"/>
              </a:rPr>
              <a:t>15 км, 3км – дорога національного значення</a:t>
            </a:r>
            <a:endParaRPr lang="uk-UA" sz="1750" dirty="0">
              <a:latin typeface="Arial MT"/>
              <a:cs typeface="Arial MT"/>
            </a:endParaRP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185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</a:t>
            </a:r>
            <a:r>
              <a:rPr lang="uk-UA" sz="1750" spc="-150" dirty="0">
                <a:solidFill>
                  <a:srgbClr val="FFFFFF"/>
                </a:solidFill>
                <a:latin typeface="Arial MT"/>
                <a:cs typeface="Arial MT"/>
              </a:rPr>
              <a:t>):</a:t>
            </a:r>
            <a:r>
              <a:rPr lang="uk-UA" sz="175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uk-UA" sz="1750" spc="-240" dirty="0" err="1">
                <a:solidFill>
                  <a:srgbClr val="FFFFFF"/>
                </a:solidFill>
                <a:latin typeface="Arial MT"/>
                <a:cs typeface="Arial MT"/>
              </a:rPr>
              <a:t>с.Лужани</a:t>
            </a:r>
            <a:r>
              <a:rPr lang="uk-UA" sz="1750" spc="-240" dirty="0">
                <a:solidFill>
                  <a:srgbClr val="FFFFFF"/>
                </a:solidFill>
                <a:latin typeface="Arial MT"/>
                <a:cs typeface="Arial MT"/>
              </a:rPr>
              <a:t> – 12км, </a:t>
            </a:r>
          </a:p>
          <a:p>
            <a:pPr marL="13335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240" dirty="0" err="1">
                <a:solidFill>
                  <a:srgbClr val="FFFFFF"/>
                </a:solidFill>
                <a:latin typeface="Arial MT"/>
                <a:cs typeface="Arial MT"/>
              </a:rPr>
              <a:t>м.Чернівці</a:t>
            </a:r>
            <a:r>
              <a:rPr lang="uk-UA" sz="1750" spc="-240" dirty="0">
                <a:solidFill>
                  <a:srgbClr val="FFFFFF"/>
                </a:solidFill>
                <a:latin typeface="Arial MT"/>
                <a:cs typeface="Arial MT"/>
              </a:rPr>
              <a:t>– 33 км, </a:t>
            </a:r>
            <a:r>
              <a:rPr lang="uk-UA" sz="1750" spc="-240" dirty="0" err="1">
                <a:solidFill>
                  <a:srgbClr val="FFFFFF"/>
                </a:solidFill>
                <a:latin typeface="Arial MT"/>
                <a:cs typeface="Arial MT"/>
              </a:rPr>
              <a:t>смт.Глибока</a:t>
            </a:r>
            <a:r>
              <a:rPr lang="uk-UA" sz="1750" spc="-240" dirty="0">
                <a:solidFill>
                  <a:srgbClr val="FFFFFF"/>
                </a:solidFill>
                <a:latin typeface="Arial MT"/>
                <a:cs typeface="Arial MT"/>
              </a:rPr>
              <a:t> – 34 км</a:t>
            </a:r>
          </a:p>
          <a:p>
            <a:pPr marL="13335" marR="155575" lvl="0" indent="0" algn="just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80" dirty="0">
                <a:solidFill>
                  <a:srgbClr val="FFFFFF"/>
                </a:solidFill>
                <a:latin typeface="Arial MT"/>
                <a:cs typeface="Arial MT"/>
              </a:rPr>
              <a:t>НАЙБЛИЖЧИЙ АЕРОПОРТ </a:t>
            </a:r>
            <a:r>
              <a:rPr lang="uk-UA" sz="1750" spc="-135" dirty="0">
                <a:solidFill>
                  <a:srgbClr val="FFFFFF"/>
                </a:solidFill>
                <a:latin typeface="Arial MT"/>
                <a:cs typeface="Arial MT"/>
              </a:rPr>
              <a:t>(км):</a:t>
            </a:r>
            <a:r>
              <a:rPr lang="uk-UA" sz="175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uk-UA" sz="1750" spc="-240" dirty="0">
                <a:solidFill>
                  <a:srgbClr val="FFFFFF"/>
                </a:solidFill>
                <a:latin typeface="Arial MT"/>
                <a:cs typeface="Arial MT"/>
              </a:rPr>
              <a:t>м. Чернівці – 33 км</a:t>
            </a:r>
          </a:p>
          <a:p>
            <a:pPr marL="12700" marR="497840" lvl="0" indent="0" algn="just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750" spc="-26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</a:t>
            </a:r>
            <a:r>
              <a:rPr lang="uk-UA" sz="1750" spc="-160" dirty="0">
                <a:solidFill>
                  <a:srgbClr val="FFFFFF"/>
                </a:solidFill>
                <a:latin typeface="Arial MT"/>
                <a:cs typeface="Arial MT"/>
              </a:rPr>
              <a:t>: </a:t>
            </a:r>
            <a:r>
              <a:rPr lang="ru-RU" sz="1750" spc="-160" dirty="0" err="1">
                <a:solidFill>
                  <a:srgbClr val="FFFFFF"/>
                </a:solidFill>
                <a:latin typeface="Arial MT"/>
                <a:cs typeface="Arial MT"/>
              </a:rPr>
              <a:t>Реконструкція</a:t>
            </a:r>
            <a:r>
              <a:rPr lang="ru-RU" sz="1750" spc="-1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750" spc="-160" dirty="0" err="1">
                <a:solidFill>
                  <a:srgbClr val="FFFFFF"/>
                </a:solidFill>
                <a:latin typeface="Arial MT"/>
                <a:cs typeface="Arial MT"/>
              </a:rPr>
              <a:t>будівлі</a:t>
            </a:r>
            <a:r>
              <a:rPr lang="ru-RU" sz="1750" spc="-1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750" spc="-160" dirty="0" err="1">
                <a:solidFill>
                  <a:srgbClr val="FFFFFF"/>
                </a:solidFill>
                <a:latin typeface="Arial MT"/>
                <a:cs typeface="Arial MT"/>
              </a:rPr>
              <a:t>під</a:t>
            </a:r>
            <a:r>
              <a:rPr lang="ru-RU" sz="1750" spc="-160" dirty="0">
                <a:solidFill>
                  <a:srgbClr val="FFFFFF"/>
                </a:solidFill>
                <a:latin typeface="Arial MT"/>
                <a:cs typeface="Arial MT"/>
              </a:rPr>
              <a:t> заклад для </a:t>
            </a:r>
            <a:r>
              <a:rPr lang="ru-RU" sz="1750" spc="-160" dirty="0" err="1">
                <a:solidFill>
                  <a:srgbClr val="FFFFFF"/>
                </a:solidFill>
                <a:latin typeface="Arial MT"/>
                <a:cs typeface="Arial MT"/>
              </a:rPr>
              <a:t>дозвілля</a:t>
            </a:r>
            <a:r>
              <a:rPr lang="ru-RU" sz="1750" spc="-1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750" spc="-160" dirty="0" err="1">
                <a:solidFill>
                  <a:srgbClr val="FFFFFF"/>
                </a:solidFill>
                <a:latin typeface="Arial MT"/>
                <a:cs typeface="Arial MT"/>
              </a:rPr>
              <a:t>молоді</a:t>
            </a:r>
            <a:r>
              <a:rPr lang="ru-RU" sz="1750" spc="-16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r>
              <a:rPr lang="ru-RU" sz="1750" spc="-160" dirty="0" err="1">
                <a:solidFill>
                  <a:srgbClr val="FFFFFF"/>
                </a:solidFill>
                <a:latin typeface="Arial MT"/>
                <a:cs typeface="Arial MT"/>
              </a:rPr>
              <a:t>комерційний</a:t>
            </a:r>
            <a:r>
              <a:rPr lang="ru-RU" sz="1750" spc="-1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750" spc="-160" dirty="0" err="1">
                <a:solidFill>
                  <a:srgbClr val="FFFFFF"/>
                </a:solidFill>
                <a:latin typeface="Arial MT"/>
                <a:cs typeface="Arial MT"/>
              </a:rPr>
              <a:t>чи</a:t>
            </a:r>
            <a:r>
              <a:rPr lang="ru-RU" sz="1750" spc="-1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750" spc="-160" dirty="0" err="1">
                <a:solidFill>
                  <a:srgbClr val="FFFFFF"/>
                </a:solidFill>
                <a:latin typeface="Arial MT"/>
                <a:cs typeface="Arial MT"/>
              </a:rPr>
              <a:t>інший</a:t>
            </a:r>
            <a:r>
              <a:rPr lang="ru-RU" sz="1750" spc="-160" dirty="0">
                <a:solidFill>
                  <a:srgbClr val="FFFFFF"/>
                </a:solidFill>
                <a:latin typeface="Arial MT"/>
                <a:cs typeface="Arial MT"/>
              </a:rPr>
              <a:t> вид </a:t>
            </a:r>
            <a:r>
              <a:rPr lang="ru-RU" sz="1750" spc="-160" dirty="0" err="1">
                <a:solidFill>
                  <a:srgbClr val="FFFFFF"/>
                </a:solidFill>
                <a:latin typeface="Arial MT"/>
                <a:cs typeface="Arial MT"/>
              </a:rPr>
              <a:t>діяльності</a:t>
            </a:r>
            <a:endParaRPr lang="ru-RU" sz="1750" spc="-16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39" y="76200"/>
            <a:ext cx="11932920" cy="6654800"/>
            <a:chOff x="129539" y="76200"/>
            <a:chExt cx="11932920" cy="6654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39" y="127000"/>
              <a:ext cx="11932920" cy="660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92120" y="76200"/>
              <a:ext cx="5914776" cy="32037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539" y="3411220"/>
              <a:ext cx="11932920" cy="33197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071619" y="4803138"/>
              <a:ext cx="4048760" cy="38100"/>
            </a:xfrm>
            <a:custGeom>
              <a:avLst/>
              <a:gdLst/>
              <a:ahLst/>
              <a:cxnLst/>
              <a:rect l="l" t="t" r="r" b="b"/>
              <a:pathLst>
                <a:path w="4048759" h="38100">
                  <a:moveTo>
                    <a:pt x="404876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4048760" y="38100"/>
                  </a:lnTo>
                  <a:lnTo>
                    <a:pt x="4048760" y="0"/>
                  </a:lnTo>
                  <a:close/>
                </a:path>
              </a:pathLst>
            </a:custGeom>
            <a:solidFill>
              <a:srgbClr val="CA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131235" y="3906520"/>
            <a:ext cx="591947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5000" spc="-565" dirty="0">
                <a:solidFill>
                  <a:srgbClr val="FFFFFF"/>
                </a:solidFill>
                <a:latin typeface="Arial MT"/>
                <a:cs typeface="Arial MT"/>
              </a:rPr>
              <a:t>ПРИРОДНІ РЕСУРСИ</a:t>
            </a:r>
            <a:endParaRPr sz="5000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01492" y="5032623"/>
            <a:ext cx="6578956" cy="109696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algn="ctr">
              <a:lnSpc>
                <a:spcPct val="102600"/>
              </a:lnSpc>
              <a:spcBef>
                <a:spcPts val="25"/>
              </a:spcBef>
            </a:pPr>
            <a:r>
              <a:rPr lang="ru-RU" sz="2300" spc="-325" dirty="0">
                <a:solidFill>
                  <a:srgbClr val="CAFF00"/>
                </a:solidFill>
                <a:latin typeface="Arial MT"/>
                <a:cs typeface="Arial MT"/>
              </a:rPr>
              <a:t>CТОРОЖИНЕЦЬКА  МІСЬКА ТЕРИТОРІАЛЬНА ГРОМАДА</a:t>
            </a:r>
          </a:p>
          <a:p>
            <a:pPr marL="12700" marR="5080" algn="ctr">
              <a:lnSpc>
                <a:spcPct val="102600"/>
              </a:lnSpc>
              <a:spcBef>
                <a:spcPts val="25"/>
              </a:spcBef>
            </a:pPr>
            <a:r>
              <a:rPr lang="ru-RU" sz="2300" spc="-150" dirty="0" err="1">
                <a:solidFill>
                  <a:srgbClr val="CAFF00"/>
                </a:solidFill>
                <a:latin typeface="Arial MT"/>
                <a:cs typeface="Arial MT"/>
              </a:rPr>
              <a:t>Чернівецький</a:t>
            </a:r>
            <a:r>
              <a:rPr lang="ru-RU" sz="2300" spc="-150" dirty="0">
                <a:solidFill>
                  <a:srgbClr val="CAFF00"/>
                </a:solidFill>
                <a:latin typeface="Arial MT"/>
                <a:cs typeface="Arial MT"/>
              </a:rPr>
              <a:t> район, </a:t>
            </a:r>
            <a:r>
              <a:rPr lang="ru-RU" sz="2300" spc="-150" dirty="0" err="1">
                <a:solidFill>
                  <a:srgbClr val="CAFF00"/>
                </a:solidFill>
                <a:latin typeface="Arial MT"/>
                <a:cs typeface="Arial MT"/>
              </a:rPr>
              <a:t>Чернівецька</a:t>
            </a:r>
            <a:r>
              <a:rPr lang="ru-RU" sz="2300" spc="-150" dirty="0">
                <a:solidFill>
                  <a:srgbClr val="CAFF00"/>
                </a:solidFill>
                <a:latin typeface="Arial MT"/>
                <a:cs typeface="Arial MT"/>
              </a:rPr>
              <a:t> область, </a:t>
            </a:r>
            <a:r>
              <a:rPr lang="ru-RU" sz="2300" spc="-150" dirty="0" err="1">
                <a:solidFill>
                  <a:srgbClr val="CAFF00"/>
                </a:solidFill>
                <a:latin typeface="Arial MT"/>
                <a:cs typeface="Arial MT"/>
              </a:rPr>
              <a:t>Україна</a:t>
            </a:r>
            <a:r>
              <a:rPr lang="ru-RU" sz="2300" spc="-150" dirty="0">
                <a:solidFill>
                  <a:srgbClr val="CAFF00"/>
                </a:solidFill>
                <a:latin typeface="Arial MT"/>
                <a:cs typeface="Arial MT"/>
              </a:rPr>
              <a:t>, </a:t>
            </a:r>
            <a:r>
              <a:rPr lang="ru-RU" sz="2300" spc="-150" dirty="0" smtClean="0">
                <a:solidFill>
                  <a:srgbClr val="CAFF00"/>
                </a:solidFill>
                <a:latin typeface="Arial MT"/>
                <a:cs typeface="Arial MT"/>
              </a:rPr>
              <a:t>2025</a:t>
            </a:r>
            <a:endParaRPr lang="ru-RU" sz="2300" spc="-150" dirty="0">
              <a:solidFill>
                <a:srgbClr val="CAFF00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7160" y="897001"/>
            <a:ext cx="784669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uk-UA" sz="3500" spc="-65" dirty="0"/>
              <a:t>     ЕКОЛОГІЧНИЙ СТАН ТЕРИТОРІЇ</a:t>
            </a:r>
            <a:endParaRPr sz="3500" dirty="0"/>
          </a:p>
        </p:txBody>
      </p:sp>
      <p:sp>
        <p:nvSpPr>
          <p:cNvPr id="3" name="object 3"/>
          <p:cNvSpPr txBox="1"/>
          <p:nvPr/>
        </p:nvSpPr>
        <p:spPr>
          <a:xfrm>
            <a:off x="685800" y="2286000"/>
            <a:ext cx="4800600" cy="36399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59055" indent="-180340">
              <a:lnSpc>
                <a:spcPct val="106400"/>
              </a:lnSpc>
              <a:spcBef>
                <a:spcPts val="100"/>
              </a:spcBef>
              <a:buClr>
                <a:srgbClr val="CAFF00"/>
              </a:buClr>
              <a:buChar char="•"/>
              <a:tabLst>
                <a:tab pos="192405" algn="l"/>
              </a:tabLst>
            </a:pPr>
            <a:r>
              <a:rPr lang="uk-UA" sz="2000" spc="-25" dirty="0">
                <a:solidFill>
                  <a:srgbClr val="FFFFFF"/>
                </a:solidFill>
                <a:latin typeface="Arial MT"/>
                <a:cs typeface="Arial MT"/>
              </a:rPr>
              <a:t>Основною водною артерією Сторожинецької МТГ є річка </a:t>
            </a:r>
            <a:r>
              <a:rPr lang="uk-UA" sz="2000" spc="-25" dirty="0" err="1">
                <a:solidFill>
                  <a:srgbClr val="FFFFFF"/>
                </a:solidFill>
                <a:latin typeface="Arial MT"/>
                <a:cs typeface="Arial MT"/>
              </a:rPr>
              <a:t>Сірет</a:t>
            </a:r>
            <a:r>
              <a:rPr lang="uk-UA" sz="2000" spc="-25" dirty="0">
                <a:solidFill>
                  <a:srgbClr val="FFFFFF"/>
                </a:solidFill>
                <a:latin typeface="Arial MT"/>
                <a:cs typeface="Arial MT"/>
              </a:rPr>
              <a:t> та її основні притоки – Малий </a:t>
            </a:r>
            <a:r>
              <a:rPr lang="uk-UA" sz="2000" spc="-25" dirty="0" err="1">
                <a:solidFill>
                  <a:srgbClr val="FFFFFF"/>
                </a:solidFill>
                <a:latin typeface="Arial MT"/>
                <a:cs typeface="Arial MT"/>
              </a:rPr>
              <a:t>Сірет</a:t>
            </a:r>
            <a:r>
              <a:rPr lang="uk-UA" sz="2000" spc="-25" dirty="0">
                <a:solidFill>
                  <a:srgbClr val="FFFFFF"/>
                </a:solidFill>
                <a:latin typeface="Arial MT"/>
                <a:cs typeface="Arial MT"/>
              </a:rPr>
              <a:t> та </a:t>
            </a:r>
            <a:r>
              <a:rPr lang="uk-UA" sz="2000" spc="-25" dirty="0" err="1">
                <a:solidFill>
                  <a:srgbClr val="FFFFFF"/>
                </a:solidFill>
                <a:latin typeface="Arial MT"/>
                <a:cs typeface="Arial MT"/>
              </a:rPr>
              <a:t>Михидра</a:t>
            </a:r>
            <a:endParaRPr lang="uk-UA" sz="2000" spc="-25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92405" marR="59055" indent="-180340">
              <a:lnSpc>
                <a:spcPct val="106400"/>
              </a:lnSpc>
              <a:spcBef>
                <a:spcPts val="100"/>
              </a:spcBef>
              <a:buClr>
                <a:srgbClr val="CAFF00"/>
              </a:buClr>
              <a:buChar char="•"/>
              <a:tabLst>
                <a:tab pos="192405" algn="l"/>
              </a:tabLst>
            </a:pPr>
            <a:r>
              <a:rPr lang="uk-UA" sz="2000" spc="-25" dirty="0">
                <a:solidFill>
                  <a:srgbClr val="FFFFFF"/>
                </a:solidFill>
                <a:latin typeface="Arial MT"/>
                <a:cs typeface="Arial MT"/>
              </a:rPr>
              <a:t>На території громади знаходиться 63 водойми.</a:t>
            </a:r>
          </a:p>
          <a:p>
            <a:pPr marL="192405" marR="59055" indent="-180340">
              <a:lnSpc>
                <a:spcPct val="106400"/>
              </a:lnSpc>
              <a:spcBef>
                <a:spcPts val="100"/>
              </a:spcBef>
              <a:buClr>
                <a:srgbClr val="CAFF00"/>
              </a:buClr>
              <a:buChar char="•"/>
              <a:tabLst>
                <a:tab pos="192405" algn="l"/>
              </a:tabLst>
            </a:pPr>
            <a:r>
              <a:rPr lang="uk-UA" sz="2000" spc="-25" dirty="0">
                <a:solidFill>
                  <a:srgbClr val="FFFFFF"/>
                </a:solidFill>
                <a:latin typeface="Arial MT"/>
                <a:cs typeface="Arial MT"/>
              </a:rPr>
              <a:t>Землі водного фонду займають площу 611 га.</a:t>
            </a:r>
          </a:p>
          <a:p>
            <a:pPr marL="192405" marR="59055" indent="-180340">
              <a:lnSpc>
                <a:spcPct val="106400"/>
              </a:lnSpc>
              <a:spcBef>
                <a:spcPts val="100"/>
              </a:spcBef>
              <a:buClr>
                <a:srgbClr val="CAFF00"/>
              </a:buClr>
              <a:buChar char="•"/>
              <a:tabLst>
                <a:tab pos="192405" algn="l"/>
              </a:tabLst>
            </a:pPr>
            <a:r>
              <a:rPr lang="uk-UA" sz="2000" spc="-25" dirty="0">
                <a:solidFill>
                  <a:srgbClr val="FFFFFF"/>
                </a:solidFill>
                <a:latin typeface="Arial MT"/>
                <a:cs typeface="Arial MT"/>
              </a:rPr>
              <a:t>51% - 27136 га. від загальної площі земель займають землі сільськогосподарського призначення.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450329" y="2710535"/>
            <a:ext cx="4827271" cy="1966564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93675" marR="5080" indent="-180975">
              <a:lnSpc>
                <a:spcPts val="2080"/>
              </a:lnSpc>
              <a:spcBef>
                <a:spcPts val="235"/>
              </a:spcBef>
              <a:buClr>
                <a:srgbClr val="CAFF00"/>
              </a:buClr>
              <a:buChar char="•"/>
              <a:tabLst>
                <a:tab pos="193675" algn="l"/>
              </a:tabLst>
            </a:pPr>
            <a:r>
              <a:rPr lang="uk-UA" sz="2000" spc="-10" dirty="0">
                <a:solidFill>
                  <a:srgbClr val="FFFFFF"/>
                </a:solidFill>
                <a:latin typeface="Arial MT"/>
                <a:cs typeface="Arial MT"/>
              </a:rPr>
              <a:t>22339 га. території громади вкрито лісами.</a:t>
            </a:r>
          </a:p>
          <a:p>
            <a:pPr marL="193675" marR="5080" indent="-180975">
              <a:lnSpc>
                <a:spcPts val="2080"/>
              </a:lnSpc>
              <a:spcBef>
                <a:spcPts val="235"/>
              </a:spcBef>
              <a:buClr>
                <a:srgbClr val="CAFF00"/>
              </a:buClr>
              <a:buChar char="•"/>
              <a:tabLst>
                <a:tab pos="193675" algn="l"/>
              </a:tabLst>
            </a:pPr>
            <a:r>
              <a:rPr lang="uk-UA" sz="2000" spc="-10" dirty="0">
                <a:solidFill>
                  <a:srgbClr val="FFFFFF"/>
                </a:solidFill>
                <a:latin typeface="Arial MT"/>
                <a:cs typeface="Arial MT"/>
              </a:rPr>
              <a:t>Багата флора та фауна створюють сприятливі умови для розвитку туризму, рекреації.</a:t>
            </a:r>
          </a:p>
          <a:p>
            <a:pPr marL="193675" marR="5080" indent="-180975">
              <a:lnSpc>
                <a:spcPts val="2080"/>
              </a:lnSpc>
              <a:spcBef>
                <a:spcPts val="235"/>
              </a:spcBef>
              <a:buClr>
                <a:srgbClr val="CAFF00"/>
              </a:buClr>
              <a:buChar char="•"/>
              <a:tabLst>
                <a:tab pos="193675" algn="l"/>
              </a:tabLst>
            </a:pPr>
            <a:r>
              <a:rPr lang="uk-UA" sz="2000" spc="-10" dirty="0">
                <a:solidFill>
                  <a:srgbClr val="FFFFFF"/>
                </a:solidFill>
                <a:latin typeface="Arial MT"/>
                <a:cs typeface="Arial MT"/>
              </a:rPr>
              <a:t>Немає промислових підприємств із негативний впливом на довкілля.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b="13114"/>
          <a:stretch/>
        </p:blipFill>
        <p:spPr>
          <a:xfrm>
            <a:off x="1752600" y="1905000"/>
            <a:ext cx="3264153" cy="4191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916939" y="363068"/>
            <a:ext cx="9556750" cy="1382814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algn="ctr">
              <a:lnSpc>
                <a:spcPct val="101299"/>
              </a:lnSpc>
              <a:spcBef>
                <a:spcPts val="360"/>
              </a:spcBef>
            </a:pPr>
            <a:r>
              <a:rPr lang="uk-UA" sz="4300" spc="-434" dirty="0"/>
              <a:t>МОЖЛИВОСТІ ДЛЯ РОЗВИТКУ ТУРИЗМУ, ГАСТРОТУРИЗМУ</a:t>
            </a:r>
            <a:endParaRPr sz="4300" dirty="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96000" y="3352800"/>
            <a:ext cx="464439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2800" spc="-185" dirty="0">
                <a:solidFill>
                  <a:srgbClr val="FFFFFF"/>
                </a:solidFill>
                <a:latin typeface="Arial MT"/>
                <a:cs typeface="Arial MT"/>
              </a:rPr>
              <a:t>КОРОЛІВСЬКИЙ ВОДОПАД</a:t>
            </a:r>
            <a:endParaRPr sz="28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b="13326"/>
          <a:stretch/>
        </p:blipFill>
        <p:spPr>
          <a:xfrm>
            <a:off x="904239" y="1826299"/>
            <a:ext cx="5199634" cy="396490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916939" y="363068"/>
            <a:ext cx="9556750" cy="1382814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algn="ctr">
              <a:lnSpc>
                <a:spcPct val="101299"/>
              </a:lnSpc>
              <a:spcBef>
                <a:spcPts val="360"/>
              </a:spcBef>
            </a:pPr>
            <a:r>
              <a:rPr lang="ru-RU" sz="4300" spc="-434" dirty="0"/>
              <a:t>МОЖЛИВОСТІ ДЛЯ РОЗВИТКУ ТУРИЗМУ, ГАСТРОТУРИЗМУ</a:t>
            </a:r>
            <a:endParaRPr sz="4300" dirty="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53200" y="3429000"/>
            <a:ext cx="5025390" cy="862416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ts val="3220"/>
              </a:lnSpc>
              <a:spcBef>
                <a:spcPts val="325"/>
              </a:spcBef>
            </a:pPr>
            <a:r>
              <a:rPr lang="uk-UA" sz="2800" spc="-95" dirty="0">
                <a:solidFill>
                  <a:srgbClr val="FFFFFF"/>
                </a:solidFill>
                <a:latin typeface="Arial MT"/>
                <a:cs typeface="Arial MT"/>
              </a:rPr>
              <a:t>РОЗПЛІДНИК ЧЕРВОНОКНИЖНИХ ЗУБРІВ</a:t>
            </a:r>
            <a:endParaRPr sz="28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40" y="235527"/>
            <a:ext cx="11932920" cy="6604000"/>
            <a:chOff x="129539" y="127000"/>
            <a:chExt cx="11932920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39" y="127000"/>
              <a:ext cx="11932920" cy="660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539" y="127000"/>
              <a:ext cx="6858000" cy="6604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4399" y="1991360"/>
              <a:ext cx="4429760" cy="38100"/>
            </a:xfrm>
            <a:custGeom>
              <a:avLst/>
              <a:gdLst/>
              <a:ahLst/>
              <a:cxnLst/>
              <a:rect l="l" t="t" r="r" b="b"/>
              <a:pathLst>
                <a:path w="4429760" h="38100">
                  <a:moveTo>
                    <a:pt x="442976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4429760" y="38100"/>
                  </a:lnTo>
                  <a:lnTo>
                    <a:pt x="4429760" y="0"/>
                  </a:lnTo>
                  <a:close/>
                </a:path>
              </a:pathLst>
            </a:custGeom>
            <a:solidFill>
              <a:srgbClr val="CA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86000" y="1054742"/>
            <a:ext cx="1818639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uk-UA" sz="3500" dirty="0"/>
              <a:t>ЗМІСТ</a:t>
            </a:r>
            <a:endParaRPr sz="35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81000" y="2533406"/>
            <a:ext cx="6477000" cy="3749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CAFF00"/>
              </a:buClr>
              <a:buSzPts val="1600"/>
              <a:buFont typeface="Microsoft Sans Serif" panose="020B0604020202020204" pitchFamily="34" charset="0"/>
              <a:buChar char="•"/>
              <a:tabLst>
                <a:tab pos="-90170" algn="l"/>
              </a:tabLst>
              <a:defRPr/>
            </a:pPr>
            <a:r>
              <a:rPr kumimoji="0" lang="uk-UA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</a:rPr>
              <a:t>Загальна інформація………………………………………………………..5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CAFF00"/>
              </a:buClr>
              <a:buSzPts val="1600"/>
              <a:buFont typeface="Microsoft Sans Serif" panose="020B0604020202020204" pitchFamily="34" charset="0"/>
              <a:buChar char="•"/>
              <a:tabLst>
                <a:tab pos="-90170" algn="l"/>
              </a:tabLst>
              <a:defRPr/>
            </a:pPr>
            <a:r>
              <a:rPr lang="uk-UA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Фактори інвестиційної привабливості……………………..6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CAFF00"/>
              </a:buClr>
              <a:buSzPts val="1600"/>
              <a:buFont typeface="Microsoft Sans Serif" panose="020B0604020202020204" pitchFamily="34" charset="0"/>
              <a:buChar char="•"/>
              <a:tabLst>
                <a:tab pos="-90170" algn="l"/>
              </a:tabLst>
              <a:defRPr/>
            </a:pPr>
            <a:r>
              <a:rPr kumimoji="0" lang="uk-UA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</a:rPr>
              <a:t>Геолокація</a:t>
            </a:r>
            <a:r>
              <a:rPr kumimoji="0" lang="uk-UA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</a:rPr>
              <a:t>……………………………………………………………………………….7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CAFF00"/>
              </a:buClr>
              <a:buSzPts val="1600"/>
              <a:buFont typeface="Microsoft Sans Serif" panose="020B0604020202020204" pitchFamily="34" charset="0"/>
              <a:buChar char="•"/>
              <a:tabLst>
                <a:tab pos="-90170" algn="l"/>
              </a:tabLst>
              <a:defRPr/>
            </a:pPr>
            <a:r>
              <a:rPr kumimoji="0" lang="uk-UA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</a:rPr>
              <a:t> Інвестиційні пропозиції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</a:rPr>
              <a:t>Greenfiel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</a:rPr>
              <a:t>d</a:t>
            </a:r>
            <a:r>
              <a:rPr kumimoji="0" lang="uk-UA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</a:rPr>
              <a:t>…………………………….8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CAFF00"/>
              </a:buClr>
              <a:buSzPts val="1600"/>
              <a:buFont typeface="Microsoft Sans Serif" panose="020B0604020202020204" pitchFamily="34" charset="0"/>
              <a:buChar char="•"/>
              <a:tabLst>
                <a:tab pos="-90170" algn="l"/>
              </a:tabLst>
              <a:defRPr/>
            </a:pPr>
            <a:r>
              <a:rPr lang="uk-UA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Інвестиційні пропозиції </a:t>
            </a:r>
            <a:r>
              <a:rPr lang="en-US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Brownfield</a:t>
            </a:r>
            <a:r>
              <a:rPr lang="uk-UA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…………………………....</a:t>
            </a:r>
            <a:r>
              <a:rPr lang="en-GB" dirty="0" smtClean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3</a:t>
            </a:r>
            <a:r>
              <a:rPr lang="uk-UA" dirty="0" smtClean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2</a:t>
            </a:r>
            <a:endParaRPr lang="uk-UA" dirty="0">
              <a:solidFill>
                <a:srgbClr val="FFFFFF"/>
              </a:solidFill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CAFF00"/>
              </a:buClr>
              <a:buSzPts val="1600"/>
              <a:buFont typeface="Microsoft Sans Serif" panose="020B0604020202020204" pitchFamily="34" charset="0"/>
              <a:buChar char="•"/>
              <a:tabLst>
                <a:tab pos="-90170" algn="l"/>
              </a:tabLst>
              <a:defRPr/>
            </a:pPr>
            <a:r>
              <a:rPr lang="uk-UA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Природні ресурси…………………………………………......……………..</a:t>
            </a:r>
            <a:r>
              <a:rPr lang="uk-UA" dirty="0" smtClean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36</a:t>
            </a:r>
            <a:endParaRPr lang="uk-UA" dirty="0">
              <a:solidFill>
                <a:srgbClr val="FFFFFF"/>
              </a:solidFill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CAFF00"/>
              </a:buClr>
              <a:buSzPts val="1600"/>
              <a:buFont typeface="Microsoft Sans Serif" panose="020B0604020202020204" pitchFamily="34" charset="0"/>
              <a:buChar char="•"/>
              <a:tabLst>
                <a:tab pos="-90170" algn="l"/>
              </a:tabLst>
              <a:defRPr/>
            </a:pPr>
            <a:r>
              <a:rPr lang="uk-UA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Інструменти сприяння бізнесу ………………………….…………</a:t>
            </a:r>
            <a:r>
              <a:rPr lang="uk-UA" dirty="0" smtClean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43</a:t>
            </a:r>
            <a:endParaRPr lang="uk-UA" dirty="0">
              <a:solidFill>
                <a:srgbClr val="FFFFFF"/>
              </a:solidFill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CAFF00"/>
              </a:buClr>
              <a:buSzPts val="1600"/>
              <a:buFont typeface="Microsoft Sans Serif" panose="020B0604020202020204" pitchFamily="34" charset="0"/>
              <a:buChar char="•"/>
              <a:tabLst>
                <a:tab pos="-90170" algn="l"/>
              </a:tabLst>
              <a:defRPr/>
            </a:pPr>
            <a:r>
              <a:rPr lang="uk-UA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Людські ресурси ……………………………….…………………………………</a:t>
            </a:r>
            <a:r>
              <a:rPr lang="uk-UA" dirty="0" smtClean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45</a:t>
            </a:r>
            <a:endParaRPr lang="uk-UA" dirty="0">
              <a:solidFill>
                <a:srgbClr val="FFFFFF"/>
              </a:solidFill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CAFF00"/>
              </a:buClr>
              <a:buSzPts val="1600"/>
              <a:buFont typeface="Microsoft Sans Serif" panose="020B0604020202020204" pitchFamily="34" charset="0"/>
              <a:buChar char="•"/>
              <a:tabLst>
                <a:tab pos="-90170" algn="l"/>
              </a:tabLst>
              <a:defRPr/>
            </a:pPr>
            <a:r>
              <a:rPr lang="uk-UA" dirty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Контакти </a:t>
            </a:r>
            <a:r>
              <a:rPr lang="uk-UA" dirty="0" smtClean="0">
                <a:solidFill>
                  <a:srgbClr val="FFFFFF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…………………………………………………………….……………….….47</a:t>
            </a:r>
            <a:endParaRPr lang="uk-UA" dirty="0">
              <a:solidFill>
                <a:srgbClr val="FFFFFF"/>
              </a:solidFill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CAFF00"/>
              </a:buClr>
              <a:buSzPts val="1600"/>
              <a:buFont typeface="Microsoft Sans Serif" panose="020B0604020202020204" pitchFamily="34" charset="0"/>
              <a:buChar char="•"/>
              <a:tabLst>
                <a:tab pos="-90170" algn="l"/>
              </a:tabLst>
              <a:defRPr/>
            </a:pPr>
            <a:endParaRPr lang="uk-UA" sz="1600" dirty="0">
              <a:solidFill>
                <a:srgbClr val="FFFFFF"/>
              </a:solidFill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CAFF00"/>
              </a:buClr>
              <a:buSzPts val="1600"/>
              <a:tabLst>
                <a:tab pos="-90170" algn="l"/>
              </a:tabLst>
              <a:defRPr/>
            </a:pPr>
            <a:endParaRPr lang="uk-UA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0580" y="2504439"/>
            <a:ext cx="10533632" cy="3667762"/>
            <a:chOff x="830580" y="2504439"/>
            <a:chExt cx="10533632" cy="3667762"/>
          </a:xfrm>
        </p:grpSpPr>
        <p:pic>
          <p:nvPicPr>
            <p:cNvPr id="3" name="object 3"/>
            <p:cNvPicPr/>
            <p:nvPr/>
          </p:nvPicPr>
          <p:blipFill rotWithShape="1">
            <a:blip r:embed="rId2" cstate="print"/>
            <a:srcRect b="15753"/>
            <a:stretch/>
          </p:blipFill>
          <p:spPr>
            <a:xfrm>
              <a:off x="830580" y="2504489"/>
              <a:ext cx="5174234" cy="36677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 rotWithShape="1">
            <a:blip r:embed="rId3" cstate="print"/>
            <a:srcRect b="15753"/>
            <a:stretch/>
          </p:blipFill>
          <p:spPr>
            <a:xfrm>
              <a:off x="6162039" y="2504439"/>
              <a:ext cx="5202173" cy="36677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xfrm>
            <a:off x="916939" y="363068"/>
            <a:ext cx="9556750" cy="1382814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algn="ctr">
              <a:lnSpc>
                <a:spcPct val="101299"/>
              </a:lnSpc>
              <a:spcBef>
                <a:spcPts val="360"/>
              </a:spcBef>
            </a:pPr>
            <a:r>
              <a:rPr lang="ru-RU" sz="4300" spc="-434" dirty="0"/>
              <a:t>МОЖЛИВОСТІ ДЛЯ РОЗВИТКУ ТУРИЗМУ, ГАСТРОТУРИЗМУ</a:t>
            </a:r>
            <a:endParaRPr sz="43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71139" y="1964834"/>
            <a:ext cx="67818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2000" spc="-60" dirty="0">
                <a:solidFill>
                  <a:srgbClr val="FFFFFF"/>
                </a:solidFill>
                <a:latin typeface="Arial MT"/>
                <a:cs typeface="Arial MT"/>
              </a:rPr>
              <a:t>КОЗИНІ, ОВЕЧІ ФЕРМИ, ДЕ ВИРОБЛЯЮТЬСЯ СИРИ</a:t>
            </a:r>
            <a:endParaRPr sz="20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127000"/>
            <a:ext cx="11932920" cy="6604000"/>
            <a:chOff x="129539" y="127000"/>
            <a:chExt cx="11932920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39" y="127000"/>
              <a:ext cx="11932920" cy="6604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 rotWithShape="1">
            <a:blip r:embed="rId3" cstate="print"/>
            <a:srcRect b="13629"/>
            <a:stretch/>
          </p:blipFill>
          <p:spPr>
            <a:xfrm>
              <a:off x="560961" y="1826262"/>
              <a:ext cx="5199634" cy="434593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6939" y="363068"/>
            <a:ext cx="9556750" cy="1382814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algn="ctr">
              <a:lnSpc>
                <a:spcPct val="101299"/>
              </a:lnSpc>
              <a:spcBef>
                <a:spcPts val="360"/>
              </a:spcBef>
            </a:pPr>
            <a:r>
              <a:rPr lang="ru-RU" sz="4300" spc="-434" dirty="0"/>
              <a:t>МОЖЛИВОСТІ ДЛЯ РОЗВИТКУ ТУРИЗМУ, ГАСТРОТУРИЗМУ</a:t>
            </a:r>
            <a:endParaRPr sz="430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18070" y="3323192"/>
            <a:ext cx="5253991" cy="617476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ct val="95400"/>
              </a:lnSpc>
              <a:spcBef>
                <a:spcPts val="254"/>
              </a:spcBef>
            </a:pPr>
            <a:r>
              <a:rPr lang="uk-UA" sz="2000" dirty="0">
                <a:solidFill>
                  <a:srgbClr val="FFFFFF"/>
                </a:solidFill>
                <a:latin typeface="Arial MT"/>
                <a:cs typeface="Arial MT"/>
              </a:rPr>
              <a:t>ЕКО-ФЕРМА, ДЕ ЗБИРАЮТЬ, СУШАТЬ ТА ФАСУЮТЬ ЦІЛЮЩИЙ ГІРСЬКИЙ ЧАЙ</a:t>
            </a:r>
            <a:endParaRPr sz="20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b="13549"/>
          <a:stretch/>
        </p:blipFill>
        <p:spPr>
          <a:xfrm>
            <a:off x="685800" y="1766664"/>
            <a:ext cx="5199634" cy="448173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916939" y="363068"/>
            <a:ext cx="9556750" cy="1382814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algn="ctr">
              <a:lnSpc>
                <a:spcPct val="101299"/>
              </a:lnSpc>
              <a:spcBef>
                <a:spcPts val="360"/>
              </a:spcBef>
            </a:pPr>
            <a:r>
              <a:rPr lang="ru-RU" sz="4300" spc="-434" dirty="0"/>
              <a:t>МОЖЛИВОСТІ ДЛЯ РОЗВИТКУ ТУРИЗМУ, ГАСТРОТУРИЗМУ</a:t>
            </a:r>
            <a:endParaRPr sz="4300" dirty="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4600" y="3657600"/>
            <a:ext cx="5406391" cy="81695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 algn="ctr">
              <a:lnSpc>
                <a:spcPts val="3229"/>
              </a:lnSpc>
              <a:spcBef>
                <a:spcPts val="315"/>
              </a:spcBef>
            </a:pPr>
            <a:r>
              <a:rPr lang="uk-UA" sz="2000" spc="-85" dirty="0">
                <a:solidFill>
                  <a:srgbClr val="FFFFFF"/>
                </a:solidFill>
                <a:latin typeface="Arial MT"/>
                <a:cs typeface="Arial MT"/>
              </a:rPr>
              <a:t>ОСОБИСТІ СЕЛЯНСЬКІ ГОСПОДАРСТВА, ЩО СПЕЦІАЛІЗУЮТЬСЯ НА БДЖІЛЬНИЦТВІ</a:t>
            </a:r>
            <a:endParaRPr sz="20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39" y="127000"/>
            <a:ext cx="11932920" cy="6604000"/>
            <a:chOff x="129539" y="127000"/>
            <a:chExt cx="11932920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39" y="127000"/>
              <a:ext cx="11932920" cy="660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539" y="3411220"/>
              <a:ext cx="11932920" cy="331977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71619" y="4803138"/>
              <a:ext cx="4048760" cy="38100"/>
            </a:xfrm>
            <a:custGeom>
              <a:avLst/>
              <a:gdLst/>
              <a:ahLst/>
              <a:cxnLst/>
              <a:rect l="l" t="t" r="r" b="b"/>
              <a:pathLst>
                <a:path w="4048759" h="38100">
                  <a:moveTo>
                    <a:pt x="404876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4048760" y="38100"/>
                  </a:lnTo>
                  <a:lnTo>
                    <a:pt x="4048760" y="0"/>
                  </a:lnTo>
                  <a:close/>
                </a:path>
              </a:pathLst>
            </a:custGeom>
            <a:solidFill>
              <a:srgbClr val="CA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71499" y="3855703"/>
            <a:ext cx="11049000" cy="22339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6150"/>
              </a:lnSpc>
              <a:spcBef>
                <a:spcPts val="180"/>
              </a:spcBef>
            </a:pPr>
            <a:r>
              <a:rPr lang="uk-UA" sz="5000" spc="-390" dirty="0">
                <a:solidFill>
                  <a:srgbClr val="FFFFFF"/>
                </a:solidFill>
                <a:latin typeface="Arial MT"/>
                <a:cs typeface="Arial MT"/>
              </a:rPr>
              <a:t>ІНСТРУМЕНТИ СПРИЯННЯ БІЗНЕСУ</a:t>
            </a:r>
            <a:endParaRPr sz="5000" dirty="0">
              <a:latin typeface="Arial MT"/>
              <a:cs typeface="Arial MT"/>
            </a:endParaRPr>
          </a:p>
          <a:p>
            <a:pPr marR="1905" algn="ctr">
              <a:lnSpc>
                <a:spcPct val="100000"/>
              </a:lnSpc>
            </a:pPr>
            <a:endParaRPr lang="ru-RU" sz="2300" spc="-150" dirty="0">
              <a:solidFill>
                <a:srgbClr val="CAFF00"/>
              </a:solidFill>
              <a:latin typeface="Arial MT"/>
              <a:cs typeface="Arial MT"/>
            </a:endParaRPr>
          </a:p>
          <a:p>
            <a:pPr marR="1905" algn="ctr">
              <a:lnSpc>
                <a:spcPct val="100000"/>
              </a:lnSpc>
            </a:pPr>
            <a:r>
              <a:rPr lang="ru-RU" sz="2300" spc="-150" dirty="0">
                <a:solidFill>
                  <a:srgbClr val="CAFF00"/>
                </a:solidFill>
                <a:latin typeface="Arial MT"/>
                <a:cs typeface="Arial MT"/>
              </a:rPr>
              <a:t>CТОРОЖИНЕЦЬКА  МІСЬКА ТЕРИТОРІАЛЬНА ГРОМАДА</a:t>
            </a:r>
          </a:p>
          <a:p>
            <a:pPr marR="1905" algn="ctr">
              <a:lnSpc>
                <a:spcPct val="100000"/>
              </a:lnSpc>
            </a:pPr>
            <a:r>
              <a:rPr lang="ru-RU" sz="2300" spc="-150" dirty="0" err="1">
                <a:solidFill>
                  <a:srgbClr val="CAFF00"/>
                </a:solidFill>
                <a:latin typeface="Arial MT"/>
                <a:cs typeface="Arial MT"/>
              </a:rPr>
              <a:t>Чернівецький</a:t>
            </a:r>
            <a:r>
              <a:rPr lang="ru-RU" sz="2300" spc="-150" dirty="0">
                <a:solidFill>
                  <a:srgbClr val="CAFF00"/>
                </a:solidFill>
                <a:latin typeface="Arial MT"/>
                <a:cs typeface="Arial MT"/>
              </a:rPr>
              <a:t> район, </a:t>
            </a:r>
            <a:r>
              <a:rPr lang="ru-RU" sz="2300" spc="-150" dirty="0" err="1">
                <a:solidFill>
                  <a:srgbClr val="CAFF00"/>
                </a:solidFill>
                <a:latin typeface="Arial MT"/>
                <a:cs typeface="Arial MT"/>
              </a:rPr>
              <a:t>Чернівецька</a:t>
            </a:r>
            <a:r>
              <a:rPr lang="ru-RU" sz="2300" spc="-150" dirty="0">
                <a:solidFill>
                  <a:srgbClr val="CAFF00"/>
                </a:solidFill>
                <a:latin typeface="Arial MT"/>
                <a:cs typeface="Arial MT"/>
              </a:rPr>
              <a:t> область, </a:t>
            </a:r>
            <a:r>
              <a:rPr lang="ru-RU" sz="2300" spc="-150" dirty="0" err="1">
                <a:solidFill>
                  <a:srgbClr val="CAFF00"/>
                </a:solidFill>
                <a:latin typeface="Arial MT"/>
                <a:cs typeface="Arial MT"/>
              </a:rPr>
              <a:t>Україна</a:t>
            </a:r>
            <a:r>
              <a:rPr lang="ru-RU" sz="2300" spc="-150" dirty="0">
                <a:solidFill>
                  <a:srgbClr val="CAFF00"/>
                </a:solidFill>
                <a:latin typeface="Arial MT"/>
                <a:cs typeface="Arial MT"/>
              </a:rPr>
              <a:t>, </a:t>
            </a:r>
          </a:p>
          <a:p>
            <a:pPr marR="1905" algn="ctr">
              <a:lnSpc>
                <a:spcPct val="100000"/>
              </a:lnSpc>
            </a:pPr>
            <a:r>
              <a:rPr lang="ru-RU" sz="2300" spc="-150" dirty="0" smtClean="0">
                <a:solidFill>
                  <a:srgbClr val="CAFF00"/>
                </a:solidFill>
                <a:latin typeface="Arial MT"/>
                <a:cs typeface="Arial MT"/>
              </a:rPr>
              <a:t>2025</a:t>
            </a:r>
            <a:endParaRPr lang="ru-RU" sz="2300" spc="-150" dirty="0">
              <a:solidFill>
                <a:srgbClr val="CAFF00"/>
              </a:solidFill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92120" y="76200"/>
            <a:ext cx="6083770" cy="329526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762825"/>
            <a:ext cx="11506200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500" spc="-305" dirty="0"/>
              <a:t>АДМІНІСТРАТИВНІ ПОСЛУГИ ТА  РЕГУЛЯТОРНА  ДІЯЛЬНІСТЬ</a:t>
            </a:r>
            <a:endParaRPr sz="3500" dirty="0">
              <a:latin typeface="Lucida Sans Unicode"/>
              <a:cs typeface="Lucida Sans Unicode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57" y="1981200"/>
            <a:ext cx="5548737" cy="342900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6096000" y="175260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b="1" dirty="0">
              <a:solidFill>
                <a:schemeClr val="bg1"/>
              </a:solidFill>
            </a:endParaRPr>
          </a:p>
          <a:p>
            <a:r>
              <a:rPr lang="uk-UA" b="1" dirty="0">
                <a:solidFill>
                  <a:schemeClr val="bg1"/>
                </a:solidFill>
              </a:rPr>
              <a:t>Адміністративні послуги</a:t>
            </a:r>
          </a:p>
          <a:p>
            <a:r>
              <a:rPr lang="uk-UA" dirty="0">
                <a:solidFill>
                  <a:schemeClr val="bg1"/>
                </a:solidFill>
              </a:rPr>
              <a:t>● ЦНАП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uk-UA" dirty="0">
                <a:solidFill>
                  <a:schemeClr val="bg1"/>
                </a:solidFill>
              </a:rPr>
              <a:t>надає майже 300 адміністративних послуг для юридичних осіб та фізичних осіб.</a:t>
            </a:r>
          </a:p>
          <a:p>
            <a:r>
              <a:rPr lang="uk-UA" dirty="0">
                <a:solidFill>
                  <a:schemeClr val="bg1"/>
                </a:solidFill>
              </a:rPr>
              <a:t>● перелік послуг </a:t>
            </a:r>
            <a:r>
              <a:rPr lang="uk-UA" dirty="0" smtClean="0">
                <a:solidFill>
                  <a:schemeClr val="bg1"/>
                </a:solidFill>
              </a:rPr>
              <a:t>: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http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://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surl.li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/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cpgyls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</a:rPr>
              <a:t>– </a:t>
            </a:r>
            <a:r>
              <a:rPr lang="uk-UA" dirty="0">
                <a:solidFill>
                  <a:schemeClr val="bg1"/>
                </a:solidFill>
                <a:latin typeface="Arial" panose="020B0604020202020204" pitchFamily="34" charset="0"/>
              </a:rPr>
              <a:t>рішення №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31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43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</a:rPr>
              <a:t>/202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4 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</a:rPr>
              <a:t>та №232-43/2024 </a:t>
            </a:r>
            <a:r>
              <a:rPr lang="uk-UA" dirty="0">
                <a:solidFill>
                  <a:schemeClr val="bg1"/>
                </a:solidFill>
                <a:latin typeface="Arial" panose="020B0604020202020204" pitchFamily="34" charset="0"/>
              </a:rPr>
              <a:t>від 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</a:rPr>
              <a:t>11.10.2024р</a:t>
            </a:r>
            <a:r>
              <a:rPr lang="uk-UA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endParaRPr lang="uk-UA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</a:rPr>
              <a:t>(з додатками)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5194" y="377190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Регуляторна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діяльність</a:t>
            </a:r>
            <a:endParaRPr lang="ru-RU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</a:rPr>
              <a:t> ● </a:t>
            </a:r>
            <a:r>
              <a:rPr lang="ru-RU" dirty="0" err="1">
                <a:solidFill>
                  <a:schemeClr val="bg1"/>
                </a:solidFill>
              </a:rPr>
              <a:t>Перелік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діючих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регуляторних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актів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можна</a:t>
            </a:r>
            <a:r>
              <a:rPr lang="ru-RU" dirty="0">
                <a:solidFill>
                  <a:schemeClr val="bg1"/>
                </a:solidFill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переглянути</a:t>
            </a:r>
            <a:r>
              <a:rPr lang="ru-RU" dirty="0">
                <a:solidFill>
                  <a:schemeClr val="bg1"/>
                </a:solidFill>
              </a:rPr>
              <a:t> тут </a:t>
            </a:r>
            <a:r>
              <a:rPr lang="ru-RU" dirty="0" smtClean="0">
                <a:solidFill>
                  <a:schemeClr val="bg1"/>
                </a:solidFill>
              </a:rPr>
              <a:t>– </a:t>
            </a:r>
            <a:r>
              <a:rPr lang="en-US" dirty="0" smtClean="0">
                <a:solidFill>
                  <a:schemeClr val="bg1"/>
                </a:solidFill>
              </a:rPr>
              <a:t>http</a:t>
            </a:r>
            <a:r>
              <a:rPr lang="ru-RU" dirty="0" smtClean="0">
                <a:solidFill>
                  <a:schemeClr val="bg1"/>
                </a:solidFill>
              </a:rPr>
              <a:t>://</a:t>
            </a:r>
            <a:r>
              <a:rPr lang="en-US" dirty="0" smtClean="0">
                <a:solidFill>
                  <a:schemeClr val="bg1"/>
                </a:solidFill>
              </a:rPr>
              <a:t>surl.li</a:t>
            </a:r>
            <a:r>
              <a:rPr lang="ru-RU" dirty="0" smtClean="0">
                <a:solidFill>
                  <a:schemeClr val="bg1"/>
                </a:solidFill>
              </a:rPr>
              <a:t>/</a:t>
            </a:r>
            <a:r>
              <a:rPr lang="en-US" dirty="0" err="1" smtClean="0">
                <a:solidFill>
                  <a:schemeClr val="bg1"/>
                </a:solidFill>
              </a:rPr>
              <a:t>oivqlk</a:t>
            </a: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</a:rPr>
              <a:t> ● Ставки </a:t>
            </a:r>
            <a:r>
              <a:rPr lang="ru-RU" dirty="0" err="1">
                <a:solidFill>
                  <a:schemeClr val="bg1"/>
                </a:solidFill>
              </a:rPr>
              <a:t>місцевих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податків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зборів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smtClean="0">
                <a:solidFill>
                  <a:schemeClr val="bg1"/>
                </a:solidFill>
              </a:rPr>
              <a:t>2025 </a:t>
            </a:r>
            <a:r>
              <a:rPr lang="ru-RU" dirty="0" err="1">
                <a:solidFill>
                  <a:schemeClr val="bg1"/>
                </a:solidFill>
              </a:rPr>
              <a:t>рік</a:t>
            </a:r>
            <a:r>
              <a:rPr lang="ru-RU" dirty="0">
                <a:solidFill>
                  <a:schemeClr val="bg1"/>
                </a:solidFill>
              </a:rPr>
              <a:t>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можна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переглянути</a:t>
            </a:r>
            <a:r>
              <a:rPr lang="ru-RU" dirty="0">
                <a:solidFill>
                  <a:schemeClr val="bg1"/>
                </a:solidFill>
              </a:rPr>
              <a:t> тут: </a:t>
            </a:r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smtClean="0">
                <a:solidFill>
                  <a:schemeClr val="bg1"/>
                </a:solidFill>
              </a:rPr>
              <a:t>surl.li/wqhnns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та  </a:t>
            </a:r>
            <a:endParaRPr lang="ru-RU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1200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  <a:sym typeface="Arial" charset="0"/>
              </a:rPr>
              <a:t>http://surl.li/bydsrq</a:t>
            </a: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0"/>
            <a:ext cx="11932920" cy="6654800"/>
            <a:chOff x="129539" y="76200"/>
            <a:chExt cx="11932920" cy="6654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39" y="127000"/>
              <a:ext cx="11932920" cy="660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92120" y="76200"/>
              <a:ext cx="5914776" cy="32037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539" y="3411220"/>
              <a:ext cx="11932920" cy="33197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071619" y="4803138"/>
              <a:ext cx="4048760" cy="38100"/>
            </a:xfrm>
            <a:custGeom>
              <a:avLst/>
              <a:gdLst/>
              <a:ahLst/>
              <a:cxnLst/>
              <a:rect l="l" t="t" r="r" b="b"/>
              <a:pathLst>
                <a:path w="4048759" h="38100">
                  <a:moveTo>
                    <a:pt x="404876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4048760" y="38100"/>
                  </a:lnTo>
                  <a:lnTo>
                    <a:pt x="4048760" y="0"/>
                  </a:lnTo>
                  <a:close/>
                </a:path>
              </a:pathLst>
            </a:custGeom>
            <a:solidFill>
              <a:srgbClr val="CA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992120" y="3906520"/>
            <a:ext cx="653288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5000" spc="-75" dirty="0">
                <a:solidFill>
                  <a:srgbClr val="FFFFFF"/>
                </a:solidFill>
                <a:latin typeface="Arial MT"/>
                <a:cs typeface="Arial MT"/>
              </a:rPr>
              <a:t>ЛЮДСЬКІ РЕСУРСИ</a:t>
            </a:r>
            <a:endParaRPr sz="5000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90700" y="4965861"/>
            <a:ext cx="8610599" cy="109696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algn="ctr">
              <a:lnSpc>
                <a:spcPct val="102600"/>
              </a:lnSpc>
              <a:spcBef>
                <a:spcPts val="25"/>
              </a:spcBef>
            </a:pPr>
            <a:r>
              <a:rPr lang="ru-RU" sz="2300" spc="-150" dirty="0">
                <a:solidFill>
                  <a:srgbClr val="CAFF00"/>
                </a:solidFill>
                <a:latin typeface="Arial MT"/>
                <a:cs typeface="Arial MT"/>
              </a:rPr>
              <a:t>CТОРОЖИНЕЦЬКА  МІСЬКА ТЕРИТОРІАЛЬНА ГРОМАДА</a:t>
            </a:r>
          </a:p>
          <a:p>
            <a:pPr marL="12700" marR="5080" algn="ctr">
              <a:lnSpc>
                <a:spcPct val="102600"/>
              </a:lnSpc>
              <a:spcBef>
                <a:spcPts val="25"/>
              </a:spcBef>
            </a:pPr>
            <a:r>
              <a:rPr lang="ru-RU" sz="2300" spc="-150" dirty="0" err="1">
                <a:solidFill>
                  <a:srgbClr val="CAFF00"/>
                </a:solidFill>
                <a:latin typeface="Arial MT"/>
                <a:cs typeface="Arial MT"/>
              </a:rPr>
              <a:t>Чернівецький</a:t>
            </a:r>
            <a:r>
              <a:rPr lang="ru-RU" sz="2300" spc="-150" dirty="0">
                <a:solidFill>
                  <a:srgbClr val="CAFF00"/>
                </a:solidFill>
                <a:latin typeface="Arial MT"/>
                <a:cs typeface="Arial MT"/>
              </a:rPr>
              <a:t> район, </a:t>
            </a:r>
            <a:r>
              <a:rPr lang="ru-RU" sz="2300" spc="-150" dirty="0" err="1">
                <a:solidFill>
                  <a:srgbClr val="CAFF00"/>
                </a:solidFill>
                <a:latin typeface="Arial MT"/>
                <a:cs typeface="Arial MT"/>
              </a:rPr>
              <a:t>Чернівецька</a:t>
            </a:r>
            <a:r>
              <a:rPr lang="ru-RU" sz="2300" spc="-150" dirty="0">
                <a:solidFill>
                  <a:srgbClr val="CAFF00"/>
                </a:solidFill>
                <a:latin typeface="Arial MT"/>
                <a:cs typeface="Arial MT"/>
              </a:rPr>
              <a:t> область, </a:t>
            </a:r>
            <a:r>
              <a:rPr lang="ru-RU" sz="2300" spc="-150" dirty="0" err="1">
                <a:solidFill>
                  <a:srgbClr val="CAFF00"/>
                </a:solidFill>
                <a:latin typeface="Arial MT"/>
                <a:cs typeface="Arial MT"/>
              </a:rPr>
              <a:t>Україна</a:t>
            </a:r>
            <a:r>
              <a:rPr lang="ru-RU" sz="2300" spc="-150" dirty="0">
                <a:solidFill>
                  <a:srgbClr val="CAFF00"/>
                </a:solidFill>
                <a:latin typeface="Arial MT"/>
                <a:cs typeface="Arial MT"/>
              </a:rPr>
              <a:t>, </a:t>
            </a:r>
          </a:p>
          <a:p>
            <a:pPr marL="12700" marR="5080" algn="ctr">
              <a:lnSpc>
                <a:spcPct val="102600"/>
              </a:lnSpc>
              <a:spcBef>
                <a:spcPts val="25"/>
              </a:spcBef>
            </a:pPr>
            <a:r>
              <a:rPr lang="ru-RU" sz="2300" spc="-150" dirty="0" smtClean="0">
                <a:solidFill>
                  <a:srgbClr val="CAFF00"/>
                </a:solidFill>
                <a:latin typeface="Arial MT"/>
                <a:cs typeface="Arial MT"/>
              </a:rPr>
              <a:t>2025</a:t>
            </a:r>
            <a:endParaRPr lang="ru-RU" sz="2300" spc="-150" dirty="0">
              <a:solidFill>
                <a:srgbClr val="CAFF00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254000"/>
            <a:ext cx="11932920" cy="6604000"/>
            <a:chOff x="129539" y="127000"/>
            <a:chExt cx="11932920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39" y="127000"/>
              <a:ext cx="11932920" cy="6604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12260" y="1668780"/>
              <a:ext cx="3967479" cy="35560"/>
            </a:xfrm>
            <a:custGeom>
              <a:avLst/>
              <a:gdLst/>
              <a:ahLst/>
              <a:cxnLst/>
              <a:rect l="l" t="t" r="r" b="b"/>
              <a:pathLst>
                <a:path w="3967479" h="35560">
                  <a:moveTo>
                    <a:pt x="3967479" y="0"/>
                  </a:moveTo>
                  <a:lnTo>
                    <a:pt x="0" y="0"/>
                  </a:lnTo>
                  <a:lnTo>
                    <a:pt x="0" y="35559"/>
                  </a:lnTo>
                  <a:lnTo>
                    <a:pt x="3967479" y="35559"/>
                  </a:lnTo>
                  <a:lnTo>
                    <a:pt x="3967479" y="0"/>
                  </a:lnTo>
                  <a:close/>
                </a:path>
              </a:pathLst>
            </a:custGeom>
            <a:solidFill>
              <a:srgbClr val="CA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62200" y="763257"/>
            <a:ext cx="80010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5000" spc="-70" dirty="0"/>
              <a:t>ЛЮДСЬКІ РЕСУРСИ</a:t>
            </a:r>
            <a:endParaRPr sz="5000" dirty="0"/>
          </a:p>
        </p:txBody>
      </p:sp>
      <p:sp>
        <p:nvSpPr>
          <p:cNvPr id="8" name="object 8"/>
          <p:cNvSpPr txBox="1"/>
          <p:nvPr/>
        </p:nvSpPr>
        <p:spPr>
          <a:xfrm>
            <a:off x="1238250" y="3675570"/>
            <a:ext cx="3822065" cy="241413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92405" marR="58419" indent="-180340" algn="just">
              <a:lnSpc>
                <a:spcPct val="103200"/>
              </a:lnSpc>
              <a:spcBef>
                <a:spcPts val="35"/>
              </a:spcBef>
              <a:buChar char="•"/>
              <a:tabLst>
                <a:tab pos="192405" algn="l"/>
                <a:tab pos="193675" algn="l"/>
              </a:tabLst>
            </a:pPr>
            <a:endParaRPr sz="1600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06869" y="2453385"/>
            <a:ext cx="479171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72080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Arial MT"/>
              <a:cs typeface="Arial M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818567"/>
            <a:ext cx="2316681" cy="17497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09" y="4304717"/>
            <a:ext cx="1999661" cy="185944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542145" y="1843050"/>
            <a:ext cx="6477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uk-UA" sz="2000" b="1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               Працездатне населення</a:t>
            </a:r>
          </a:p>
          <a:p>
            <a:endParaRPr kumimoji="0" lang="uk-UA" sz="2000" b="1" i="0" u="none" strike="noStrike" kern="0" cap="none" spc="-8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342900" indent="-342900">
              <a:buFontTx/>
              <a:buChar char="-"/>
            </a:pPr>
            <a:r>
              <a:rPr kumimoji="0" lang="uk-UA" sz="20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В громаді 41,964 тис. мешканців. </a:t>
            </a:r>
          </a:p>
          <a:p>
            <a:r>
              <a:rPr lang="uk-UA" sz="2000" spc="-85" dirty="0">
                <a:solidFill>
                  <a:srgbClr val="FFFFFF"/>
                </a:solidFill>
                <a:latin typeface="Arial MT"/>
                <a:cs typeface="Arial MT"/>
              </a:rPr>
              <a:t>      </a:t>
            </a:r>
            <a:r>
              <a:rPr kumimoji="0" lang="uk-UA" sz="20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57,5% мешканців  працездатні, в </a:t>
            </a:r>
            <a:r>
              <a:rPr kumimoji="0" lang="uk-UA" sz="2000" b="0" i="0" u="none" strike="noStrike" kern="0" cap="none" spc="-8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т.ч</a:t>
            </a:r>
            <a:r>
              <a:rPr kumimoji="0" lang="uk-UA" sz="20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. 54% - жінки,</a:t>
            </a:r>
          </a:p>
          <a:p>
            <a:r>
              <a:rPr lang="uk-UA" sz="2000" spc="-85" dirty="0">
                <a:solidFill>
                  <a:srgbClr val="FFFFFF"/>
                </a:solidFill>
                <a:latin typeface="Arial MT"/>
                <a:cs typeface="Arial MT"/>
              </a:rPr>
              <a:t>     </a:t>
            </a:r>
            <a:r>
              <a:rPr kumimoji="0" lang="uk-UA" sz="20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 46% - чоловіки.</a:t>
            </a:r>
          </a:p>
          <a:p>
            <a:r>
              <a:rPr kumimoji="0" lang="uk-UA" sz="20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-     Офіційний рівень безробіття – </a:t>
            </a:r>
            <a:r>
              <a:rPr kumimoji="0" lang="uk-UA" sz="2000" b="0" i="0" u="none" strike="noStrike" kern="0" cap="none" spc="-8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0,7 </a:t>
            </a:r>
            <a:r>
              <a:rPr kumimoji="0" lang="uk-UA" sz="20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% або </a:t>
            </a:r>
            <a:r>
              <a:rPr kumimoji="0" lang="uk-UA" sz="2000" b="0" i="0" u="none" strike="noStrike" kern="0" cap="none" spc="-8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168 осіб.</a:t>
            </a:r>
            <a:endParaRPr kumimoji="0" lang="uk-UA" sz="2000" b="0" i="0" u="none" strike="noStrike" kern="0" cap="none" spc="-8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cs typeface="Arial MT"/>
            </a:endParaRPr>
          </a:p>
          <a:p>
            <a:endParaRPr kumimoji="0" lang="uk-UA" sz="2000" b="0" i="0" u="none" strike="noStrike" kern="0" cap="none" spc="-8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32644" y="3775855"/>
            <a:ext cx="68591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kumimoji="0" lang="uk-UA" sz="2000" b="0" i="0" u="none" strike="noStrike" kern="0" cap="none" spc="-8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"/>
              <a:cs typeface="Arial MT"/>
            </a:endParaRPr>
          </a:p>
          <a:p>
            <a:r>
              <a:rPr kumimoji="0" lang="uk-UA" sz="2000" b="1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Притік внутрішньо переміщених осіб</a:t>
            </a:r>
          </a:p>
          <a:p>
            <a:r>
              <a:rPr lang="ru-RU" sz="2000" spc="-85" dirty="0">
                <a:solidFill>
                  <a:srgbClr val="FFFFFF"/>
                </a:solidFill>
                <a:latin typeface="Arial MT"/>
              </a:rPr>
              <a:t>-</a:t>
            </a:r>
            <a:r>
              <a:rPr lang="ru-RU" sz="2000" b="1" spc="-85" dirty="0">
                <a:solidFill>
                  <a:srgbClr val="FFFFFF"/>
                </a:solidFill>
                <a:latin typeface="Arial MT"/>
              </a:rPr>
              <a:t>   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До 24.02.2022р.на </a:t>
            </a:r>
            <a:r>
              <a:rPr lang="ru-RU" sz="2000" spc="-85" dirty="0" err="1">
                <a:solidFill>
                  <a:srgbClr val="FFFFFF"/>
                </a:solidFill>
                <a:latin typeface="Arial MT"/>
              </a:rPr>
              <a:t>території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 </a:t>
            </a:r>
            <a:r>
              <a:rPr lang="ru-RU" sz="2000" spc="-85" dirty="0" err="1">
                <a:solidFill>
                  <a:srgbClr val="FFFFFF"/>
                </a:solidFill>
                <a:latin typeface="Arial MT"/>
              </a:rPr>
              <a:t>громади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 проживало 62 ВПО;</a:t>
            </a:r>
          </a:p>
          <a:p>
            <a:r>
              <a:rPr lang="ru-RU" sz="2000" spc="-85" dirty="0">
                <a:solidFill>
                  <a:srgbClr val="FFFFFF"/>
                </a:solidFill>
                <a:latin typeface="Arial MT"/>
              </a:rPr>
              <a:t>-   </a:t>
            </a:r>
            <a:r>
              <a:rPr lang="ru-RU" sz="2000" spc="-85" dirty="0" err="1">
                <a:solidFill>
                  <a:srgbClr val="FFFFFF"/>
                </a:solidFill>
                <a:latin typeface="Arial MT"/>
              </a:rPr>
              <a:t>Після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 широкомасштабного </a:t>
            </a:r>
            <a:r>
              <a:rPr lang="ru-RU" sz="2000" spc="-85" dirty="0" err="1">
                <a:solidFill>
                  <a:srgbClr val="FFFFFF"/>
                </a:solidFill>
                <a:latin typeface="Arial MT"/>
              </a:rPr>
              <a:t>вторгнення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 </a:t>
            </a:r>
            <a:r>
              <a:rPr lang="ru-RU" sz="2000" spc="-85" dirty="0" err="1">
                <a:solidFill>
                  <a:srgbClr val="FFFFFF"/>
                </a:solidFill>
                <a:latin typeface="Arial MT"/>
              </a:rPr>
              <a:t>російської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     </a:t>
            </a:r>
            <a:r>
              <a:rPr lang="ru-RU" sz="2000" spc="-85" dirty="0" err="1">
                <a:solidFill>
                  <a:srgbClr val="FFFFFF"/>
                </a:solidFill>
                <a:latin typeface="Arial MT"/>
              </a:rPr>
              <a:t>федерації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  на </a:t>
            </a:r>
            <a:r>
              <a:rPr lang="ru-RU" sz="2000" spc="-85" dirty="0" err="1">
                <a:solidFill>
                  <a:srgbClr val="FFFFFF"/>
                </a:solidFill>
                <a:latin typeface="Arial MT"/>
              </a:rPr>
              <a:t>територію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 </a:t>
            </a:r>
            <a:r>
              <a:rPr lang="ru-RU" sz="2000" spc="-85" dirty="0" err="1">
                <a:solidFill>
                  <a:srgbClr val="FFFFFF"/>
                </a:solidFill>
                <a:latin typeface="Arial MT"/>
              </a:rPr>
              <a:t>України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 24.02.2022р.  </a:t>
            </a:r>
            <a:r>
              <a:rPr lang="ru-RU" sz="2000" spc="-85" dirty="0" err="1">
                <a:solidFill>
                  <a:srgbClr val="FFFFFF"/>
                </a:solidFill>
                <a:latin typeface="Arial MT"/>
              </a:rPr>
              <a:t>кількість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 ВПО   </a:t>
            </a:r>
            <a:r>
              <a:rPr lang="ru-RU" sz="2000" spc="-85" dirty="0" err="1">
                <a:solidFill>
                  <a:srgbClr val="FFFFFF"/>
                </a:solidFill>
                <a:latin typeface="Arial MT"/>
              </a:rPr>
              <a:t>різко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 </a:t>
            </a:r>
            <a:r>
              <a:rPr lang="ru-RU" sz="2000" spc="-85" dirty="0" err="1">
                <a:solidFill>
                  <a:srgbClr val="FFFFFF"/>
                </a:solidFill>
                <a:latin typeface="Arial MT"/>
              </a:rPr>
              <a:t>зросла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 до 3000 </a:t>
            </a:r>
            <a:r>
              <a:rPr lang="ru-RU" sz="2000" spc="-85" dirty="0" err="1">
                <a:solidFill>
                  <a:srgbClr val="FFFFFF"/>
                </a:solidFill>
                <a:latin typeface="Arial MT"/>
              </a:rPr>
              <a:t>осіб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;</a:t>
            </a:r>
          </a:p>
          <a:p>
            <a:r>
              <a:rPr lang="ru-RU" sz="2000" spc="-85" dirty="0">
                <a:solidFill>
                  <a:srgbClr val="FFFFFF"/>
                </a:solidFill>
                <a:latin typeface="Arial MT"/>
              </a:rPr>
              <a:t> -  Станом на </a:t>
            </a:r>
            <a:r>
              <a:rPr lang="ru-RU" sz="2000" spc="-85" dirty="0" smtClean="0">
                <a:solidFill>
                  <a:srgbClr val="FFFFFF"/>
                </a:solidFill>
                <a:latin typeface="Arial MT"/>
              </a:rPr>
              <a:t>01.11.2024р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. в </a:t>
            </a:r>
            <a:r>
              <a:rPr lang="ru-RU" sz="2000" spc="-85" dirty="0" err="1">
                <a:solidFill>
                  <a:srgbClr val="FFFFFF"/>
                </a:solidFill>
                <a:latin typeface="Arial MT"/>
              </a:rPr>
              <a:t>громаді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 </a:t>
            </a:r>
            <a:r>
              <a:rPr lang="ru-RU" sz="2000" spc="-85" dirty="0" err="1">
                <a:solidFill>
                  <a:srgbClr val="FFFFFF"/>
                </a:solidFill>
                <a:latin typeface="Arial MT"/>
              </a:rPr>
              <a:t>зареєстровано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 </a:t>
            </a:r>
            <a:r>
              <a:rPr lang="ru-RU" sz="2000" spc="-85" dirty="0" err="1">
                <a:solidFill>
                  <a:srgbClr val="FFFFFF"/>
                </a:solidFill>
                <a:latin typeface="Arial MT"/>
              </a:rPr>
              <a:t>перебування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 </a:t>
            </a:r>
            <a:r>
              <a:rPr lang="ru-RU" sz="2000" spc="-85" dirty="0" smtClean="0">
                <a:solidFill>
                  <a:srgbClr val="FFFFFF"/>
                </a:solidFill>
                <a:latin typeface="Arial MT"/>
              </a:rPr>
              <a:t>1126 </a:t>
            </a:r>
            <a:r>
              <a:rPr lang="ru-RU" sz="2000" spc="-85" dirty="0" err="1">
                <a:solidFill>
                  <a:srgbClr val="FFFFFF"/>
                </a:solidFill>
                <a:latin typeface="Arial MT"/>
              </a:rPr>
              <a:t>внутрішньо-переміщених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 </a:t>
            </a:r>
            <a:r>
              <a:rPr lang="ru-RU" sz="2000" spc="-85" dirty="0" err="1">
                <a:solidFill>
                  <a:srgbClr val="FFFFFF"/>
                </a:solidFill>
                <a:latin typeface="Arial MT"/>
              </a:rPr>
              <a:t>осіб</a:t>
            </a:r>
            <a:r>
              <a:rPr lang="ru-RU" sz="2000" spc="-85" dirty="0">
                <a:solidFill>
                  <a:srgbClr val="FFFFFF"/>
                </a:solidFill>
                <a:latin typeface="Arial MT"/>
              </a:rPr>
              <a:t>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884631"/>
            <a:ext cx="5181600" cy="435102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199" y="304800"/>
            <a:ext cx="9906001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uk-UA" sz="3500" spc="-250" dirty="0"/>
              <a:t>З ПИТАНЬ ІНВЕСТУВАННЯ, БУДЬ-ЛАСКА, ЗВ’ЯЖІТЬСЯ З НАМИ:</a:t>
            </a:r>
            <a:endParaRPr sz="3500" dirty="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05600" y="1920490"/>
            <a:ext cx="4627880" cy="4626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indent="-227329" algn="just">
              <a:lnSpc>
                <a:spcPts val="1975"/>
              </a:lnSpc>
              <a:spcBef>
                <a:spcPts val="100"/>
              </a:spcBef>
              <a:buChar char="•"/>
              <a:tabLst>
                <a:tab pos="240029" algn="l"/>
              </a:tabLst>
            </a:pPr>
            <a:r>
              <a:rPr lang="uk-UA" sz="1800" spc="-150" dirty="0">
                <a:solidFill>
                  <a:srgbClr val="FFFFFF"/>
                </a:solidFill>
                <a:latin typeface="Arial MT"/>
                <a:cs typeface="Arial MT"/>
              </a:rPr>
              <a:t>АДРЕСА: 59000, ЧЕРНІВЕЦЬКА ОБЛАСТЬ, ЧЕРНІВЕЦЬКИЙ РАЙОН,</a:t>
            </a:r>
          </a:p>
          <a:p>
            <a:pPr marL="12700" algn="just">
              <a:lnSpc>
                <a:spcPts val="1975"/>
              </a:lnSpc>
              <a:spcBef>
                <a:spcPts val="100"/>
              </a:spcBef>
              <a:tabLst>
                <a:tab pos="240029" algn="l"/>
              </a:tabLst>
            </a:pP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      </a:t>
            </a:r>
            <a:r>
              <a:rPr lang="uk-UA" sz="1800" spc="-150" dirty="0" err="1">
                <a:solidFill>
                  <a:srgbClr val="FFFFFF"/>
                </a:solidFill>
                <a:latin typeface="Arial MT"/>
                <a:cs typeface="Arial MT"/>
              </a:rPr>
              <a:t>м.СТОРОЖИНЕЦЬ</a:t>
            </a:r>
            <a:r>
              <a:rPr lang="uk-UA" sz="1800" spc="-15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r>
              <a:rPr lang="uk-UA" sz="1800" spc="-150" dirty="0" err="1">
                <a:solidFill>
                  <a:srgbClr val="FFFFFF"/>
                </a:solidFill>
                <a:latin typeface="Arial MT"/>
                <a:cs typeface="Arial MT"/>
              </a:rPr>
              <a:t>вул.ЧЕРНІВЕЦЬКА</a:t>
            </a:r>
            <a:r>
              <a:rPr lang="uk-UA" sz="1800" spc="-150" dirty="0">
                <a:solidFill>
                  <a:srgbClr val="FFFFFF"/>
                </a:solidFill>
                <a:latin typeface="Arial MT"/>
                <a:cs typeface="Arial MT"/>
              </a:rPr>
              <a:t>, буд.6А</a:t>
            </a:r>
          </a:p>
          <a:p>
            <a:pPr marL="240029" indent="-227329" algn="just">
              <a:lnSpc>
                <a:spcPts val="1975"/>
              </a:lnSpc>
              <a:spcBef>
                <a:spcPts val="100"/>
              </a:spcBef>
              <a:buFontTx/>
              <a:buChar char="•"/>
              <a:tabLst>
                <a:tab pos="240029" algn="l"/>
              </a:tabLst>
            </a:pPr>
            <a:r>
              <a:rPr lang="ru-RU" spc="-150" dirty="0">
                <a:solidFill>
                  <a:schemeClr val="bg1"/>
                </a:solidFill>
              </a:rPr>
              <a:t>Код ЄДРПОУ 04062179</a:t>
            </a:r>
            <a:endParaRPr lang="uk-UA" sz="1800" spc="-150" dirty="0">
              <a:solidFill>
                <a:schemeClr val="bg1"/>
              </a:solidFill>
              <a:latin typeface="Arial MT"/>
              <a:cs typeface="Arial MT"/>
            </a:endParaRPr>
          </a:p>
          <a:p>
            <a:pPr marL="240029" indent="-227329" algn="just">
              <a:lnSpc>
                <a:spcPts val="1975"/>
              </a:lnSpc>
              <a:spcBef>
                <a:spcPts val="100"/>
              </a:spcBef>
              <a:buChar char="•"/>
              <a:tabLst>
                <a:tab pos="240029" algn="l"/>
              </a:tabLst>
            </a:pPr>
            <a:r>
              <a:rPr lang="uk-UA" sz="1800" spc="-150" dirty="0">
                <a:solidFill>
                  <a:srgbClr val="FFFFFF"/>
                </a:solidFill>
                <a:latin typeface="Arial MT"/>
                <a:cs typeface="Arial MT"/>
              </a:rPr>
              <a:t>СТОРОЖИНЕЦЬКА МІСЬКА РАДА ЧЕРНІВЕЦЬКОГО РАЙОНУ ЧЕРНІВЕЦЬКОЇ ОБЛАСТІ</a:t>
            </a:r>
          </a:p>
          <a:p>
            <a:pPr marL="240029" indent="-227329" algn="just">
              <a:lnSpc>
                <a:spcPts val="1975"/>
              </a:lnSpc>
              <a:spcBef>
                <a:spcPts val="100"/>
              </a:spcBef>
              <a:buChar char="•"/>
              <a:tabLst>
                <a:tab pos="240029" algn="l"/>
              </a:tabLst>
            </a:pPr>
            <a:r>
              <a:rPr lang="uk-UA" sz="1800" spc="-150" dirty="0">
                <a:solidFill>
                  <a:srgbClr val="FFFFFF"/>
                </a:solidFill>
                <a:latin typeface="Arial MT"/>
                <a:cs typeface="Arial MT"/>
              </a:rPr>
              <a:t>ВІДДІЛ ЕКОНОМІЧНОГО РОЗВИТКУ, ТОРГІВЛІ, ІНВЕСТИЦІЙ ТА  ДЕРЖАВНИХ ЗАКУПІВЕЛЬ</a:t>
            </a:r>
          </a:p>
          <a:p>
            <a:pPr marL="240029" indent="-227329" algn="just">
              <a:lnSpc>
                <a:spcPts val="1975"/>
              </a:lnSpc>
              <a:spcBef>
                <a:spcPts val="100"/>
              </a:spcBef>
              <a:buChar char="•"/>
              <a:tabLst>
                <a:tab pos="240029" algn="l"/>
              </a:tabLst>
            </a:pPr>
            <a:r>
              <a:rPr lang="uk-UA" sz="1800" spc="-150" dirty="0">
                <a:solidFill>
                  <a:srgbClr val="FFFFFF"/>
                </a:solidFill>
                <a:latin typeface="Arial MT"/>
                <a:cs typeface="Arial MT"/>
              </a:rPr>
              <a:t>Телефон: +38 (03735) 2-12-00, +380992772888</a:t>
            </a:r>
          </a:p>
          <a:p>
            <a:pPr marL="240029" indent="-227329">
              <a:lnSpc>
                <a:spcPct val="100000"/>
              </a:lnSpc>
              <a:spcBef>
                <a:spcPts val="340"/>
              </a:spcBef>
              <a:buChar char="•"/>
              <a:tabLst>
                <a:tab pos="240029" algn="l"/>
              </a:tabLst>
            </a:pPr>
            <a:r>
              <a:rPr sz="1800" spc="-150" dirty="0">
                <a:solidFill>
                  <a:srgbClr val="FFFFFF"/>
                </a:solidFill>
                <a:latin typeface="Arial MT"/>
                <a:cs typeface="Arial MT"/>
              </a:rPr>
              <a:t>E-mail: </a:t>
            </a:r>
            <a:r>
              <a:rPr lang="en-US" spc="-15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stor-misk-r@ukr.net</a:t>
            </a:r>
            <a:endParaRPr sz="1800" spc="-150" dirty="0">
              <a:latin typeface="Arial MT"/>
              <a:cs typeface="Arial MT"/>
            </a:endParaRPr>
          </a:p>
          <a:p>
            <a:pPr marL="240665" indent="-227965">
              <a:lnSpc>
                <a:spcPts val="1820"/>
              </a:lnSpc>
              <a:spcBef>
                <a:spcPts val="359"/>
              </a:spcBef>
              <a:buChar char="•"/>
              <a:tabLst>
                <a:tab pos="240665" algn="l"/>
              </a:tabLst>
            </a:pPr>
            <a:r>
              <a:rPr lang="uk-UA" sz="1800" spc="-150" dirty="0">
                <a:solidFill>
                  <a:srgbClr val="FFFFFF"/>
                </a:solidFill>
                <a:latin typeface="Arial MT"/>
                <a:cs typeface="Arial MT"/>
              </a:rPr>
              <a:t>Сайт Сторожинецької міської ради</a:t>
            </a:r>
            <a:r>
              <a:rPr sz="1800" spc="-150" dirty="0">
                <a:solidFill>
                  <a:srgbClr val="FFFFFF"/>
                </a:solidFill>
                <a:latin typeface="Arial MT"/>
                <a:cs typeface="Arial MT"/>
              </a:rPr>
              <a:t>: </a:t>
            </a:r>
            <a:endParaRPr lang="ru-RU" sz="1800" spc="-150" dirty="0" smtClean="0">
              <a:solidFill>
                <a:srgbClr val="FFFFFF"/>
              </a:solidFill>
              <a:latin typeface="Arial MT"/>
              <a:cs typeface="Arial MT"/>
            </a:endParaRPr>
          </a:p>
          <a:p>
            <a:pPr marL="12700">
              <a:lnSpc>
                <a:spcPts val="1820"/>
              </a:lnSpc>
              <a:spcBef>
                <a:spcPts val="359"/>
              </a:spcBef>
              <a:tabLst>
                <a:tab pos="240665" algn="l"/>
              </a:tabLst>
            </a:pP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smtClean="0">
                <a:solidFill>
                  <a:srgbClr val="FFFFFF"/>
                </a:solidFill>
                <a:latin typeface="Arial MT"/>
                <a:cs typeface="Arial MT"/>
              </a:rPr>
              <a:t>    </a:t>
            </a:r>
            <a:r>
              <a:rPr lang="en-US" sz="1800" spc="-150" dirty="0" smtClean="0">
                <a:solidFill>
                  <a:srgbClr val="FFFFFF"/>
                </a:solidFill>
                <a:latin typeface="Arial MT"/>
                <a:cs typeface="Arial MT"/>
              </a:rPr>
              <a:t>http</a:t>
            </a:r>
            <a:r>
              <a:rPr lang="ru-RU" sz="1800" spc="-150" dirty="0" smtClean="0">
                <a:solidFill>
                  <a:srgbClr val="FFFFFF"/>
                </a:solidFill>
                <a:latin typeface="Arial MT"/>
                <a:cs typeface="Arial MT"/>
              </a:rPr>
              <a:t>://</a:t>
            </a:r>
            <a:r>
              <a:rPr lang="en-US" sz="1800" spc="-150" dirty="0" smtClean="0">
                <a:solidFill>
                  <a:srgbClr val="FFFFFF"/>
                </a:solidFill>
                <a:latin typeface="Arial MT"/>
                <a:cs typeface="Arial MT"/>
              </a:rPr>
              <a:t>stor-rada.gov.ua</a:t>
            </a:r>
            <a:r>
              <a:rPr lang="ru-RU" sz="1800" spc="-150" dirty="0" smtClean="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endParaRPr sz="1800" spc="-150" dirty="0">
              <a:latin typeface="Arial MT"/>
              <a:cs typeface="Arial M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800" spc="-15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lang="ru-RU" sz="1800" spc="-150" dirty="0" err="1">
                <a:solidFill>
                  <a:srgbClr val="FFFFFF"/>
                </a:solidFill>
                <a:latin typeface="Arial MT"/>
                <a:cs typeface="Arial MT"/>
              </a:rPr>
              <a:t>Інтернет-сторінка</a:t>
            </a:r>
            <a:r>
              <a:rPr lang="ru-RU" sz="1800" spc="-150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</a:t>
            </a:r>
            <a:r>
              <a:rPr lang="ru-RU" sz="1800" spc="-150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800" spc="-150" dirty="0">
                <a:solidFill>
                  <a:srgbClr val="FFFFFF"/>
                </a:solidFill>
                <a:latin typeface="Arial MT"/>
                <a:cs typeface="Arial MT"/>
              </a:rPr>
              <a:t> ради у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   </a:t>
            </a:r>
            <a:r>
              <a:rPr lang="ru-RU" sz="1800" spc="-150" dirty="0" err="1" smtClean="0">
                <a:solidFill>
                  <a:srgbClr val="FFFFFF"/>
                </a:solidFill>
                <a:latin typeface="Arial MT"/>
                <a:cs typeface="Arial MT"/>
              </a:rPr>
              <a:t>фейсбуці</a:t>
            </a:r>
            <a:r>
              <a:rPr lang="en-US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n-US" spc="-150" dirty="0" smtClean="0">
                <a:solidFill>
                  <a:srgbClr val="FFFFFF"/>
                </a:solidFill>
                <a:latin typeface="Arial MT"/>
                <a:cs typeface="Arial MT"/>
              </a:rPr>
              <a:t>https</a:t>
            </a:r>
            <a:r>
              <a:rPr lang="ru-RU" spc="-150" dirty="0" smtClean="0">
                <a:solidFill>
                  <a:srgbClr val="FFFFFF"/>
                </a:solidFill>
                <a:latin typeface="Arial MT"/>
                <a:cs typeface="Arial MT"/>
              </a:rPr>
              <a:t>://</a:t>
            </a:r>
            <a:r>
              <a:rPr lang="en-US" spc="-150" dirty="0" smtClean="0">
                <a:solidFill>
                  <a:srgbClr val="FFFFFF"/>
                </a:solidFill>
                <a:latin typeface="Arial MT"/>
                <a:cs typeface="Arial MT"/>
              </a:rPr>
              <a:t>www.facebook.com</a:t>
            </a:r>
            <a:r>
              <a:rPr lang="ru-RU" spc="-150" dirty="0" smtClean="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r>
              <a:rPr lang="en-US" spc="-150" dirty="0" err="1" smtClean="0">
                <a:solidFill>
                  <a:srgbClr val="FFFFFF"/>
                </a:solidFill>
                <a:latin typeface="Arial MT"/>
                <a:cs typeface="Arial MT"/>
              </a:rPr>
              <a:t>Stor.misk.rada</a:t>
            </a:r>
            <a:r>
              <a:rPr lang="ru-RU" spc="-150" dirty="0" smtClean="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endParaRPr kumimoji="0" lang="ru-RU" sz="1400" b="0" i="0" u="none" strike="noStrike" kern="1200" cap="none" spc="-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Arial" charset="0"/>
            </a:endParaRPr>
          </a:p>
          <a:p>
            <a:pPr marL="240665" marR="56515" indent="-227965">
              <a:lnSpc>
                <a:spcPts val="1789"/>
              </a:lnSpc>
              <a:spcBef>
                <a:spcPts val="484"/>
              </a:spcBef>
              <a:buChar char="•"/>
              <a:tabLst>
                <a:tab pos="240665" algn="l"/>
              </a:tabLst>
            </a:pPr>
            <a:endParaRPr sz="18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39" y="127000"/>
            <a:ext cx="11932920" cy="6604000"/>
            <a:chOff x="129539" y="127000"/>
            <a:chExt cx="11932920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39" y="127000"/>
              <a:ext cx="11932920" cy="6604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57218" y="2423160"/>
              <a:ext cx="5877560" cy="63500"/>
            </a:xfrm>
            <a:custGeom>
              <a:avLst/>
              <a:gdLst/>
              <a:ahLst/>
              <a:cxnLst/>
              <a:rect l="l" t="t" r="r" b="b"/>
              <a:pathLst>
                <a:path w="5877559" h="63500">
                  <a:moveTo>
                    <a:pt x="5877559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5877559" y="63500"/>
                  </a:lnTo>
                  <a:lnTo>
                    <a:pt x="5877559" y="0"/>
                  </a:lnTo>
                  <a:close/>
                </a:path>
              </a:pathLst>
            </a:custGeom>
            <a:solidFill>
              <a:srgbClr val="CA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58799" y="670699"/>
            <a:ext cx="104882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uk-UA" sz="5000" spc="-70" dirty="0"/>
              <a:t>ЗАПРОШУЄМО</a:t>
            </a:r>
            <a:r>
              <a:rPr lang="uk-UA" sz="6000" spc="-1120" dirty="0"/>
              <a:t> </a:t>
            </a:r>
            <a:r>
              <a:rPr lang="uk-UA" sz="5000" spc="-70" dirty="0"/>
              <a:t>ДО СПІВПРАЦІ!</a:t>
            </a:r>
            <a:endParaRPr sz="5000" spc="-70" dirty="0"/>
          </a:p>
        </p:txBody>
      </p:sp>
      <p:sp>
        <p:nvSpPr>
          <p:cNvPr id="6" name="object 6"/>
          <p:cNvSpPr txBox="1"/>
          <p:nvPr/>
        </p:nvSpPr>
        <p:spPr>
          <a:xfrm>
            <a:off x="381000" y="1855432"/>
            <a:ext cx="11353800" cy="43923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ct val="1026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0" cap="none" spc="-150" normalizeH="0" baseline="0" noProof="0" dirty="0" smtClean="0">
                <a:ln>
                  <a:noFill/>
                </a:ln>
                <a:solidFill>
                  <a:srgbClr val="CAFF00"/>
                </a:solidFill>
                <a:effectLst/>
                <a:uLnTx/>
                <a:uFillTx/>
                <a:latin typeface="Arial MT"/>
                <a:cs typeface="Arial MT"/>
              </a:rPr>
              <a:t>CТОРОЖИНЕЦЬКА  МІСЬКА ТЕРИТОРІАЛЬНА </a:t>
            </a:r>
            <a:r>
              <a:rPr lang="uk-UA" sz="3400" spc="-150" dirty="0" smtClean="0">
                <a:solidFill>
                  <a:srgbClr val="CAFF00"/>
                </a:solidFill>
                <a:latin typeface="Arial MT"/>
                <a:cs typeface="Arial MT"/>
              </a:rPr>
              <a:t>ГР</a:t>
            </a:r>
            <a:r>
              <a:rPr kumimoji="0" lang="ru-RU" sz="3400" b="0" i="0" u="none" strike="noStrike" kern="0" cap="none" spc="-150" normalizeH="0" baseline="0" noProof="0" dirty="0" smtClean="0">
                <a:ln>
                  <a:noFill/>
                </a:ln>
                <a:solidFill>
                  <a:srgbClr val="CAFF00"/>
                </a:solidFill>
                <a:effectLst/>
                <a:uLnTx/>
                <a:uFillTx/>
                <a:latin typeface="Arial MT"/>
                <a:cs typeface="Arial MT"/>
              </a:rPr>
              <a:t>ОМАДА</a:t>
            </a:r>
          </a:p>
          <a:p>
            <a:pPr marL="12700" marR="5080" lvl="0" indent="0" algn="ctr" defTabSz="914400" eaLnBrk="1" fontAlgn="auto" latinLnBrk="0" hangingPunct="1">
              <a:lnSpc>
                <a:spcPct val="1026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-150" normalizeH="0" baseline="0" noProof="0" dirty="0" smtClean="0">
              <a:ln>
                <a:noFill/>
              </a:ln>
              <a:solidFill>
                <a:srgbClr val="CAFF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12700" marR="5080" lvl="0" indent="0" algn="ctr" defTabSz="914400" eaLnBrk="1" fontAlgn="auto" latinLnBrk="0" hangingPunct="1">
              <a:lnSpc>
                <a:spcPct val="1026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-150" normalizeH="0" baseline="0" noProof="0" dirty="0" err="1" smtClean="0">
                <a:ln>
                  <a:noFill/>
                </a:ln>
                <a:solidFill>
                  <a:srgbClr val="CAFF00"/>
                </a:solidFill>
                <a:effectLst/>
                <a:uLnTx/>
                <a:uFillTx/>
                <a:latin typeface="Arial MT"/>
                <a:cs typeface="Arial MT"/>
              </a:rPr>
              <a:t>Чернівецький</a:t>
            </a:r>
            <a:r>
              <a:rPr kumimoji="0" lang="ru-RU" sz="3600" b="0" i="0" u="none" strike="noStrike" kern="0" cap="none" spc="-150" normalizeH="0" baseline="0" noProof="0" dirty="0" smtClean="0">
                <a:ln>
                  <a:noFill/>
                </a:ln>
                <a:solidFill>
                  <a:srgbClr val="CAFF00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lang="ru-RU" sz="3600" b="0" i="0" u="none" strike="noStrike" kern="0" cap="none" spc="-150" normalizeH="0" baseline="0" noProof="0" dirty="0">
                <a:ln>
                  <a:noFill/>
                </a:ln>
                <a:solidFill>
                  <a:srgbClr val="CAFF00"/>
                </a:solidFill>
                <a:effectLst/>
                <a:uLnTx/>
                <a:uFillTx/>
                <a:latin typeface="Arial MT"/>
                <a:cs typeface="Arial MT"/>
              </a:rPr>
              <a:t>район, </a:t>
            </a:r>
            <a:r>
              <a:rPr kumimoji="0" lang="ru-RU" sz="3600" b="0" i="0" u="none" strike="noStrike" kern="0" cap="none" spc="-150" normalizeH="0" baseline="0" noProof="0" dirty="0" err="1">
                <a:ln>
                  <a:noFill/>
                </a:ln>
                <a:solidFill>
                  <a:srgbClr val="CAFF00"/>
                </a:solidFill>
                <a:effectLst/>
                <a:uLnTx/>
                <a:uFillTx/>
                <a:latin typeface="Arial MT"/>
                <a:cs typeface="Arial MT"/>
              </a:rPr>
              <a:t>Чернівецька</a:t>
            </a:r>
            <a:r>
              <a:rPr kumimoji="0" lang="ru-RU" sz="3600" b="0" i="0" u="none" strike="noStrike" kern="0" cap="none" spc="-150" normalizeH="0" baseline="0" noProof="0" dirty="0">
                <a:ln>
                  <a:noFill/>
                </a:ln>
                <a:solidFill>
                  <a:srgbClr val="CAFF00"/>
                </a:solidFill>
                <a:effectLst/>
                <a:uLnTx/>
                <a:uFillTx/>
                <a:latin typeface="Arial MT"/>
                <a:cs typeface="Arial MT"/>
              </a:rPr>
              <a:t> </a:t>
            </a:r>
            <a:r>
              <a:rPr kumimoji="0" lang="ru-RU" sz="3600" b="0" i="0" u="none" strike="noStrike" kern="0" cap="none" spc="-150" normalizeH="0" baseline="0" noProof="0" dirty="0" smtClean="0">
                <a:ln>
                  <a:noFill/>
                </a:ln>
                <a:solidFill>
                  <a:srgbClr val="CAFF00"/>
                </a:solidFill>
                <a:effectLst/>
                <a:uLnTx/>
                <a:uFillTx/>
                <a:latin typeface="Arial MT"/>
                <a:cs typeface="Arial MT"/>
              </a:rPr>
              <a:t>область</a:t>
            </a:r>
          </a:p>
          <a:p>
            <a:pPr marL="12700" marR="5080" lvl="0" indent="0" algn="ctr" defTabSz="914400" eaLnBrk="1" fontAlgn="auto" latinLnBrk="0" hangingPunct="1">
              <a:lnSpc>
                <a:spcPct val="1026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-150" normalizeH="0" baseline="0" noProof="0" dirty="0" err="1" smtClean="0">
                <a:ln>
                  <a:noFill/>
                </a:ln>
                <a:solidFill>
                  <a:srgbClr val="CAFF00"/>
                </a:solidFill>
                <a:effectLst/>
                <a:uLnTx/>
                <a:uFillTx/>
                <a:latin typeface="Arial MT"/>
                <a:cs typeface="Arial MT"/>
              </a:rPr>
              <a:t>Україна</a:t>
            </a:r>
            <a:r>
              <a:rPr kumimoji="0" lang="ru-RU" sz="3600" b="0" i="0" u="none" strike="noStrike" kern="0" cap="none" spc="-150" normalizeH="0" baseline="0" noProof="0" dirty="0">
                <a:ln>
                  <a:noFill/>
                </a:ln>
                <a:solidFill>
                  <a:srgbClr val="CAFF00"/>
                </a:solidFill>
                <a:effectLst/>
                <a:uLnTx/>
                <a:uFillTx/>
                <a:latin typeface="Arial MT"/>
                <a:cs typeface="Arial MT"/>
              </a:rPr>
              <a:t>, </a:t>
            </a:r>
            <a:r>
              <a:rPr kumimoji="0" lang="ru-RU" sz="3600" b="0" i="0" u="none" strike="noStrike" kern="0" cap="none" spc="-150" normalizeH="0" baseline="0" noProof="0" dirty="0" smtClean="0">
                <a:ln>
                  <a:noFill/>
                </a:ln>
                <a:solidFill>
                  <a:srgbClr val="CAFF00"/>
                </a:solidFill>
                <a:effectLst/>
                <a:uLnTx/>
                <a:uFillTx/>
                <a:latin typeface="Arial MT"/>
                <a:cs typeface="Arial MT"/>
              </a:rPr>
              <a:t>2025</a:t>
            </a:r>
            <a:endParaRPr kumimoji="0" lang="ru-RU" sz="3600" b="0" i="0" u="none" strike="noStrike" kern="0" cap="none" spc="-150" normalizeH="0" baseline="0" noProof="0" dirty="0">
              <a:ln>
                <a:noFill/>
              </a:ln>
              <a:solidFill>
                <a:srgbClr val="CAFF00"/>
              </a:solidFill>
              <a:effectLst/>
              <a:uLnTx/>
              <a:uFillTx/>
              <a:latin typeface="Arial MT"/>
              <a:cs typeface="Arial MT"/>
            </a:endParaRPr>
          </a:p>
          <a:p>
            <a:pPr marL="8255" algn="ctr">
              <a:lnSpc>
                <a:spcPts val="2265"/>
              </a:lnSpc>
            </a:pPr>
            <a:endParaRPr lang="uk-UA" sz="2000" spc="-10" dirty="0">
              <a:solidFill>
                <a:srgbClr val="CAFF00"/>
              </a:solidFill>
              <a:latin typeface="Arial MT"/>
              <a:cs typeface="Arial MT"/>
            </a:endParaRPr>
          </a:p>
          <a:p>
            <a:pPr marL="8255" algn="ctr">
              <a:lnSpc>
                <a:spcPts val="2265"/>
              </a:lnSpc>
            </a:pPr>
            <a:r>
              <a:rPr lang="uk-UA" sz="2000" spc="-10" dirty="0">
                <a:solidFill>
                  <a:srgbClr val="CAFF00"/>
                </a:solidFill>
                <a:latin typeface="Arial MT"/>
                <a:cs typeface="Arial MT"/>
              </a:rPr>
              <a:t>Телефони:</a:t>
            </a:r>
            <a:endParaRPr sz="2000" dirty="0">
              <a:latin typeface="Arial MT"/>
              <a:cs typeface="Arial MT"/>
            </a:endParaRPr>
          </a:p>
          <a:p>
            <a:pPr marL="11430" algn="ctr">
              <a:lnSpc>
                <a:spcPts val="4065"/>
              </a:lnSpc>
            </a:pPr>
            <a:r>
              <a:rPr sz="35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500" dirty="0">
                <a:solidFill>
                  <a:srgbClr val="FFFFFF"/>
                </a:solidFill>
                <a:latin typeface="Arial MT"/>
                <a:cs typeface="Arial MT"/>
              </a:rPr>
              <a:t>+38</a:t>
            </a:r>
            <a:r>
              <a:rPr sz="35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500" dirty="0">
                <a:solidFill>
                  <a:srgbClr val="FFFFFF"/>
                </a:solidFill>
                <a:latin typeface="Arial MT"/>
                <a:cs typeface="Arial MT"/>
              </a:rPr>
              <a:t>(03735)</a:t>
            </a:r>
            <a:r>
              <a:rPr sz="35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500" spc="-25" dirty="0">
                <a:solidFill>
                  <a:srgbClr val="FFFFFF"/>
                </a:solidFill>
                <a:latin typeface="Arial MT"/>
                <a:cs typeface="Arial MT"/>
              </a:rPr>
              <a:t>2-12-</a:t>
            </a:r>
            <a:r>
              <a:rPr sz="3500" dirty="0">
                <a:solidFill>
                  <a:srgbClr val="FFFFFF"/>
                </a:solidFill>
                <a:latin typeface="Arial MT"/>
                <a:cs typeface="Arial MT"/>
              </a:rPr>
              <a:t>00,</a:t>
            </a:r>
            <a:r>
              <a:rPr sz="35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500" dirty="0">
                <a:solidFill>
                  <a:srgbClr val="FFFFFF"/>
                </a:solidFill>
                <a:latin typeface="Arial MT"/>
                <a:cs typeface="Arial MT"/>
              </a:rPr>
              <a:t>+38</a:t>
            </a:r>
            <a:r>
              <a:rPr sz="35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500" dirty="0">
                <a:solidFill>
                  <a:srgbClr val="FFFFFF"/>
                </a:solidFill>
                <a:latin typeface="Arial MT"/>
                <a:cs typeface="Arial MT"/>
              </a:rPr>
              <a:t>(09</a:t>
            </a:r>
            <a:r>
              <a:rPr lang="uk-UA" sz="3500" dirty="0">
                <a:solidFill>
                  <a:srgbClr val="FFFFFF"/>
                </a:solidFill>
                <a:latin typeface="Arial MT"/>
                <a:cs typeface="Arial MT"/>
              </a:rPr>
              <a:t>9</a:t>
            </a:r>
            <a:r>
              <a:rPr sz="3500" dirty="0">
                <a:solidFill>
                  <a:srgbClr val="FFFFFF"/>
                </a:solidFill>
                <a:latin typeface="Arial MT"/>
                <a:cs typeface="Arial MT"/>
              </a:rPr>
              <a:t>)</a:t>
            </a:r>
            <a:r>
              <a:rPr sz="35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uk-UA" sz="3500" spc="-55" dirty="0">
                <a:solidFill>
                  <a:srgbClr val="FFFFFF"/>
                </a:solidFill>
                <a:latin typeface="Arial MT"/>
                <a:cs typeface="Arial MT"/>
              </a:rPr>
              <a:t>277</a:t>
            </a:r>
            <a:r>
              <a:rPr sz="3500" spc="-45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lang="uk-UA" sz="3500" spc="-45" dirty="0">
                <a:solidFill>
                  <a:srgbClr val="FFFFFF"/>
                </a:solidFill>
                <a:latin typeface="Arial MT"/>
                <a:cs typeface="Arial MT"/>
              </a:rPr>
              <a:t>28</a:t>
            </a:r>
            <a:r>
              <a:rPr sz="3500" spc="-45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lang="uk-UA" sz="3500" spc="-45" dirty="0">
                <a:solidFill>
                  <a:srgbClr val="FFFFFF"/>
                </a:solidFill>
                <a:latin typeface="Arial MT"/>
                <a:cs typeface="Arial MT"/>
              </a:rPr>
              <a:t>8</a:t>
            </a:r>
            <a:r>
              <a:rPr sz="3500" spc="-25" dirty="0">
                <a:solidFill>
                  <a:srgbClr val="FFFFFF"/>
                </a:solidFill>
                <a:latin typeface="Arial MT"/>
                <a:cs typeface="Arial MT"/>
              </a:rPr>
              <a:t>8</a:t>
            </a:r>
            <a:endParaRPr sz="3500" dirty="0">
              <a:latin typeface="Arial MT"/>
              <a:cs typeface="Arial MT"/>
            </a:endParaRPr>
          </a:p>
          <a:p>
            <a:pPr marL="5715" algn="ctr">
              <a:lnSpc>
                <a:spcPts val="2250"/>
              </a:lnSpc>
              <a:spcBef>
                <a:spcPts val="1535"/>
              </a:spcBef>
            </a:pPr>
            <a:r>
              <a:rPr sz="2000" spc="-10" dirty="0">
                <a:solidFill>
                  <a:srgbClr val="CAFF00"/>
                </a:solidFill>
                <a:latin typeface="Arial MT"/>
                <a:cs typeface="Arial MT"/>
              </a:rPr>
              <a:t>Email</a:t>
            </a:r>
            <a:r>
              <a:rPr lang="uk-UA" sz="2000" spc="-10" dirty="0">
                <a:solidFill>
                  <a:srgbClr val="CAFF00"/>
                </a:solidFill>
                <a:latin typeface="Arial MT"/>
                <a:cs typeface="Arial MT"/>
              </a:rPr>
              <a:t>:</a:t>
            </a:r>
            <a:endParaRPr sz="2000" dirty="0">
              <a:latin typeface="Arial MT"/>
              <a:cs typeface="Arial MT"/>
            </a:endParaRPr>
          </a:p>
          <a:p>
            <a:pPr marL="5715" algn="ctr">
              <a:lnSpc>
                <a:spcPts val="4050"/>
              </a:lnSpc>
            </a:pPr>
            <a:r>
              <a:rPr lang="en-US" sz="3500" u="sng" spc="-1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s</a:t>
            </a:r>
            <a:r>
              <a:rPr lang="en-US" sz="3500" u="sng" spc="-145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tor-misk-r@ukr.net</a:t>
            </a:r>
            <a:endParaRPr sz="35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39" y="71581"/>
            <a:ext cx="11932920" cy="6604000"/>
            <a:chOff x="129539" y="127000"/>
            <a:chExt cx="11932920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39" y="127000"/>
              <a:ext cx="11932920" cy="6604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0660" y="751840"/>
              <a:ext cx="4826254" cy="55171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76060" y="777240"/>
              <a:ext cx="4800854" cy="54127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6938" y="1550098"/>
            <a:ext cx="479806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200" u="sng" spc="-30" dirty="0">
                <a:uFill>
                  <a:solidFill>
                    <a:srgbClr val="CAFF00"/>
                  </a:solidFill>
                </a:uFill>
              </a:rPr>
              <a:t>ЗАГАЛЬНА ІНФОРМАЦІЯ</a:t>
            </a:r>
            <a:endParaRPr sz="3200" dirty="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45688" y="2397048"/>
            <a:ext cx="34690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pc="-45" dirty="0">
                <a:solidFill>
                  <a:srgbClr val="CAFF00"/>
                </a:solidFill>
                <a:latin typeface="Arial MT"/>
                <a:cs typeface="Arial MT"/>
              </a:rPr>
              <a:t>Чисельність населення, тис. осіб</a:t>
            </a:r>
            <a:endParaRPr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45689" y="2907550"/>
            <a:ext cx="320357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pc="-65" dirty="0">
                <a:solidFill>
                  <a:srgbClr val="CAFF00"/>
                </a:solidFill>
                <a:latin typeface="Arial MT"/>
                <a:cs typeface="Arial MT"/>
              </a:rPr>
              <a:t>Площа громади, </a:t>
            </a:r>
            <a:r>
              <a:rPr lang="uk-UA" spc="-65" dirty="0" err="1">
                <a:solidFill>
                  <a:srgbClr val="CAFF00"/>
                </a:solidFill>
                <a:latin typeface="Arial MT"/>
                <a:cs typeface="Arial MT"/>
              </a:rPr>
              <a:t>кв.км</a:t>
            </a:r>
            <a:r>
              <a:rPr lang="uk-UA" spc="-65" dirty="0">
                <a:solidFill>
                  <a:srgbClr val="CAFF00"/>
                </a:solidFill>
                <a:latin typeface="Arial MT"/>
                <a:cs typeface="Arial MT"/>
              </a:rPr>
              <a:t>.</a:t>
            </a:r>
            <a:endParaRPr dirty="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6939" y="2160866"/>
            <a:ext cx="1107440" cy="155702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41,964</a:t>
            </a:r>
            <a:endParaRPr sz="28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532,96</a:t>
            </a:r>
            <a:endParaRPr sz="28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2800" spc="-25" dirty="0">
                <a:solidFill>
                  <a:srgbClr val="FFFFFF"/>
                </a:solidFill>
                <a:latin typeface="Arial MT"/>
                <a:cs typeface="Arial MT"/>
              </a:rPr>
              <a:t>17</a:t>
            </a:r>
            <a:endParaRPr sz="2800" dirty="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45790" y="3418052"/>
            <a:ext cx="266441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pc="-150" dirty="0">
                <a:solidFill>
                  <a:srgbClr val="CAFF00"/>
                </a:solidFill>
                <a:latin typeface="Arial MT"/>
                <a:cs typeface="Arial MT"/>
              </a:rPr>
              <a:t>Кількість населених пунктів</a:t>
            </a:r>
            <a:endParaRPr spc="-150" dirty="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6939" y="3934398"/>
            <a:ext cx="4798060" cy="1285607"/>
          </a:xfrm>
          <a:prstGeom prst="rect">
            <a:avLst/>
          </a:prstGeom>
        </p:spPr>
        <p:txBody>
          <a:bodyPr vert="horz" wrap="square" lIns="0" tIns="24955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64"/>
              </a:spcBef>
            </a:pPr>
            <a:r>
              <a:rPr lang="uk-UA" sz="2200" u="sng" spc="-30" dirty="0">
                <a:solidFill>
                  <a:schemeClr val="bg1"/>
                </a:solidFill>
                <a:uFill>
                  <a:solidFill>
                    <a:srgbClr val="CAFF00"/>
                  </a:solidFill>
                </a:uFill>
                <a:latin typeface="Arial MT"/>
                <a:ea typeface="+mj-ea"/>
                <a:cs typeface="Arial MT"/>
              </a:rPr>
              <a:t>м. Сторожинець</a:t>
            </a:r>
            <a:endParaRPr sz="2200" u="sng" spc="-30" dirty="0">
              <a:solidFill>
                <a:schemeClr val="bg1"/>
              </a:solidFill>
              <a:uFill>
                <a:solidFill>
                  <a:srgbClr val="CAFF00"/>
                </a:solidFill>
              </a:uFill>
              <a:latin typeface="Arial MT"/>
              <a:ea typeface="+mj-ea"/>
              <a:cs typeface="Arial MT"/>
            </a:endParaRPr>
          </a:p>
          <a:p>
            <a:pPr marL="1841500">
              <a:lnSpc>
                <a:spcPct val="100000"/>
              </a:lnSpc>
              <a:spcBef>
                <a:spcPts val="1065"/>
              </a:spcBef>
            </a:pPr>
            <a:r>
              <a:rPr lang="uk-UA" dirty="0">
                <a:solidFill>
                  <a:srgbClr val="CAFF00"/>
                </a:solidFill>
                <a:latin typeface="Arial MT"/>
                <a:cs typeface="Arial MT"/>
              </a:rPr>
              <a:t>Адміністративний центр громади</a:t>
            </a:r>
            <a:endParaRPr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0177" y="152400"/>
            <a:ext cx="11932920" cy="6699803"/>
            <a:chOff x="129539" y="127000"/>
            <a:chExt cx="11932920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39" y="127000"/>
              <a:ext cx="11932920" cy="6604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312919" y="1668780"/>
              <a:ext cx="3566160" cy="35560"/>
            </a:xfrm>
            <a:custGeom>
              <a:avLst/>
              <a:gdLst/>
              <a:ahLst/>
              <a:cxnLst/>
              <a:rect l="l" t="t" r="r" b="b"/>
              <a:pathLst>
                <a:path w="3566159" h="35560">
                  <a:moveTo>
                    <a:pt x="3566160" y="0"/>
                  </a:moveTo>
                  <a:lnTo>
                    <a:pt x="0" y="0"/>
                  </a:lnTo>
                  <a:lnTo>
                    <a:pt x="0" y="35559"/>
                  </a:lnTo>
                  <a:lnTo>
                    <a:pt x="3566160" y="35559"/>
                  </a:lnTo>
                  <a:lnTo>
                    <a:pt x="3566160" y="0"/>
                  </a:lnTo>
                  <a:close/>
                </a:path>
              </a:pathLst>
            </a:custGeom>
            <a:solidFill>
              <a:srgbClr val="CA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6620" y="3822712"/>
              <a:ext cx="10493502" cy="55700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91489" y="2327910"/>
              <a:ext cx="11310620" cy="1325880"/>
            </a:xfrm>
            <a:custGeom>
              <a:avLst/>
              <a:gdLst/>
              <a:ahLst/>
              <a:cxnLst/>
              <a:rect l="l" t="t" r="r" b="b"/>
              <a:pathLst>
                <a:path w="11310620" h="1325879">
                  <a:moveTo>
                    <a:pt x="11310620" y="0"/>
                  </a:moveTo>
                  <a:lnTo>
                    <a:pt x="0" y="0"/>
                  </a:lnTo>
                  <a:lnTo>
                    <a:pt x="0" y="1325880"/>
                  </a:lnTo>
                  <a:lnTo>
                    <a:pt x="11310620" y="1325880"/>
                  </a:lnTo>
                  <a:lnTo>
                    <a:pt x="11310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91489" y="2327910"/>
              <a:ext cx="11310620" cy="1325880"/>
            </a:xfrm>
            <a:custGeom>
              <a:avLst/>
              <a:gdLst/>
              <a:ahLst/>
              <a:cxnLst/>
              <a:rect l="l" t="t" r="r" b="b"/>
              <a:pathLst>
                <a:path w="11310620" h="1325879">
                  <a:moveTo>
                    <a:pt x="0" y="1325880"/>
                  </a:moveTo>
                  <a:lnTo>
                    <a:pt x="11310620" y="1325880"/>
                  </a:lnTo>
                  <a:lnTo>
                    <a:pt x="11310620" y="0"/>
                  </a:lnTo>
                  <a:lnTo>
                    <a:pt x="0" y="0"/>
                  </a:lnTo>
                  <a:lnTo>
                    <a:pt x="0" y="1325880"/>
                  </a:lnTo>
                  <a:close/>
                </a:path>
              </a:pathLst>
            </a:custGeom>
            <a:ln w="12700">
              <a:solidFill>
                <a:srgbClr val="005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800" y="2431982"/>
              <a:ext cx="713740" cy="10795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50954" y="2506913"/>
              <a:ext cx="1026160" cy="10261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91758" y="2528502"/>
              <a:ext cx="980440" cy="9829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20310" y="2506913"/>
              <a:ext cx="982979" cy="106933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77263" y="2559837"/>
              <a:ext cx="1026158" cy="1026160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649094" y="762825"/>
            <a:ext cx="896302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500" spc="-250" dirty="0"/>
              <a:t>ФАКТОРИ ІНВЕСТИЦІЙНОЇ ПРИВАБЛИВОСТІ</a:t>
            </a:r>
            <a:endParaRPr sz="3500" dirty="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1666" y="4040961"/>
            <a:ext cx="1487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1800" spc="-25" dirty="0">
                <a:solidFill>
                  <a:srgbClr val="FFFFFF"/>
                </a:solidFill>
                <a:latin typeface="Arial MT"/>
                <a:cs typeface="Arial MT"/>
              </a:rPr>
              <a:t>ГЕОЛОКАЦІЯ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00337" y="4032903"/>
            <a:ext cx="1445260" cy="74443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95250" marR="5080" indent="-83185" algn="just">
              <a:lnSpc>
                <a:spcPct val="102099"/>
              </a:lnSpc>
              <a:spcBef>
                <a:spcPts val="55"/>
              </a:spcBef>
            </a:pPr>
            <a:r>
              <a:rPr lang="uk-UA" sz="1600" spc="-45" dirty="0">
                <a:solidFill>
                  <a:srgbClr val="FFFFFF"/>
                </a:solidFill>
                <a:latin typeface="Arial MT"/>
                <a:cs typeface="Arial MT"/>
              </a:rPr>
              <a:t>ІНВЕСТИЦІЙНІ ПРОПОЗИЦІЇ </a:t>
            </a:r>
            <a:r>
              <a:rPr sz="1600" spc="-45" dirty="0">
                <a:solidFill>
                  <a:srgbClr val="FFFFFF"/>
                </a:solidFill>
                <a:latin typeface="Arial MT"/>
                <a:cs typeface="Arial MT"/>
              </a:rPr>
              <a:t>GREENFIELD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70082" y="3994514"/>
            <a:ext cx="1477760" cy="804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5080" indent="-38735">
              <a:lnSpc>
                <a:spcPct val="110300"/>
              </a:lnSpc>
              <a:spcBef>
                <a:spcPts val="100"/>
              </a:spcBef>
            </a:pPr>
            <a:r>
              <a:rPr lang="uk-UA" sz="1600" spc="-10" dirty="0">
                <a:solidFill>
                  <a:srgbClr val="FFFFFF"/>
                </a:solidFill>
                <a:latin typeface="Arial MT"/>
                <a:cs typeface="Arial MT"/>
              </a:rPr>
              <a:t>ІНВЕСТИЦІЙНІ ПРОПОЗИЦІЇ </a:t>
            </a:r>
            <a:r>
              <a:rPr lang="en-US" sz="1600" spc="-10" dirty="0">
                <a:solidFill>
                  <a:srgbClr val="FFFFFF"/>
                </a:solidFill>
                <a:latin typeface="Arial MT"/>
                <a:cs typeface="Arial MT"/>
              </a:rPr>
              <a:t>BROWNFIELD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415915" y="4636706"/>
            <a:ext cx="1401445" cy="28725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just">
              <a:lnSpc>
                <a:spcPts val="2150"/>
              </a:lnSpc>
              <a:spcBef>
                <a:spcPts val="180"/>
              </a:spcBef>
            </a:pPr>
            <a:endParaRPr sz="1800" dirty="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59365" y="4040961"/>
            <a:ext cx="1313035" cy="5873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106680" algn="ctr">
              <a:lnSpc>
                <a:spcPts val="2150"/>
              </a:lnSpc>
              <a:spcBef>
                <a:spcPts val="180"/>
              </a:spcBef>
            </a:pPr>
            <a:r>
              <a:rPr lang="uk-UA" spc="-65" dirty="0">
                <a:solidFill>
                  <a:srgbClr val="FFFFFF"/>
                </a:solidFill>
                <a:latin typeface="Arial MT"/>
                <a:cs typeface="Arial MT"/>
              </a:rPr>
              <a:t>ПРИРОДНІ РЕСУРСИ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163283" y="3994514"/>
            <a:ext cx="1704373" cy="86946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78105" marR="68580" algn="ctr">
              <a:lnSpc>
                <a:spcPts val="2150"/>
              </a:lnSpc>
              <a:spcBef>
                <a:spcPts val="180"/>
              </a:spcBef>
            </a:pPr>
            <a:r>
              <a:rPr lang="uk-UA" sz="1800" spc="-80" dirty="0">
                <a:solidFill>
                  <a:srgbClr val="FFFFFF"/>
                </a:solidFill>
                <a:latin typeface="Arial MT"/>
                <a:cs typeface="Arial MT"/>
              </a:rPr>
              <a:t>ІНСТРУМЕНТИ СПРИЯННЯ БІЗНЕСУ</a:t>
            </a:r>
            <a:endParaRPr sz="1800" dirty="0">
              <a:latin typeface="Arial MT"/>
              <a:cs typeface="Arial MT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8072" y="2564444"/>
            <a:ext cx="853328" cy="92069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0102274" y="3909759"/>
            <a:ext cx="1359668" cy="6642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lvl="0" indent="106680" defTabSz="914400" eaLnBrk="1" fontAlgn="auto" latinLnBrk="0" hangingPunct="1">
              <a:lnSpc>
                <a:spcPts val="21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ЛЮДСЬКІ</a:t>
            </a:r>
          </a:p>
          <a:p>
            <a:pPr marL="12700" marR="5080" lvl="0" indent="106680" defTabSz="914400" eaLnBrk="1" fontAlgn="auto" latinLnBrk="0" hangingPunct="1">
              <a:lnSpc>
                <a:spcPts val="21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"/>
                <a:cs typeface="Arial MT"/>
              </a:rPr>
              <a:t>РЕСУРСИ</a:t>
            </a:r>
            <a:endParaRPr kumimoji="0" lang="uk-U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39" y="53109"/>
            <a:ext cx="11932920" cy="6604000"/>
            <a:chOff x="129539" y="127000"/>
            <a:chExt cx="11932920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39" y="127000"/>
              <a:ext cx="11932920" cy="660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539" y="127000"/>
              <a:ext cx="6858000" cy="6604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4399" y="1991360"/>
              <a:ext cx="4429760" cy="38100"/>
            </a:xfrm>
            <a:custGeom>
              <a:avLst/>
              <a:gdLst/>
              <a:ahLst/>
              <a:cxnLst/>
              <a:rect l="l" t="t" r="r" b="b"/>
              <a:pathLst>
                <a:path w="4429760" h="38100">
                  <a:moveTo>
                    <a:pt x="442976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4429760" y="38100"/>
                  </a:lnTo>
                  <a:lnTo>
                    <a:pt x="4429760" y="0"/>
                  </a:lnTo>
                  <a:close/>
                </a:path>
              </a:pathLst>
            </a:custGeom>
            <a:solidFill>
              <a:srgbClr val="CA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5480" y="1724660"/>
              <a:ext cx="4645660" cy="336753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001128" y="1710308"/>
              <a:ext cx="4674235" cy="3437254"/>
            </a:xfrm>
            <a:custGeom>
              <a:avLst/>
              <a:gdLst/>
              <a:ahLst/>
              <a:cxnLst/>
              <a:rect l="l" t="t" r="r" b="b"/>
              <a:pathLst>
                <a:path w="4674234" h="3437254">
                  <a:moveTo>
                    <a:pt x="0" y="3437254"/>
                  </a:moveTo>
                  <a:lnTo>
                    <a:pt x="4674234" y="3437254"/>
                  </a:lnTo>
                  <a:lnTo>
                    <a:pt x="4674234" y="0"/>
                  </a:lnTo>
                  <a:lnTo>
                    <a:pt x="0" y="0"/>
                  </a:lnTo>
                  <a:lnTo>
                    <a:pt x="0" y="3437254"/>
                  </a:lnTo>
                  <a:close/>
                </a:path>
              </a:pathLst>
            </a:custGeom>
            <a:ln w="28575">
              <a:solidFill>
                <a:srgbClr val="0082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8045" y="4770882"/>
              <a:ext cx="304800" cy="27622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286921" y="2176284"/>
              <a:ext cx="128270" cy="2491740"/>
            </a:xfrm>
            <a:custGeom>
              <a:avLst/>
              <a:gdLst/>
              <a:ahLst/>
              <a:cxnLst/>
              <a:rect l="l" t="t" r="r" b="b"/>
              <a:pathLst>
                <a:path w="128270" h="2491740">
                  <a:moveTo>
                    <a:pt x="108792" y="2491219"/>
                  </a:moveTo>
                  <a:lnTo>
                    <a:pt x="0" y="857"/>
                  </a:lnTo>
                  <a:lnTo>
                    <a:pt x="19050" y="0"/>
                  </a:lnTo>
                  <a:lnTo>
                    <a:pt x="127716" y="2490330"/>
                  </a:lnTo>
                  <a:lnTo>
                    <a:pt x="108792" y="249121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58301" y="2100578"/>
              <a:ext cx="76200" cy="7785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508746" y="2749942"/>
              <a:ext cx="2904490" cy="1967230"/>
            </a:xfrm>
            <a:custGeom>
              <a:avLst/>
              <a:gdLst/>
              <a:ahLst/>
              <a:cxnLst/>
              <a:rect l="l" t="t" r="r" b="b"/>
              <a:pathLst>
                <a:path w="2904490" h="1967229">
                  <a:moveTo>
                    <a:pt x="10668" y="1966963"/>
                  </a:moveTo>
                  <a:lnTo>
                    <a:pt x="0" y="1951214"/>
                  </a:lnTo>
                  <a:lnTo>
                    <a:pt x="2893416" y="0"/>
                  </a:lnTo>
                  <a:lnTo>
                    <a:pt x="2904129" y="15844"/>
                  </a:lnTo>
                  <a:lnTo>
                    <a:pt x="10668" y="1966963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86184" y="2715260"/>
              <a:ext cx="84583" cy="7416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427211" y="2422756"/>
              <a:ext cx="1355090" cy="2248535"/>
            </a:xfrm>
            <a:custGeom>
              <a:avLst/>
              <a:gdLst/>
              <a:ahLst/>
              <a:cxnLst/>
              <a:rect l="l" t="t" r="r" b="b"/>
              <a:pathLst>
                <a:path w="1355090" h="2248535">
                  <a:moveTo>
                    <a:pt x="16255" y="2248303"/>
                  </a:moveTo>
                  <a:lnTo>
                    <a:pt x="0" y="2238523"/>
                  </a:lnTo>
                  <a:lnTo>
                    <a:pt x="1338284" y="0"/>
                  </a:lnTo>
                  <a:lnTo>
                    <a:pt x="1354567" y="9738"/>
                  </a:lnTo>
                  <a:lnTo>
                    <a:pt x="16255" y="2248303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40899" y="2362200"/>
              <a:ext cx="71755" cy="8496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5104" y="4820030"/>
              <a:ext cx="118872" cy="27038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412771" y="3411182"/>
              <a:ext cx="986790" cy="1287780"/>
            </a:xfrm>
            <a:custGeom>
              <a:avLst/>
              <a:gdLst/>
              <a:ahLst/>
              <a:cxnLst/>
              <a:rect l="l" t="t" r="r" b="b"/>
              <a:pathLst>
                <a:path w="986790" h="1287779">
                  <a:moveTo>
                    <a:pt x="963385" y="1287563"/>
                  </a:moveTo>
                  <a:lnTo>
                    <a:pt x="0" y="17312"/>
                  </a:lnTo>
                  <a:lnTo>
                    <a:pt x="22829" y="0"/>
                  </a:lnTo>
                  <a:lnTo>
                    <a:pt x="986246" y="1270291"/>
                  </a:lnTo>
                  <a:lnTo>
                    <a:pt x="963385" y="1287563"/>
                  </a:lnTo>
                  <a:close/>
                </a:path>
              </a:pathLst>
            </a:custGeom>
            <a:solidFill>
              <a:srgbClr val="D5E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72349" y="3351528"/>
              <a:ext cx="85978" cy="9423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515083" y="4742446"/>
              <a:ext cx="621665" cy="76200"/>
            </a:xfrm>
            <a:custGeom>
              <a:avLst/>
              <a:gdLst/>
              <a:ahLst/>
              <a:cxnLst/>
              <a:rect l="l" t="t" r="r" b="b"/>
              <a:pathLst>
                <a:path w="621665" h="76200">
                  <a:moveTo>
                    <a:pt x="600900" y="49530"/>
                  </a:moveTo>
                  <a:lnTo>
                    <a:pt x="557784" y="49530"/>
                  </a:lnTo>
                  <a:lnTo>
                    <a:pt x="545160" y="49530"/>
                  </a:lnTo>
                  <a:lnTo>
                    <a:pt x="544576" y="76200"/>
                  </a:lnTo>
                  <a:lnTo>
                    <a:pt x="600900" y="49530"/>
                  </a:lnTo>
                  <a:close/>
                </a:path>
                <a:path w="621665" h="76200">
                  <a:moveTo>
                    <a:pt x="621538" y="39751"/>
                  </a:moveTo>
                  <a:lnTo>
                    <a:pt x="546227" y="0"/>
                  </a:lnTo>
                  <a:lnTo>
                    <a:pt x="545642" y="27025"/>
                  </a:lnTo>
                  <a:lnTo>
                    <a:pt x="508" y="15367"/>
                  </a:lnTo>
                  <a:lnTo>
                    <a:pt x="0" y="37465"/>
                  </a:lnTo>
                  <a:lnTo>
                    <a:pt x="545160" y="49250"/>
                  </a:lnTo>
                  <a:lnTo>
                    <a:pt x="557784" y="49530"/>
                  </a:lnTo>
                  <a:lnTo>
                    <a:pt x="557796" y="49250"/>
                  </a:lnTo>
                  <a:lnTo>
                    <a:pt x="558292" y="27305"/>
                  </a:lnTo>
                  <a:lnTo>
                    <a:pt x="557796" y="49250"/>
                  </a:lnTo>
                  <a:lnTo>
                    <a:pt x="601472" y="49250"/>
                  </a:lnTo>
                  <a:lnTo>
                    <a:pt x="621538" y="3975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920114" y="1103617"/>
            <a:ext cx="5480686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5000" spc="-355" dirty="0"/>
              <a:t>ГЕОЛОКАЦІЯ</a:t>
            </a:r>
            <a:endParaRPr sz="50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58989" y="2327852"/>
            <a:ext cx="6855588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510"/>
              </a:spcBef>
              <a:spcAft>
                <a:spcPts val="0"/>
              </a:spcAft>
              <a:buClr>
                <a:srgbClr val="CAFF00"/>
              </a:buClr>
              <a:buSzPts val="1600"/>
              <a:buFont typeface="Microsoft Sans Serif" panose="020B0604020202020204" pitchFamily="34" charset="0"/>
              <a:buChar char="•"/>
              <a:tabLst>
                <a:tab pos="-90170" algn="l"/>
                <a:tab pos="4571365" algn="l"/>
              </a:tabLst>
            </a:pP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Пункт пропуску</a:t>
            </a:r>
            <a:r>
              <a:rPr lang="uk-UA" sz="1600" spc="19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«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КРАСНОЇЛЬСЬК»</a:t>
            </a:r>
            <a:r>
              <a:rPr lang="uk-UA" sz="1600" spc="18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-1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(Румунія)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   28</a:t>
            </a:r>
            <a:r>
              <a:rPr lang="uk-UA" sz="1600" spc="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км</a:t>
            </a:r>
            <a:r>
              <a:rPr lang="uk-UA" sz="1600" spc="-1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/</a:t>
            </a:r>
            <a:r>
              <a:rPr lang="uk-UA" sz="1600" spc="14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35</a:t>
            </a:r>
            <a:r>
              <a:rPr lang="uk-UA" sz="1600" spc="1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-2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хв</a:t>
            </a:r>
            <a:endParaRPr lang="uk-UA" sz="1100" spc="0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342900" lvl="0" indent="-342900">
              <a:spcBef>
                <a:spcPts val="530"/>
              </a:spcBef>
              <a:spcAft>
                <a:spcPts val="0"/>
              </a:spcAft>
              <a:buClr>
                <a:srgbClr val="CAFF00"/>
              </a:buClr>
              <a:buSzPts val="1600"/>
              <a:buFont typeface="Microsoft Sans Serif" panose="020B0604020202020204" pitchFamily="34" charset="0"/>
              <a:buChar char="•"/>
              <a:tabLst>
                <a:tab pos="-90170" algn="l"/>
                <a:tab pos="4114165" algn="l"/>
              </a:tabLst>
            </a:pP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Пункт пропуску</a:t>
            </a:r>
            <a:r>
              <a:rPr lang="uk-UA" sz="1600" spc="21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«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ПОРУБНЕ»</a:t>
            </a:r>
            <a:r>
              <a:rPr lang="uk-UA" sz="1600" spc="21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-1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(Румунія)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	               35</a:t>
            </a:r>
            <a:r>
              <a:rPr lang="uk-UA" sz="1600" spc="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км</a:t>
            </a:r>
            <a:r>
              <a:rPr lang="uk-UA" sz="1600" spc="-1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/</a:t>
            </a:r>
            <a:r>
              <a:rPr lang="uk-UA" sz="1600" spc="14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43</a:t>
            </a:r>
            <a:r>
              <a:rPr lang="uk-UA" sz="1600" spc="1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-2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хв</a:t>
            </a:r>
            <a:endParaRPr lang="uk-UA" sz="1100" spc="0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342900" lvl="0" indent="-342900">
              <a:spcBef>
                <a:spcPts val="510"/>
              </a:spcBef>
              <a:spcAft>
                <a:spcPts val="0"/>
              </a:spcAft>
              <a:buClr>
                <a:srgbClr val="CAFF00"/>
              </a:buClr>
              <a:buSzPts val="1600"/>
              <a:buFont typeface="Microsoft Sans Serif" panose="020B0604020202020204" pitchFamily="34" charset="0"/>
              <a:buChar char="•"/>
              <a:tabLst>
                <a:tab pos="-90170" algn="l"/>
              </a:tabLst>
            </a:pP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Пункт</a:t>
            </a:r>
            <a:r>
              <a:rPr lang="uk-UA" sz="1600" spc="-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пропуску «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МАМАЛИГА»</a:t>
            </a:r>
            <a:r>
              <a:rPr lang="uk-UA" sz="1600" spc="-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(Молдова)</a:t>
            </a:r>
            <a:r>
              <a:rPr lang="uk-UA" sz="1600" spc="12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        8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3</a:t>
            </a:r>
            <a:r>
              <a:rPr lang="uk-UA" sz="1600" spc="4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км</a:t>
            </a:r>
            <a:r>
              <a:rPr lang="uk-UA" sz="1600" spc="4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/1</a:t>
            </a:r>
            <a:r>
              <a:rPr lang="uk-UA" sz="1600" spc="4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год</a:t>
            </a:r>
            <a:r>
              <a:rPr lang="uk-UA" sz="1600" spc="4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32</a:t>
            </a:r>
            <a:r>
              <a:rPr lang="uk-UA" sz="1600" spc="4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-2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хв</a:t>
            </a:r>
            <a:endParaRPr lang="uk-UA" sz="1100" spc="0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342900" lvl="0" indent="-342900">
              <a:spcBef>
                <a:spcPts val="525"/>
              </a:spcBef>
              <a:spcAft>
                <a:spcPts val="0"/>
              </a:spcAft>
              <a:buClr>
                <a:srgbClr val="CAFF00"/>
              </a:buClr>
              <a:buSzPts val="1600"/>
              <a:buFont typeface="Microsoft Sans Serif" panose="020B0604020202020204" pitchFamily="34" charset="0"/>
              <a:buChar char="•"/>
              <a:tabLst>
                <a:tab pos="-90170" algn="l"/>
              </a:tabLst>
            </a:pP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м. ІВАНО-ФРАНКІВСЬК                                          143</a:t>
            </a:r>
            <a:r>
              <a:rPr lang="uk-UA" sz="1600" spc="-10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км</a:t>
            </a:r>
            <a:r>
              <a:rPr lang="uk-UA" sz="1600" spc="-9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/2</a:t>
            </a:r>
            <a:r>
              <a:rPr lang="uk-UA" sz="1600" spc="-9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год</a:t>
            </a:r>
            <a:r>
              <a:rPr lang="uk-UA" sz="1600" spc="-10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23</a:t>
            </a:r>
            <a:r>
              <a:rPr lang="uk-UA" sz="1600" spc="-9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-2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хв</a:t>
            </a:r>
            <a:endParaRPr lang="uk-UA" sz="1100" spc="0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342900" lvl="0" indent="-342900">
              <a:spcBef>
                <a:spcPts val="510"/>
              </a:spcBef>
              <a:spcAft>
                <a:spcPts val="0"/>
              </a:spcAft>
              <a:buClr>
                <a:srgbClr val="CAFF00"/>
              </a:buClr>
              <a:buSzPts val="1600"/>
              <a:buFont typeface="Microsoft Sans Serif" panose="020B0604020202020204" pitchFamily="34" charset="0"/>
              <a:buChar char="•"/>
              <a:tabLst>
                <a:tab pos="-90170" algn="l"/>
              </a:tabLst>
            </a:pPr>
            <a:r>
              <a:rPr lang="uk-UA" sz="1600" spc="0" dirty="0" err="1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м.ТЕРНОПІЛЬ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                                                          187</a:t>
            </a:r>
            <a:r>
              <a:rPr lang="uk-UA" sz="1600" spc="-2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км</a:t>
            </a:r>
            <a:r>
              <a:rPr lang="uk-UA" sz="1600" spc="-2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/3</a:t>
            </a:r>
            <a:r>
              <a:rPr lang="uk-UA" sz="1600" spc="-2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год</a:t>
            </a:r>
            <a:r>
              <a:rPr lang="uk-UA" sz="1600" spc="-2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11</a:t>
            </a:r>
            <a:r>
              <a:rPr lang="uk-UA" sz="1600" spc="-2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-2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хв</a:t>
            </a:r>
            <a:endParaRPr lang="uk-UA" sz="1100" spc="0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342900" lvl="0" indent="-342900">
              <a:spcBef>
                <a:spcPts val="515"/>
              </a:spcBef>
              <a:spcAft>
                <a:spcPts val="0"/>
              </a:spcAft>
              <a:buClr>
                <a:srgbClr val="CAFF00"/>
              </a:buClr>
              <a:buSzPts val="1600"/>
              <a:buFont typeface="Microsoft Sans Serif" panose="020B0604020202020204" pitchFamily="34" charset="0"/>
              <a:buChar char="•"/>
              <a:tabLst>
                <a:tab pos="-90170" algn="l"/>
              </a:tabLst>
            </a:pPr>
            <a:r>
              <a:rPr lang="uk-UA" sz="1600" spc="0" dirty="0" err="1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м.ХМЕЛЬНИЦЬКИЙ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                                                211</a:t>
            </a:r>
            <a:r>
              <a:rPr lang="uk-UA" sz="1600" spc="-6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км</a:t>
            </a:r>
            <a:r>
              <a:rPr lang="uk-UA" sz="1600" spc="-5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/3</a:t>
            </a:r>
            <a:r>
              <a:rPr lang="uk-UA" sz="1600" spc="-5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год</a:t>
            </a:r>
            <a:r>
              <a:rPr lang="uk-UA" sz="1600" spc="-5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37</a:t>
            </a:r>
            <a:r>
              <a:rPr lang="uk-UA" sz="1600" spc="-5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-2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хв</a:t>
            </a:r>
            <a:endParaRPr lang="uk-UA" sz="1100" spc="0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342900" lvl="0" indent="-342900">
              <a:spcBef>
                <a:spcPts val="530"/>
              </a:spcBef>
              <a:spcAft>
                <a:spcPts val="0"/>
              </a:spcAft>
              <a:buClr>
                <a:srgbClr val="CAFF00"/>
              </a:buClr>
              <a:buSzPts val="1600"/>
              <a:buFont typeface="Microsoft Sans Serif" panose="020B0604020202020204" pitchFamily="34" charset="0"/>
              <a:buChar char="•"/>
              <a:tabLst>
                <a:tab pos="-90170" algn="l"/>
              </a:tabLst>
            </a:pPr>
            <a:r>
              <a:rPr lang="uk-UA" sz="1600" spc="0" dirty="0" err="1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м.ВІННИЦЯ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                                                               295</a:t>
            </a:r>
            <a:r>
              <a:rPr lang="uk-UA" sz="1600" spc="-2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км/5</a:t>
            </a:r>
            <a:r>
              <a:rPr lang="uk-UA" sz="1600" spc="-1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год</a:t>
            </a:r>
            <a:r>
              <a:rPr lang="uk-UA" sz="1600" spc="-2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03</a:t>
            </a:r>
            <a:r>
              <a:rPr lang="uk-UA" sz="1600" spc="-1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-2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хв</a:t>
            </a:r>
            <a:endParaRPr lang="uk-UA" sz="1100" spc="0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342900" lvl="0" indent="-342900">
              <a:spcBef>
                <a:spcPts val="530"/>
              </a:spcBef>
              <a:spcAft>
                <a:spcPts val="0"/>
              </a:spcAft>
              <a:buClr>
                <a:srgbClr val="CAFF00"/>
              </a:buClr>
              <a:buSzPts val="1600"/>
              <a:buFont typeface="Microsoft Sans Serif" panose="020B0604020202020204" pitchFamily="34" charset="0"/>
              <a:buChar char="•"/>
              <a:tabLst>
                <a:tab pos="-90170" algn="l"/>
              </a:tabLst>
            </a:pPr>
            <a:r>
              <a:rPr lang="uk-UA" sz="1600" spc="0" dirty="0" err="1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м.ЧЕРНІВЦІ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                                                               25</a:t>
            </a:r>
            <a:r>
              <a:rPr lang="uk-UA" sz="1600" spc="-1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км</a:t>
            </a:r>
            <a:r>
              <a:rPr lang="uk-UA" sz="1600" spc="-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/</a:t>
            </a:r>
            <a:r>
              <a:rPr lang="uk-UA" sz="1600" spc="14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33</a:t>
            </a:r>
            <a:r>
              <a:rPr lang="uk-UA" sz="1600" spc="-1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uk-UA" sz="1600" spc="-25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хв</a:t>
            </a:r>
            <a:r>
              <a:rPr lang="uk-UA" sz="1600" spc="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endParaRPr lang="uk-UA" sz="1100" spc="0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>
              <a:spcBef>
                <a:spcPts val="530"/>
              </a:spcBef>
              <a:spcAft>
                <a:spcPts val="0"/>
              </a:spcAft>
              <a:tabLst>
                <a:tab pos="-90170" algn="l"/>
              </a:tabLst>
            </a:pPr>
            <a:r>
              <a:rPr lang="uk-UA" sz="1600" dirty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 </a:t>
            </a:r>
            <a:endParaRPr lang="uk-UA" sz="1100" dirty="0"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0426" y="87745"/>
            <a:ext cx="11932920" cy="6604000"/>
            <a:chOff x="129539" y="127000"/>
            <a:chExt cx="11932920" cy="6604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39" y="127000"/>
              <a:ext cx="11932920" cy="6604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539" y="3411220"/>
              <a:ext cx="11932920" cy="331977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4800" y="3810000"/>
            <a:ext cx="116586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500" dirty="0">
                <a:solidFill>
                  <a:srgbClr val="FFFFFF"/>
                </a:solidFill>
                <a:latin typeface="Arial MT"/>
                <a:cs typeface="Arial MT"/>
              </a:rPr>
              <a:t>ІНВЕСТИЦІЙНІ ПРОПОЗИЦІЇ </a:t>
            </a:r>
            <a:r>
              <a:rPr lang="en-US" sz="4500" dirty="0">
                <a:solidFill>
                  <a:srgbClr val="FFFFFF"/>
                </a:solidFill>
                <a:latin typeface="Arial MT"/>
                <a:cs typeface="Arial MT"/>
              </a:rPr>
              <a:t>GR</a:t>
            </a:r>
            <a:r>
              <a:rPr sz="4500" dirty="0">
                <a:solidFill>
                  <a:srgbClr val="FFFFFF"/>
                </a:solidFill>
                <a:latin typeface="Arial MT"/>
                <a:cs typeface="Arial MT"/>
              </a:rPr>
              <a:t>EENFIELD</a:t>
            </a:r>
            <a:endParaRPr sz="450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84886" y="4483909"/>
            <a:ext cx="9144000" cy="1536959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5"/>
              </a:spcBef>
            </a:pPr>
            <a:r>
              <a:rPr lang="en-US" sz="2300" spc="-150" dirty="0">
                <a:solidFill>
                  <a:srgbClr val="CAFF00"/>
                </a:solidFill>
                <a:latin typeface="Arial MT"/>
                <a:cs typeface="Arial MT"/>
              </a:rPr>
              <a:t>C</a:t>
            </a:r>
            <a:r>
              <a:rPr lang="uk-UA" sz="2300" spc="-150" dirty="0">
                <a:solidFill>
                  <a:srgbClr val="CAFF00"/>
                </a:solidFill>
                <a:latin typeface="Arial MT"/>
                <a:cs typeface="Arial MT"/>
              </a:rPr>
              <a:t>ТОРОЖИНЕЦЬКА  МІСЬКА ТЕРИТОРІАЛЬНА ГРОМАДА</a:t>
            </a:r>
            <a:endParaRPr sz="2300" spc="-150" dirty="0">
              <a:latin typeface="Arial MT"/>
              <a:cs typeface="Arial MT"/>
            </a:endParaRPr>
          </a:p>
          <a:p>
            <a:pPr marL="12065" algn="ctr">
              <a:lnSpc>
                <a:spcPct val="100000"/>
              </a:lnSpc>
              <a:spcBef>
                <a:spcPts val="1210"/>
              </a:spcBef>
            </a:pPr>
            <a:r>
              <a:rPr lang="uk-UA" sz="2300" spc="-70" dirty="0">
                <a:solidFill>
                  <a:srgbClr val="CAFF00"/>
                </a:solidFill>
                <a:latin typeface="Arial MT"/>
                <a:cs typeface="Arial MT"/>
              </a:rPr>
              <a:t>Чернівецький район, Чернівецька область</a:t>
            </a:r>
            <a:r>
              <a:rPr sz="2300" spc="-190" dirty="0">
                <a:solidFill>
                  <a:srgbClr val="CAFF00"/>
                </a:solidFill>
                <a:latin typeface="Arial MT"/>
                <a:cs typeface="Arial MT"/>
              </a:rPr>
              <a:t>,</a:t>
            </a:r>
            <a:r>
              <a:rPr sz="2300" spc="-105" dirty="0">
                <a:solidFill>
                  <a:srgbClr val="CAFF00"/>
                </a:solidFill>
                <a:latin typeface="Arial MT"/>
                <a:cs typeface="Arial MT"/>
              </a:rPr>
              <a:t> </a:t>
            </a:r>
            <a:r>
              <a:rPr lang="uk-UA" sz="2300" spc="-105" dirty="0">
                <a:solidFill>
                  <a:srgbClr val="CAFF00"/>
                </a:solidFill>
                <a:latin typeface="Arial MT"/>
                <a:cs typeface="Arial MT"/>
              </a:rPr>
              <a:t>Україна</a:t>
            </a:r>
            <a:r>
              <a:rPr sz="2300" spc="-70" dirty="0">
                <a:solidFill>
                  <a:srgbClr val="CAFF00"/>
                </a:solidFill>
                <a:latin typeface="Arial MT"/>
                <a:cs typeface="Arial MT"/>
              </a:rPr>
              <a:t>,</a:t>
            </a:r>
            <a:r>
              <a:rPr sz="2300" spc="-95" dirty="0">
                <a:solidFill>
                  <a:srgbClr val="CAFF00"/>
                </a:solidFill>
                <a:latin typeface="Arial MT"/>
                <a:cs typeface="Arial MT"/>
              </a:rPr>
              <a:t> </a:t>
            </a:r>
            <a:endParaRPr lang="uk-UA" sz="2300" spc="-95" dirty="0">
              <a:solidFill>
                <a:srgbClr val="CAFF00"/>
              </a:solidFill>
              <a:latin typeface="Arial MT"/>
              <a:cs typeface="Arial MT"/>
            </a:endParaRPr>
          </a:p>
          <a:p>
            <a:pPr marL="12065" algn="ctr">
              <a:lnSpc>
                <a:spcPct val="100000"/>
              </a:lnSpc>
              <a:spcBef>
                <a:spcPts val="1210"/>
              </a:spcBef>
            </a:pPr>
            <a:r>
              <a:rPr sz="2300" spc="-20" dirty="0" smtClean="0">
                <a:solidFill>
                  <a:srgbClr val="CAFF00"/>
                </a:solidFill>
                <a:latin typeface="Arial MT"/>
                <a:cs typeface="Arial MT"/>
              </a:rPr>
              <a:t>202</a:t>
            </a:r>
            <a:r>
              <a:rPr lang="uk-UA" sz="2300" spc="-20" dirty="0" smtClean="0">
                <a:solidFill>
                  <a:srgbClr val="CAFF00"/>
                </a:solidFill>
                <a:latin typeface="Arial MT"/>
                <a:cs typeface="Arial MT"/>
              </a:rPr>
              <a:t>5</a:t>
            </a:r>
            <a:endParaRPr sz="2300" dirty="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92120" y="39254"/>
            <a:ext cx="6083770" cy="32952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5800" y="1203920"/>
            <a:ext cx="4712335" cy="3963035"/>
            <a:chOff x="679131" y="1037208"/>
            <a:chExt cx="4712335" cy="39630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9131" y="1065783"/>
              <a:ext cx="4683760" cy="39344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9131" y="1037208"/>
              <a:ext cx="4712335" cy="3963035"/>
            </a:xfrm>
            <a:custGeom>
              <a:avLst/>
              <a:gdLst/>
              <a:ahLst/>
              <a:cxnLst/>
              <a:rect l="l" t="t" r="r" b="b"/>
              <a:pathLst>
                <a:path w="4712335" h="3963035">
                  <a:moveTo>
                    <a:pt x="0" y="3963035"/>
                  </a:moveTo>
                  <a:lnTo>
                    <a:pt x="4712335" y="3963035"/>
                  </a:lnTo>
                  <a:lnTo>
                    <a:pt x="4712335" y="0"/>
                  </a:lnTo>
                  <a:lnTo>
                    <a:pt x="0" y="0"/>
                  </a:lnTo>
                  <a:lnTo>
                    <a:pt x="0" y="3963035"/>
                  </a:lnTo>
                  <a:close/>
                </a:path>
              </a:pathLst>
            </a:custGeom>
            <a:ln w="28575">
              <a:solidFill>
                <a:srgbClr val="CC7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274446"/>
            <a:ext cx="83445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000" spc="-290" dirty="0"/>
              <a:t>Земельна ділянка типу </a:t>
            </a:r>
            <a:r>
              <a:rPr lang="en-US" sz="4000" spc="-290" dirty="0"/>
              <a:t>GREENFIELD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62000" y="5166955"/>
            <a:ext cx="4162425" cy="13901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uk-UA" sz="1600" spc="-140" dirty="0">
              <a:solidFill>
                <a:srgbClr val="CAFF00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1600" spc="-140" dirty="0">
                <a:solidFill>
                  <a:srgbClr val="CAFF00"/>
                </a:solidFill>
                <a:latin typeface="Arial MT"/>
                <a:cs typeface="Arial MT"/>
              </a:rPr>
              <a:t>Контактна особа</a:t>
            </a:r>
            <a:endParaRPr sz="1600" dirty="0">
              <a:latin typeface="Arial MT"/>
              <a:cs typeface="Arial MT"/>
            </a:endParaRPr>
          </a:p>
          <a:p>
            <a:pPr marL="12700" marR="5080">
              <a:lnSpc>
                <a:spcPts val="1550"/>
              </a:lnSpc>
              <a:spcBef>
                <a:spcPts val="204"/>
              </a:spcBef>
            </a:pP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Начальник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відділу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земельних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відносин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Сторожинецької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міської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ради  -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Вітюк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Аркадій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z="1400" spc="-75" dirty="0" err="1">
                <a:solidFill>
                  <a:srgbClr val="FFFFFF"/>
                </a:solidFill>
                <a:latin typeface="Arial MT"/>
                <a:cs typeface="Arial MT"/>
              </a:rPr>
              <a:t>Дмитрович</a:t>
            </a:r>
            <a:r>
              <a:rPr lang="ru-RU" sz="1400" spc="-75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</a:p>
          <a:p>
            <a:pPr marL="12700" marR="5080">
              <a:lnSpc>
                <a:spcPts val="1550"/>
              </a:lnSpc>
              <a:spcBef>
                <a:spcPts val="204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+</a:t>
            </a:r>
            <a:r>
              <a:rPr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38</a:t>
            </a:r>
            <a:r>
              <a:rPr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(099)</a:t>
            </a:r>
            <a:r>
              <a:rPr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63</a:t>
            </a:r>
            <a:r>
              <a:rPr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667</a:t>
            </a:r>
            <a:r>
              <a:rPr sz="1400" spc="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18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ts val="1614"/>
              </a:lnSpc>
            </a:pPr>
            <a:r>
              <a:rPr lang="en-US" sz="1400" spc="-80" dirty="0">
                <a:solidFill>
                  <a:srgbClr val="FFFFFF"/>
                </a:solidFill>
                <a:latin typeface="Arial MT"/>
                <a:cs typeface="Arial MT"/>
              </a:rPr>
              <a:t>z</a:t>
            </a:r>
            <a:r>
              <a:rPr lang="en-US" sz="1400" spc="-80" dirty="0" smtClean="0">
                <a:solidFill>
                  <a:srgbClr val="FFFFFF"/>
                </a:solidFill>
                <a:latin typeface="Arial MT"/>
                <a:cs typeface="Arial MT"/>
              </a:rPr>
              <a:t>emlevpor-stor-otg@ukr.net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61330" y="1001725"/>
            <a:ext cx="6402070" cy="473783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3335" marR="144780"/>
            <a:r>
              <a:rPr lang="uk-UA" sz="1700" spc="-150" dirty="0">
                <a:solidFill>
                  <a:srgbClr val="FFFFFF"/>
                </a:solidFill>
                <a:latin typeface="Arial MT"/>
                <a:cs typeface="Arial MT"/>
              </a:rPr>
              <a:t>МІСЦЕ ЗНАХОДЖЕННЯ</a:t>
            </a:r>
            <a:r>
              <a:rPr sz="1700" spc="-150" dirty="0">
                <a:solidFill>
                  <a:srgbClr val="FFFFFF"/>
                </a:solidFill>
                <a:latin typeface="Arial MT"/>
                <a:cs typeface="Arial MT"/>
              </a:rPr>
              <a:t>: </a:t>
            </a:r>
            <a:r>
              <a:rPr lang="ru-RU" sz="1700" spc="-150" dirty="0" err="1">
                <a:solidFill>
                  <a:srgbClr val="FFFFFF"/>
                </a:solidFill>
                <a:latin typeface="Arial MT"/>
                <a:cs typeface="Arial MT"/>
              </a:rPr>
              <a:t>Чернівецька</a:t>
            </a:r>
            <a:r>
              <a:rPr lang="ru-RU" sz="1700" spc="-150" dirty="0">
                <a:solidFill>
                  <a:srgbClr val="FFFFFF"/>
                </a:solidFill>
                <a:latin typeface="Arial MT"/>
                <a:cs typeface="Arial MT"/>
              </a:rPr>
              <a:t> область, </a:t>
            </a:r>
            <a:r>
              <a:rPr lang="ru-RU" sz="1700" spc="-150" dirty="0" err="1">
                <a:solidFill>
                  <a:srgbClr val="FFFFFF"/>
                </a:solidFill>
                <a:latin typeface="Arial MT"/>
                <a:cs typeface="Arial MT"/>
              </a:rPr>
              <a:t>Чернівецький</a:t>
            </a:r>
            <a:r>
              <a:rPr lang="ru-RU" sz="1700" spc="-150" dirty="0">
                <a:solidFill>
                  <a:srgbClr val="FFFFFF"/>
                </a:solidFill>
                <a:latin typeface="Arial MT"/>
                <a:cs typeface="Arial MT"/>
              </a:rPr>
              <a:t> район, </a:t>
            </a:r>
            <a:r>
              <a:rPr lang="ru-RU" sz="1700" spc="-150" dirty="0" err="1">
                <a:solidFill>
                  <a:srgbClr val="FFFFFF"/>
                </a:solidFill>
                <a:latin typeface="Arial MT"/>
                <a:cs typeface="Arial MT"/>
              </a:rPr>
              <a:t>Сторожинецька</a:t>
            </a:r>
            <a:r>
              <a:rPr lang="ru-RU" sz="1700" spc="-150" dirty="0">
                <a:solidFill>
                  <a:srgbClr val="FFFFFF"/>
                </a:solidFill>
                <a:latin typeface="Arial MT"/>
                <a:cs typeface="Arial MT"/>
              </a:rPr>
              <a:t> МТГ, </a:t>
            </a:r>
            <a:r>
              <a:rPr lang="ru-RU" sz="1700" spc="-150" dirty="0" err="1">
                <a:solidFill>
                  <a:srgbClr val="FFFFFF"/>
                </a:solidFill>
                <a:latin typeface="Arial MT"/>
                <a:cs typeface="Arial MT"/>
              </a:rPr>
              <a:t>вул</a:t>
            </a:r>
            <a:r>
              <a:rPr lang="ru-RU" sz="1700" spc="-150" dirty="0">
                <a:solidFill>
                  <a:srgbClr val="FFFFFF"/>
                </a:solidFill>
                <a:latin typeface="Arial MT"/>
                <a:cs typeface="Arial MT"/>
              </a:rPr>
              <a:t>. Б. </a:t>
            </a:r>
            <a:r>
              <a:rPr lang="ru-RU" sz="1700" spc="-150" dirty="0" err="1">
                <a:solidFill>
                  <a:srgbClr val="FFFFFF"/>
                </a:solidFill>
                <a:latin typeface="Arial MT"/>
                <a:cs typeface="Arial MT"/>
              </a:rPr>
              <a:t>Хмельницького</a:t>
            </a:r>
            <a:r>
              <a:rPr lang="ru-RU" sz="1700" spc="-150" dirty="0">
                <a:solidFill>
                  <a:srgbClr val="FFFFFF"/>
                </a:solidFill>
                <a:latin typeface="Arial MT"/>
                <a:cs typeface="Arial MT"/>
              </a:rPr>
              <a:t>, (за межами м. Сторожинець)</a:t>
            </a:r>
            <a:endParaRPr sz="1700" spc="-150" dirty="0">
              <a:latin typeface="Arial MT"/>
              <a:cs typeface="Arial MT"/>
            </a:endParaRPr>
          </a:p>
          <a:p>
            <a:pPr marL="13335"/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ТИП ВЛАСНОСТІ</a:t>
            </a:r>
            <a:r>
              <a:rPr spc="-150" dirty="0">
                <a:solidFill>
                  <a:srgbClr val="FFFFFF"/>
                </a:solidFill>
                <a:latin typeface="Arial MT"/>
                <a:cs typeface="Arial MT"/>
              </a:rPr>
              <a:t>: 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Комунальна</a:t>
            </a:r>
          </a:p>
          <a:p>
            <a:pPr marL="13335" marR="1647189"/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КАДАСТРОВИЙ НОМЕР</a:t>
            </a:r>
            <a:r>
              <a:rPr spc="-150" dirty="0">
                <a:solidFill>
                  <a:srgbClr val="FFFFFF"/>
                </a:solidFill>
                <a:latin typeface="Arial MT"/>
                <a:cs typeface="Arial MT"/>
              </a:rPr>
              <a:t>: 7324581500:03:001:0004 </a:t>
            </a:r>
            <a:endParaRPr lang="uk-UA" spc="-15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3335" marR="1647189"/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ЦІЛЬОВЕ ПРИЗНАЧЕННЯ</a:t>
            </a:r>
            <a:r>
              <a:rPr spc="-15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 Для розміщення та експлуатації  основних, підсобних і допоміжних  будівель та споруд підприємств переробної, машинобудівної та іншої промисловості</a:t>
            </a:r>
          </a:p>
          <a:p>
            <a:pPr marL="13335" marR="1617980"/>
            <a:r>
              <a:rPr lang="uk-UA" sz="1600" spc="-150" dirty="0">
                <a:solidFill>
                  <a:srgbClr val="FFFFFF"/>
                </a:solidFill>
                <a:latin typeface="Arial MT"/>
                <a:cs typeface="Arial MT"/>
              </a:rPr>
              <a:t>ДОСТУП  ДОРІГ  ДО  ДІЛЯНКИ</a:t>
            </a:r>
            <a:r>
              <a:rPr sz="1600" spc="-150" dirty="0">
                <a:solidFill>
                  <a:srgbClr val="FFFFFF"/>
                </a:solidFill>
                <a:latin typeface="Arial MT"/>
                <a:cs typeface="Arial MT"/>
              </a:rPr>
              <a:t>: </a:t>
            </a:r>
            <a:r>
              <a:rPr lang="ru-RU" sz="1600" spc="-150" dirty="0">
                <a:solidFill>
                  <a:srgbClr val="FFFFFF"/>
                </a:solidFill>
                <a:latin typeface="Arial MT"/>
                <a:cs typeface="Arial MT"/>
              </a:rPr>
              <a:t>Дорога </a:t>
            </a:r>
            <a:r>
              <a:rPr lang="ru-RU" sz="1600" spc="-150" dirty="0" err="1">
                <a:solidFill>
                  <a:srgbClr val="FFFFFF"/>
                </a:solidFill>
                <a:latin typeface="Arial MT"/>
                <a:cs typeface="Arial MT"/>
              </a:rPr>
              <a:t>обласного</a:t>
            </a:r>
            <a:r>
              <a:rPr lang="ru-RU" sz="1600" spc="-15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lang="ru-RU" sz="1600" spc="-150" dirty="0" err="1">
                <a:solidFill>
                  <a:srgbClr val="FFFFFF"/>
                </a:solidFill>
                <a:latin typeface="Arial MT"/>
                <a:cs typeface="Arial MT"/>
              </a:rPr>
              <a:t>значення</a:t>
            </a:r>
            <a:r>
              <a:rPr lang="ru-RU" sz="1600" spc="-150" dirty="0">
                <a:solidFill>
                  <a:srgbClr val="FFFFFF"/>
                </a:solidFill>
                <a:latin typeface="Arial MT"/>
                <a:cs typeface="Arial MT"/>
              </a:rPr>
              <a:t>,  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ширина – 10 м</a:t>
            </a:r>
          </a:p>
          <a:p>
            <a:pPr marL="13335" marR="1617980"/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 АВТОМАГІСТРАЛЬ </a:t>
            </a:r>
            <a:r>
              <a:rPr spc="-150" dirty="0">
                <a:solidFill>
                  <a:srgbClr val="FFFFFF"/>
                </a:solidFill>
                <a:latin typeface="Arial MT"/>
                <a:cs typeface="Arial MT"/>
              </a:rPr>
              <a:t>(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км):</a:t>
            </a:r>
            <a:r>
              <a:rPr spc="-150" dirty="0">
                <a:solidFill>
                  <a:srgbClr val="FFFFFF"/>
                </a:solidFill>
                <a:latin typeface="Arial MT"/>
                <a:cs typeface="Arial MT"/>
              </a:rPr>
              <a:t> 300 м</a:t>
            </a:r>
            <a:endParaRPr spc="-150" dirty="0">
              <a:latin typeface="Arial MT"/>
              <a:cs typeface="Arial MT"/>
            </a:endParaRPr>
          </a:p>
          <a:p>
            <a:pPr marL="13335"/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НАЙБЛИЖЧА ЗАЛІЗНИЧНА СТАНЦІЯ (км</a:t>
            </a:r>
            <a:r>
              <a:rPr spc="-150" dirty="0">
                <a:solidFill>
                  <a:srgbClr val="FFFFFF"/>
                </a:solidFill>
                <a:latin typeface="Arial MT"/>
                <a:cs typeface="Arial MT"/>
              </a:rPr>
              <a:t>): 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м.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Чернівці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– 25 км, </a:t>
            </a:r>
          </a:p>
          <a:p>
            <a:pPr marL="13335"/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смт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.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Глибока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– 20 км</a:t>
            </a:r>
          </a:p>
          <a:p>
            <a:pPr marL="13335" marR="155575" algn="just"/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НАЙБЛИЖЧИЙ  АЕРОПОРТ</a:t>
            </a:r>
            <a:r>
              <a:rPr spc="-150" dirty="0">
                <a:solidFill>
                  <a:srgbClr val="FFFFFF"/>
                </a:solidFill>
                <a:latin typeface="Arial MT"/>
                <a:cs typeface="Arial MT"/>
              </a:rPr>
              <a:t> (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км</a:t>
            </a:r>
            <a:r>
              <a:rPr spc="-150" dirty="0">
                <a:solidFill>
                  <a:srgbClr val="FFFFFF"/>
                </a:solidFill>
                <a:latin typeface="Arial MT"/>
                <a:cs typeface="Arial MT"/>
              </a:rPr>
              <a:t>): 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м. Чернівці – 25 км</a:t>
            </a:r>
          </a:p>
          <a:p>
            <a:pPr marL="13335" marR="155575" algn="just"/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МАКСИМАЛЬНО  ДОСТУПНА  ПЛОЩА, га</a:t>
            </a:r>
            <a:r>
              <a:rPr spc="-150" dirty="0">
                <a:solidFill>
                  <a:srgbClr val="FFFFFF"/>
                </a:solidFill>
                <a:latin typeface="Arial MT"/>
                <a:cs typeface="Arial MT"/>
              </a:rPr>
              <a:t>: 10,0892 </a:t>
            </a:r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га.</a:t>
            </a:r>
            <a:endParaRPr spc="-150" dirty="0">
              <a:latin typeface="Arial MT"/>
              <a:cs typeface="Arial MT"/>
            </a:endParaRPr>
          </a:p>
          <a:p>
            <a:pPr marL="12700" marR="497840" algn="just"/>
            <a:r>
              <a:rPr lang="uk-UA" spc="-150" dirty="0">
                <a:solidFill>
                  <a:srgbClr val="FFFFFF"/>
                </a:solidFill>
                <a:latin typeface="Arial MT"/>
                <a:cs typeface="Arial MT"/>
              </a:rPr>
              <a:t>МОЖЛИВОСТІ ДЛЯ ІНВЕСТИЦІЙ</a:t>
            </a:r>
            <a:r>
              <a:rPr spc="-150" dirty="0">
                <a:solidFill>
                  <a:srgbClr val="FFFFFF"/>
                </a:solidFill>
                <a:latin typeface="Arial MT"/>
                <a:cs typeface="Arial MT"/>
              </a:rPr>
              <a:t>: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Будівництво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індустріального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 парку, 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логістично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-транспортного центру, стоянки,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готелю</a:t>
            </a:r>
            <a:r>
              <a:rPr lang="ru-RU" spc="-15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r>
              <a:rPr lang="ru-RU" spc="-150" dirty="0" err="1">
                <a:solidFill>
                  <a:srgbClr val="FFFFFF"/>
                </a:solidFill>
                <a:latin typeface="Arial MT"/>
                <a:cs typeface="Arial MT"/>
              </a:rPr>
              <a:t>складів</a:t>
            </a:r>
            <a:endParaRPr lang="ru-RU" spc="-15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988</TotalTime>
  <Words>4133</Words>
  <Application>Microsoft Office PowerPoint</Application>
  <PresentationFormat>Широкоэкранный</PresentationFormat>
  <Paragraphs>600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4" baseType="lpstr">
      <vt:lpstr>Arial</vt:lpstr>
      <vt:lpstr>Arial MT</vt:lpstr>
      <vt:lpstr>Lucida Sans Unicode</vt:lpstr>
      <vt:lpstr>Microsoft Sans Serif</vt:lpstr>
      <vt:lpstr>Times New Roman</vt:lpstr>
      <vt:lpstr>Office Theme</vt:lpstr>
      <vt:lpstr>Презентация PowerPoint</vt:lpstr>
      <vt:lpstr>ШАНОВНІ ДРУЗІ, ПАРТНЕРИ, ІНВЕСТОРИ!</vt:lpstr>
      <vt:lpstr>ВИ ЗАЦІКАВЛЕНІ В ІНВЕСТИЦІЙНІЙ ПРОПОЗИЦІЇ?</vt:lpstr>
      <vt:lpstr>ЗМІСТ</vt:lpstr>
      <vt:lpstr>ЗАГАЛЬНА ІНФОРМАЦІЯ</vt:lpstr>
      <vt:lpstr>ФАКТОРИ ІНВЕСТИЦІЙНОЇ ПРИВАБЛИВОСТІ</vt:lpstr>
      <vt:lpstr>ГЕОЛОКАЦІЯ</vt:lpstr>
      <vt:lpstr>Презентация PowerPoint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Земельна ділянка типу GREENFIELD</vt:lpstr>
      <vt:lpstr>Презентация PowerPoint</vt:lpstr>
      <vt:lpstr>Земельна ділянка типу BROWNFIELD</vt:lpstr>
      <vt:lpstr>Земельна ділянка типу BROWNFIELD</vt:lpstr>
      <vt:lpstr>Земельна ділянка типу BROWNFIELD</vt:lpstr>
      <vt:lpstr>Презентация PowerPoint</vt:lpstr>
      <vt:lpstr>     ЕКОЛОГІЧНИЙ СТАН ТЕРИТОРІЇ</vt:lpstr>
      <vt:lpstr>МОЖЛИВОСТІ ДЛЯ РОЗВИТКУ ТУРИЗМУ, ГАСТРОТУРИЗМУ</vt:lpstr>
      <vt:lpstr>МОЖЛИВОСТІ ДЛЯ РОЗВИТКУ ТУРИЗМУ, ГАСТРОТУРИЗМУ</vt:lpstr>
      <vt:lpstr>МОЖЛИВОСТІ ДЛЯ РОЗВИТКУ ТУРИЗМУ, ГАСТРОТУРИЗМУ</vt:lpstr>
      <vt:lpstr>МОЖЛИВОСТІ ДЛЯ РОЗВИТКУ ТУРИЗМУ, ГАСТРОТУРИЗМУ</vt:lpstr>
      <vt:lpstr>МОЖЛИВОСТІ ДЛЯ РОЗВИТКУ ТУРИЗМУ, ГАСТРОТУРИЗМУ</vt:lpstr>
      <vt:lpstr>Презентация PowerPoint</vt:lpstr>
      <vt:lpstr>АДМІНІСТРАТИВНІ ПОСЛУГИ ТА  РЕГУЛЯТОРНА  ДІЯЛЬНІСТЬ</vt:lpstr>
      <vt:lpstr>Презентация PowerPoint</vt:lpstr>
      <vt:lpstr>ЛЮДСЬКІ РЕСУРСИ</vt:lpstr>
      <vt:lpstr>З ПИТАНЬ ІНВЕСТУВАННЯ, БУДЬ-ЛАСКА, ЗВ’ЯЖІТЬСЯ З НАМИ:</vt:lpstr>
      <vt:lpstr>ЗАПРОШУЄМО ДО СПІВПРАЦІ!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Користувач Windows</cp:lastModifiedBy>
  <cp:revision>190</cp:revision>
  <cp:lastPrinted>2024-01-16T12:42:55Z</cp:lastPrinted>
  <dcterms:created xsi:type="dcterms:W3CDTF">2024-01-12T13:22:07Z</dcterms:created>
  <dcterms:modified xsi:type="dcterms:W3CDTF">2024-11-27T13:10:05Z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2024-01-12T00:00:00Z</vt:filetime>
  </property>
  <property fmtid="{D5CDD505-2E9C-101B-9397-08002B2CF9AE}" pid="3" name="Producer">
    <vt:lpwstr>3-Heights™ PDF Merge Split Shell 6.12.1.11 (http://www.pdf-tools.com)</vt:lpwstr>
  </property>
</Properties>
</file>