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4" r:id="rId1"/>
  </p:sldMasterIdLst>
  <p:notesMasterIdLst>
    <p:notesMasterId r:id="rId23"/>
  </p:notesMasterIdLst>
  <p:handoutMasterIdLst>
    <p:handoutMasterId r:id="rId24"/>
  </p:handoutMasterIdLst>
  <p:sldIdLst>
    <p:sldId id="268" r:id="rId2"/>
    <p:sldId id="335" r:id="rId3"/>
    <p:sldId id="360" r:id="rId4"/>
    <p:sldId id="361" r:id="rId5"/>
    <p:sldId id="349" r:id="rId6"/>
    <p:sldId id="337" r:id="rId7"/>
    <p:sldId id="336" r:id="rId8"/>
    <p:sldId id="363" r:id="rId9"/>
    <p:sldId id="347" r:id="rId10"/>
    <p:sldId id="342" r:id="rId11"/>
    <p:sldId id="364" r:id="rId12"/>
    <p:sldId id="365" r:id="rId13"/>
    <p:sldId id="366" r:id="rId14"/>
    <p:sldId id="371" r:id="rId15"/>
    <p:sldId id="367" r:id="rId16"/>
    <p:sldId id="368" r:id="rId17"/>
    <p:sldId id="369" r:id="rId18"/>
    <p:sldId id="370" r:id="rId19"/>
    <p:sldId id="356" r:id="rId20"/>
    <p:sldId id="358" r:id="rId21"/>
    <p:sldId id="362" r:id="rId22"/>
  </p:sldIdLst>
  <p:sldSz cx="9906000" cy="6858000" type="A4"/>
  <p:notesSz cx="6735763" cy="9866313"/>
  <p:defaultTextStyle>
    <a:defPPr rtl="0"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84" userDrawn="1">
          <p15:clr>
            <a:srgbClr val="A4A3A4"/>
          </p15:clr>
        </p15:guide>
        <p15:guide id="3" orient="horz" pos="3792" userDrawn="1">
          <p15:clr>
            <a:srgbClr val="A4A3A4"/>
          </p15:clr>
        </p15:guide>
        <p15:guide id="4" pos="779" userDrawn="1">
          <p15:clr>
            <a:srgbClr val="A4A3A4"/>
          </p15:clr>
        </p15:guide>
        <p15:guide id="5" pos="54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аніна Ірина Вікторівна" initials="ПІВ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FFE8"/>
    <a:srgbClr val="FFFF99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Помірний стиль 4 –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>
      <p:cViewPr varScale="1">
        <p:scale>
          <a:sx n="88" d="100"/>
          <a:sy n="88" d="100"/>
        </p:scale>
        <p:origin x="1090" y="53"/>
      </p:cViewPr>
      <p:guideLst>
        <p:guide orient="horz" pos="2160"/>
        <p:guide orient="horz" pos="384"/>
        <p:guide orient="horz" pos="3792"/>
        <p:guide pos="779"/>
        <p:guide pos="546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3000" y="84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6"/>
          </a:xfrm>
          <a:prstGeom prst="rect">
            <a:avLst/>
          </a:prstGeom>
        </p:spPr>
        <p:txBody>
          <a:bodyPr vert="horz" lIns="94845" tIns="47423" rIns="94845" bIns="47423" rtlCol="0"/>
          <a:lstStyle>
            <a:lvl1pPr algn="l">
              <a:defRPr sz="1300"/>
            </a:lvl1pPr>
          </a:lstStyle>
          <a:p>
            <a:pPr rtl="0"/>
            <a:endParaRPr lang="uk-UA" dirty="0">
              <a:latin typeface="Calibri" panose="020F0502020204030204" pitchFamily="34" charset="0"/>
            </a:endParaRP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1" cy="493316"/>
          </a:xfrm>
          <a:prstGeom prst="rect">
            <a:avLst/>
          </a:prstGeom>
        </p:spPr>
        <p:txBody>
          <a:bodyPr vert="horz" lIns="94845" tIns="47423" rIns="94845" bIns="47423" rtlCol="0"/>
          <a:lstStyle>
            <a:lvl1pPr algn="r">
              <a:defRPr sz="1300"/>
            </a:lvl1pPr>
          </a:lstStyle>
          <a:p>
            <a:pPr rtl="0"/>
            <a:fld id="{22528B8F-C41C-4106-BA01-4006BA179FB4}" type="datetime1">
              <a:rPr lang="uk-UA" smtClean="0">
                <a:latin typeface="Calibri" panose="020F0502020204030204" pitchFamily="34" charset="0"/>
              </a:rPr>
              <a:t>20.05.2025</a:t>
            </a:fld>
            <a:endParaRPr lang="uk-UA">
              <a:latin typeface="Calibri" panose="020F0502020204030204" pitchFamily="34" charset="0"/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1" y="9371285"/>
            <a:ext cx="2918831" cy="493316"/>
          </a:xfrm>
          <a:prstGeom prst="rect">
            <a:avLst/>
          </a:prstGeom>
        </p:spPr>
        <p:txBody>
          <a:bodyPr vert="horz" lIns="94845" tIns="47423" rIns="94845" bIns="47423" rtlCol="0" anchor="b"/>
          <a:lstStyle>
            <a:lvl1pPr algn="l">
              <a:defRPr sz="1300"/>
            </a:lvl1pPr>
          </a:lstStyle>
          <a:p>
            <a:pPr rtl="0"/>
            <a:endParaRPr lang="uk-UA" dirty="0">
              <a:latin typeface="Calibri" panose="020F0502020204030204" pitchFamily="34" charset="0"/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15375" y="9371285"/>
            <a:ext cx="2918831" cy="493316"/>
          </a:xfrm>
          <a:prstGeom prst="rect">
            <a:avLst/>
          </a:prstGeom>
        </p:spPr>
        <p:txBody>
          <a:bodyPr vert="horz" lIns="94845" tIns="47423" rIns="94845" bIns="47423" rtlCol="0" anchor="b"/>
          <a:lstStyle>
            <a:lvl1pPr algn="r">
              <a:defRPr sz="1300"/>
            </a:lvl1pPr>
          </a:lstStyle>
          <a:p>
            <a:pPr rtl="0"/>
            <a:fld id="{14886E15-F82A-4596-A46C-375C6D3981E1}" type="slidenum">
              <a:rPr lang="uk-UA" smtClean="0">
                <a:latin typeface="Calibri" panose="020F0502020204030204" pitchFamily="34" charset="0"/>
              </a:rPr>
              <a:t>‹#›</a:t>
            </a:fld>
            <a:endParaRPr lang="uk-U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3081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6"/>
          </a:xfrm>
          <a:prstGeom prst="rect">
            <a:avLst/>
          </a:prstGeom>
        </p:spPr>
        <p:txBody>
          <a:bodyPr vert="horz" lIns="94845" tIns="47423" rIns="94845" bIns="47423" rtlCol="0"/>
          <a:lstStyle>
            <a:lvl1pPr algn="l">
              <a:defRPr sz="1300">
                <a:latin typeface="Calibri" panose="020F0502020204030204" pitchFamily="34" charset="0"/>
              </a:defRPr>
            </a:lvl1pPr>
          </a:lstStyle>
          <a:p>
            <a:endParaRPr lang="uk-UA" noProof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1" cy="493316"/>
          </a:xfrm>
          <a:prstGeom prst="rect">
            <a:avLst/>
          </a:prstGeom>
        </p:spPr>
        <p:txBody>
          <a:bodyPr vert="horz" lIns="94845" tIns="47423" rIns="94845" bIns="47423" rtlCol="0"/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3EFE5904-ED22-4E50-9FF8-E28AA1B9531A}" type="datetime1">
              <a:rPr lang="uk-UA" noProof="0" smtClean="0"/>
              <a:t>20.05.2025</a:t>
            </a:fld>
            <a:endParaRPr lang="uk-UA" noProof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96913" y="739775"/>
            <a:ext cx="534193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45" tIns="47423" rIns="94845" bIns="47423" rtlCol="0" anchor="ctr"/>
          <a:lstStyle/>
          <a:p>
            <a:pPr rt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73577" y="4686501"/>
            <a:ext cx="5388610" cy="4439841"/>
          </a:xfrm>
          <a:prstGeom prst="rect">
            <a:avLst/>
          </a:prstGeom>
        </p:spPr>
        <p:txBody>
          <a:bodyPr vert="horz" lIns="94845" tIns="47423" rIns="94845" bIns="47423" rtlCol="0"/>
          <a:lstStyle/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1" cy="493316"/>
          </a:xfrm>
          <a:prstGeom prst="rect">
            <a:avLst/>
          </a:prstGeom>
        </p:spPr>
        <p:txBody>
          <a:bodyPr vert="horz" lIns="94845" tIns="47423" rIns="94845" bIns="47423" rtlCol="0" anchor="b"/>
          <a:lstStyle>
            <a:lvl1pPr algn="l">
              <a:defRPr sz="1300">
                <a:latin typeface="Calibri" panose="020F0502020204030204" pitchFamily="34" charset="0"/>
              </a:defRPr>
            </a:lvl1pPr>
          </a:lstStyle>
          <a:p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1" cy="493316"/>
          </a:xfrm>
          <a:prstGeom prst="rect">
            <a:avLst/>
          </a:prstGeom>
        </p:spPr>
        <p:txBody>
          <a:bodyPr vert="horz" lIns="94845" tIns="47423" rIns="94845" bIns="47423" rtlCol="0" anchor="b"/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BF105DB2-FD3E-441D-8B7E-7AE83ECE27B3}" type="slidenum">
              <a:rPr lang="uk-UA" noProof="0" smtClean="0"/>
              <a:pPr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894720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>
              <a:latin typeface="Calibri" panose="020F0502020204030204" pitchFamily="34" charset="0"/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105DB2-FD3E-441D-8B7E-7AE83ECE27B3}" type="slidenum">
              <a:rPr lang="uk-UA" smtClean="0">
                <a:latin typeface="Calibri" panose="020F0502020204030204" pitchFamily="34" charset="0"/>
              </a:rPr>
              <a:t>1</a:t>
            </a:fld>
            <a:endParaRPr lang="uk-U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276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uk-UA" smtClean="0"/>
              <a:t>11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856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uk-UA" smtClean="0"/>
              <a:t>12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76033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uk-UA" smtClean="0"/>
              <a:t>13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79494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uk-UA" smtClean="0"/>
              <a:t>14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53625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uk-UA" smtClean="0"/>
              <a:t>15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16878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uk-UA" smtClean="0"/>
              <a:t>16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75721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uk-UA" smtClean="0"/>
              <a:t>17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86813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uk-UA" smtClean="0"/>
              <a:t>18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05815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>
              <a:latin typeface="Calibri" panose="020F0502020204030204" pitchFamily="34" charset="0"/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105DB2-FD3E-441D-8B7E-7AE83ECE27B3}" type="slidenum">
              <a:rPr lang="uk-UA" smtClean="0">
                <a:latin typeface="Calibri" panose="020F0502020204030204" pitchFamily="34" charset="0"/>
              </a:rPr>
              <a:t>19</a:t>
            </a:fld>
            <a:endParaRPr lang="uk-U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500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>
              <a:latin typeface="Calibri" panose="020F0502020204030204" pitchFamily="34" charset="0"/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897758">
              <a:defRPr/>
            </a:pPr>
            <a:fld id="{BF105DB2-FD3E-441D-8B7E-7AE83ECE27B3}" type="slidenum">
              <a:rPr lang="uk-UA">
                <a:solidFill>
                  <a:prstClr val="black"/>
                </a:solidFill>
              </a:rPr>
              <a:pPr defTabSz="897758">
                <a:defRPr/>
              </a:pPr>
              <a:t>20</a:t>
            </a:fld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67500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96801-D555-D3AB-1CCB-79C0B1F28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E6E53053-640F-96EF-7C39-00AF70426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2A758493-14F2-9AB6-7690-08F16AA1E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>
              <a:latin typeface="Calibri" panose="020F0502020204030204" pitchFamily="34" charset="0"/>
            </a:endParaRPr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52D006F-9F92-1D4A-6A35-B2492C1109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897758">
              <a:defRPr/>
            </a:pPr>
            <a:fld id="{BF105DB2-FD3E-441D-8B7E-7AE83ECE27B3}" type="slidenum">
              <a:rPr lang="uk-UA">
                <a:solidFill>
                  <a:prstClr val="black"/>
                </a:solidFill>
              </a:rPr>
              <a:pPr defTabSz="897758">
                <a:defRPr/>
              </a:pPr>
              <a:t>21</a:t>
            </a:fld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89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uk-UA" smtClean="0"/>
              <a:t>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34701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uk-UA" smtClean="0"/>
              <a:t>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34701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uk-UA" smtClean="0"/>
              <a:t>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74358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uk-UA" smtClean="0"/>
              <a:t>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47059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2E9A0-40A2-59DD-32CD-89AF00FA9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5D465446-4FAA-1428-B422-286C63594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0A39AE14-D7FA-A364-8CBC-101DD2E8F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8A27A49-6435-2322-4E2C-C2A46F7510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uk-UA" smtClean="0"/>
              <a:t>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83887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uk-UA" smtClean="0"/>
              <a:t>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06645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1937" cy="3698875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uk-UA" smtClean="0"/>
              <a:t>10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2015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 bwMode="invGray">
          <a:xfrm>
            <a:off x="1237285" y="1905000"/>
            <a:ext cx="7431434" cy="26670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4951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237283" y="5029200"/>
            <a:ext cx="6688290" cy="838200"/>
          </a:xfrm>
        </p:spPr>
        <p:txBody>
          <a:bodyPr rtlCol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uk-UA"/>
              <a:t>Клацніть, щоб змінити стиль зразка підзаголовка</a:t>
            </a:r>
            <a:endParaRPr lang="uk-UA" dirty="0"/>
          </a:p>
        </p:txBody>
      </p:sp>
      <p:sp>
        <p:nvSpPr>
          <p:cNvPr id="21" name="Місце для нижнього колонтитула 2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20" name="Місце для дати 1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75F0579-9853-4E87-A67D-8E2E83BD05B1}" type="datetime1">
              <a:rPr lang="uk-UA" smtClean="0"/>
              <a:t>20.05.2025</a:t>
            </a:fld>
            <a:endParaRPr lang="uk-UA" dirty="0"/>
          </a:p>
        </p:txBody>
      </p:sp>
      <p:sp>
        <p:nvSpPr>
          <p:cNvPr id="22" name="Місце для номера слайда 2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8816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930C55F-BAAD-44AF-9ECD-536289211B94}" type="datetime1">
              <a:rPr lang="uk-UA" smtClean="0"/>
              <a:t>20.05.2025</a:t>
            </a:fld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2379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 1"/>
          <p:cNvSpPr>
            <a:spLocks noGrp="1"/>
          </p:cNvSpPr>
          <p:nvPr>
            <p:ph type="title" orient="vert" hasCustomPrompt="1"/>
          </p:nvPr>
        </p:nvSpPr>
        <p:spPr>
          <a:xfrm>
            <a:off x="7716297" y="609600"/>
            <a:ext cx="928930" cy="5410200"/>
          </a:xfrm>
        </p:spPr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 hasCustomPrompt="1"/>
          </p:nvPr>
        </p:nvSpPr>
        <p:spPr>
          <a:xfrm>
            <a:off x="1237282" y="609600"/>
            <a:ext cx="6254790" cy="5410200"/>
          </a:xfrm>
        </p:spPr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8B00DAE-2CE0-4849-9856-6FE7FAF1BAB0}" type="datetime1">
              <a:rPr lang="uk-UA" smtClean="0"/>
              <a:t>20.05.2025</a:t>
            </a:fld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5341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sz="2401">
                <a:latin typeface="Calibri" panose="020F050202020403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72B9D17-9FF7-47FB-8DA8-FD217A4CD2A5}" type="datetime1">
              <a:rPr lang="uk-UA" smtClean="0"/>
              <a:t>20.05.2025</a:t>
            </a:fld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064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85495C1-C260-4DD5-9292-BF53EAE4D7C4}" type="datetime1">
              <a:rPr lang="uk-UA" noProof="0" smtClean="0"/>
              <a:t>20.05.2025</a:t>
            </a:fld>
            <a:endParaRPr lang="uk-UA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86224088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352675" y="762004"/>
            <a:ext cx="6996113" cy="130386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57213" y="2202080"/>
            <a:ext cx="2808351" cy="61732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889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6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1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57211" y="2904565"/>
            <a:ext cx="2808351" cy="33141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889" indent="0">
              <a:buNone/>
              <a:defRPr sz="900"/>
            </a:lvl2pPr>
            <a:lvl3pPr marL="685777" indent="0">
              <a:buNone/>
              <a:defRPr sz="750"/>
            </a:lvl3pPr>
            <a:lvl4pPr marL="1028666" indent="0">
              <a:buNone/>
              <a:defRPr sz="675"/>
            </a:lvl4pPr>
            <a:lvl5pPr marL="1371554" indent="0">
              <a:buNone/>
              <a:defRPr sz="675"/>
            </a:lvl5pPr>
            <a:lvl6pPr marL="1714443" indent="0">
              <a:buNone/>
              <a:defRPr sz="675"/>
            </a:lvl6pPr>
            <a:lvl7pPr marL="2057331" indent="0">
              <a:buNone/>
              <a:defRPr sz="675"/>
            </a:lvl7pPr>
            <a:lvl8pPr marL="2400220" indent="0">
              <a:buNone/>
              <a:defRPr sz="675"/>
            </a:lvl8pPr>
            <a:lvl9pPr marL="2743109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49650" y="2201333"/>
            <a:ext cx="2808351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889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6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1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548073" y="2904067"/>
            <a:ext cx="2808351" cy="331461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889" indent="0">
              <a:buNone/>
              <a:defRPr sz="900"/>
            </a:lvl2pPr>
            <a:lvl3pPr marL="685777" indent="0">
              <a:buNone/>
              <a:defRPr sz="750"/>
            </a:lvl3pPr>
            <a:lvl4pPr marL="1028666" indent="0">
              <a:buNone/>
              <a:defRPr sz="675"/>
            </a:lvl4pPr>
            <a:lvl5pPr marL="1371554" indent="0">
              <a:buNone/>
              <a:defRPr sz="675"/>
            </a:lvl5pPr>
            <a:lvl6pPr marL="1714443" indent="0">
              <a:buNone/>
              <a:defRPr sz="675"/>
            </a:lvl6pPr>
            <a:lvl7pPr marL="2057331" indent="0">
              <a:buNone/>
              <a:defRPr sz="675"/>
            </a:lvl7pPr>
            <a:lvl8pPr marL="2400220" indent="0">
              <a:buNone/>
              <a:defRPr sz="675"/>
            </a:lvl8pPr>
            <a:lvl9pPr marL="2743109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42088" y="2192866"/>
            <a:ext cx="2808351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889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6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1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542089" y="2904565"/>
            <a:ext cx="2808351" cy="33141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889" indent="0">
              <a:buNone/>
              <a:defRPr sz="900"/>
            </a:lvl2pPr>
            <a:lvl3pPr marL="685777" indent="0">
              <a:buNone/>
              <a:defRPr sz="750"/>
            </a:lvl3pPr>
            <a:lvl4pPr marL="1028666" indent="0">
              <a:buNone/>
              <a:defRPr sz="675"/>
            </a:lvl4pPr>
            <a:lvl5pPr marL="1371554" indent="0">
              <a:buNone/>
              <a:defRPr sz="675"/>
            </a:lvl5pPr>
            <a:lvl6pPr marL="1714443" indent="0">
              <a:buNone/>
              <a:defRPr sz="675"/>
            </a:lvl6pPr>
            <a:lvl7pPr marL="2057331" indent="0">
              <a:buNone/>
              <a:defRPr sz="675"/>
            </a:lvl7pPr>
            <a:lvl8pPr marL="2400220" indent="0">
              <a:buNone/>
              <a:defRPr sz="675"/>
            </a:lvl8pPr>
            <a:lvl9pPr marL="2743109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85495C1-C260-4DD5-9292-BF53EAE4D7C4}" type="datetime1">
              <a:rPr lang="uk-UA" noProof="0" smtClean="0"/>
              <a:t>20.05.2025</a:t>
            </a:fld>
            <a:endParaRPr lang="uk-UA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uk-UA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16598643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sz="2401">
                <a:latin typeface="Calibri" panose="020F050202020403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142CE40-4760-47B8-86BA-734B71D9EC5A}" type="datetime1">
              <a:rPr lang="uk-UA" smtClean="0"/>
              <a:t>20.05.2025</a:t>
            </a:fld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945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37283" y="1905000"/>
            <a:ext cx="7431435" cy="2667000"/>
          </a:xfrm>
        </p:spPr>
        <p:txBody>
          <a:bodyPr rtlCol="0" anchor="b">
            <a:normAutofit/>
          </a:bodyPr>
          <a:lstStyle>
            <a:lvl1pPr algn="l">
              <a:defRPr sz="4051" b="0" cap="none" baseline="0">
                <a:latin typeface="Calibri" panose="020F050202020403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1237283" y="4876800"/>
            <a:ext cx="6688290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B4C43A20-F42B-47D0-A078-CC0F6C104AC8}" type="datetime1">
              <a:rPr lang="uk-UA" smtClean="0"/>
              <a:t>20.05.2025</a:t>
            </a:fld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841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1237284" y="1904999"/>
            <a:ext cx="3604835" cy="4088921"/>
          </a:xfrm>
        </p:spPr>
        <p:txBody>
          <a:bodyPr rtlCol="0">
            <a:normAutofit/>
          </a:bodyPr>
          <a:lstStyle>
            <a:lvl1pPr>
              <a:defRPr sz="1800">
                <a:latin typeface="Calibri" panose="020F0502020204030204" pitchFamily="34" charset="0"/>
              </a:defRPr>
            </a:lvl1pPr>
            <a:lvl2pPr>
              <a:defRPr sz="1500">
                <a:latin typeface="Calibri" panose="020F0502020204030204" pitchFamily="34" charset="0"/>
              </a:defRPr>
            </a:lvl2pPr>
            <a:lvl3pPr>
              <a:defRPr sz="1350">
                <a:latin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5063885" y="1904999"/>
            <a:ext cx="3604835" cy="4088921"/>
          </a:xfrm>
        </p:spPr>
        <p:txBody>
          <a:bodyPr rtlCol="0">
            <a:normAutofit/>
          </a:bodyPr>
          <a:lstStyle>
            <a:lvl1pPr>
              <a:defRPr sz="1800">
                <a:latin typeface="Calibri" panose="020F0502020204030204" pitchFamily="34" charset="0"/>
              </a:defRPr>
            </a:lvl1pPr>
            <a:lvl2pPr>
              <a:defRPr sz="1500">
                <a:latin typeface="Calibri" panose="020F0502020204030204" pitchFamily="34" charset="0"/>
              </a:defRPr>
            </a:lvl2pPr>
            <a:lvl3pPr>
              <a:defRPr sz="1350">
                <a:latin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11BF7D1-F310-4F0A-B219-C278970460F9}" type="datetime1">
              <a:rPr lang="uk-UA" smtClean="0"/>
              <a:t>20.05.2025</a:t>
            </a:fld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1225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1237284" y="1828804"/>
            <a:ext cx="35918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latin typeface="Calibri" panose="020F0502020204030204" pitchFamily="34" charset="0"/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1237284" y="2590801"/>
            <a:ext cx="3591860" cy="3429000"/>
          </a:xfrm>
        </p:spPr>
        <p:txBody>
          <a:bodyPr rtlCol="0">
            <a:normAutofit/>
          </a:bodyPr>
          <a:lstStyle>
            <a:lvl1pPr>
              <a:defRPr sz="1500">
                <a:latin typeface="Calibri" panose="020F0502020204030204" pitchFamily="34" charset="0"/>
              </a:defRPr>
            </a:lvl1pPr>
            <a:lvl2pPr>
              <a:defRPr sz="1350">
                <a:latin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</a:defRPr>
            </a:lvl3pPr>
            <a:lvl4pPr>
              <a:defRPr sz="1050">
                <a:latin typeface="Calibri" panose="020F0502020204030204" pitchFamily="34" charset="0"/>
              </a:defRPr>
            </a:lvl4pPr>
            <a:lvl5pPr>
              <a:defRPr sz="1050">
                <a:latin typeface="Calibri" panose="020F0502020204030204" pitchFamily="34" charset="0"/>
              </a:defRPr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5076860" y="1828804"/>
            <a:ext cx="35918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latin typeface="Calibri" panose="020F0502020204030204" pitchFamily="34" charset="0"/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5076860" y="2590801"/>
            <a:ext cx="3591860" cy="3429000"/>
          </a:xfrm>
        </p:spPr>
        <p:txBody>
          <a:bodyPr rtlCol="0">
            <a:normAutofit/>
          </a:bodyPr>
          <a:lstStyle>
            <a:lvl1pPr>
              <a:defRPr sz="1500">
                <a:latin typeface="Calibri" panose="020F0502020204030204" pitchFamily="34" charset="0"/>
              </a:defRPr>
            </a:lvl1pPr>
            <a:lvl2pPr>
              <a:defRPr sz="1350">
                <a:latin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</a:defRPr>
            </a:lvl3pPr>
            <a:lvl4pPr>
              <a:defRPr sz="1050">
                <a:latin typeface="Calibri" panose="020F0502020204030204" pitchFamily="34" charset="0"/>
              </a:defRPr>
            </a:lvl4pPr>
            <a:lvl5pPr>
              <a:defRPr sz="1050">
                <a:latin typeface="Calibri" panose="020F0502020204030204" pitchFamily="34" charset="0"/>
              </a:defRPr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5545708-842A-4E5C-A3E1-8D5776B36373}" type="datetime1">
              <a:rPr lang="uk-UA" smtClean="0"/>
              <a:t>20.05.2025</a:t>
            </a:fld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9770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6A434A5-2176-480F-9E26-4AF494D774EA}" type="datetime1">
              <a:rPr lang="uk-UA" smtClean="0"/>
              <a:t>20.05.2025</a:t>
            </a:fld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813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ижнього колонтитула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C3DE754-942B-4A02-8D7F-D7638791497E}" type="datetime1">
              <a:rPr lang="uk-UA" smtClean="0"/>
              <a:t>20.05.2025</a:t>
            </a:fld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3003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"/>
          <p:cNvSpPr/>
          <p:nvPr/>
        </p:nvSpPr>
        <p:spPr>
          <a:xfrm>
            <a:off x="989566" y="1019175"/>
            <a:ext cx="4979062" cy="4572000"/>
          </a:xfrm>
          <a:prstGeom prst="rect">
            <a:avLst/>
          </a:prstGeom>
          <a:noFill/>
          <a:ln w="1016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350" dirty="0">
              <a:latin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439289" y="1371600"/>
            <a:ext cx="2539073" cy="2057400"/>
          </a:xfrm>
        </p:spPr>
        <p:txBody>
          <a:bodyPr rtlCol="0" anchor="b">
            <a:normAutofit/>
          </a:bodyPr>
          <a:lstStyle>
            <a:lvl1pPr algn="l">
              <a:defRPr sz="2401" b="1">
                <a:latin typeface="Calibri" panose="020F050202020403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1212509" y="1293495"/>
            <a:ext cx="4533176" cy="4023360"/>
          </a:xfrm>
        </p:spPr>
        <p:txBody>
          <a:bodyPr rtlCol="0">
            <a:normAutofit/>
          </a:bodyPr>
          <a:lstStyle>
            <a:lvl1pPr>
              <a:defRPr sz="1500">
                <a:latin typeface="Calibri" panose="020F0502020204030204" pitchFamily="34" charset="0"/>
              </a:defRPr>
            </a:lvl1pPr>
            <a:lvl2pPr>
              <a:defRPr sz="1350">
                <a:latin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</a:defRPr>
            </a:lvl3pPr>
            <a:lvl4pPr>
              <a:defRPr sz="1050">
                <a:latin typeface="Calibri" panose="020F0502020204030204" pitchFamily="34" charset="0"/>
              </a:defRPr>
            </a:lvl4pPr>
            <a:lvl5pPr>
              <a:defRPr sz="1050">
                <a:latin typeface="Calibri" panose="020F0502020204030204" pitchFamily="34" charset="0"/>
              </a:defRPr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6439289" y="3536833"/>
            <a:ext cx="2539073" cy="1797169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200">
                <a:latin typeface="Calibri" panose="020F0502020204030204" pitchFamily="34" charset="0"/>
              </a:defRPr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F22C0E8-4DFC-4B9D-942A-FAAAB05D9B4E}" type="datetime1">
              <a:rPr lang="uk-UA" smtClean="0"/>
              <a:t>20.05.2025</a:t>
            </a:fld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1613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"/>
          <p:cNvSpPr/>
          <p:nvPr/>
        </p:nvSpPr>
        <p:spPr>
          <a:xfrm>
            <a:off x="989566" y="1019175"/>
            <a:ext cx="4979062" cy="4572000"/>
          </a:xfrm>
          <a:prstGeom prst="rect">
            <a:avLst/>
          </a:prstGeom>
          <a:noFill/>
          <a:ln w="1016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350" dirty="0">
              <a:latin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439289" y="1371600"/>
            <a:ext cx="2539073" cy="2057400"/>
          </a:xfrm>
        </p:spPr>
        <p:txBody>
          <a:bodyPr rtlCol="0" anchor="b">
            <a:normAutofit/>
          </a:bodyPr>
          <a:lstStyle>
            <a:lvl1pPr algn="l">
              <a:defRPr sz="2401" b="0">
                <a:latin typeface="Calibri" panose="020F0502020204030204" pitchFamily="34" charset="0"/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зображення 2" descr="Пустий покажчик місця заповнення для зображення Клацніть цей покажчик і виберіть зображення, яке потрібно додати"/>
          <p:cNvSpPr>
            <a:spLocks noGrp="1"/>
          </p:cNvSpPr>
          <p:nvPr>
            <p:ph type="pic" idx="1" hasCustomPrompt="1"/>
          </p:nvPr>
        </p:nvSpPr>
        <p:spPr>
          <a:xfrm>
            <a:off x="1138196" y="1202055"/>
            <a:ext cx="4681804" cy="4206240"/>
          </a:xfrm>
          <a:solidFill>
            <a:schemeClr val="bg1">
              <a:lumMod val="95000"/>
            </a:schemeClr>
          </a:solidFill>
        </p:spPr>
        <p:txBody>
          <a:bodyPr tIns="9144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latin typeface="Calibri" panose="020F0502020204030204" pitchFamily="34" charset="0"/>
              </a:defRPr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rtl="0"/>
            <a:r>
              <a:rPr lang="uk-UA"/>
              <a:t>Клацніть піктограму, щоб додати зображення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6439289" y="3536833"/>
            <a:ext cx="2539073" cy="1797171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200">
                <a:latin typeface="Calibri" panose="020F0502020204030204" pitchFamily="34" charset="0"/>
              </a:defRPr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 rtl="0"/>
            <a:r>
              <a:rPr lang="uk-UA"/>
              <a:t>Зразки заголовків</a:t>
            </a:r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2909674-A6B6-4B65-B6D3-8A6D2EF8D15B}" type="datetime1">
              <a:rPr lang="uk-UA" smtClean="0"/>
              <a:t>20.05.2025</a:t>
            </a:fld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318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rgbClr val="FFFF99">
                <a:alpha val="22353"/>
              </a:srgbClr>
            </a:gs>
            <a:gs pos="88000">
              <a:schemeClr val="accent1">
                <a:lumMod val="45000"/>
                <a:lumOff val="55000"/>
                <a:alpha val="23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1237659" y="609600"/>
            <a:ext cx="743106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237659" y="1905001"/>
            <a:ext cx="7431060" cy="3697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 bwMode="auto">
          <a:xfrm>
            <a:off x="1225163" y="6516865"/>
            <a:ext cx="492677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uk-UA"/>
              <a:t>Додайте нижній колонтитул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 bwMode="auto">
          <a:xfrm>
            <a:off x="6497112" y="6516865"/>
            <a:ext cx="107897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ECB4B7E1-AEBA-4F97-81A3-EC84A2B10BE0}" type="datetime1">
              <a:rPr lang="uk-UA" smtClean="0"/>
              <a:t>20.05.2025</a:t>
            </a:fld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7907763" y="6516865"/>
            <a:ext cx="76095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DF28FB93-0A08-4E7D-8E63-9EFA29F1E093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1068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14" r:id="rId12"/>
    <p:sldLayoutId id="2147483936" r:id="rId13"/>
    <p:sldLayoutId id="214748393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2401" kern="1200">
          <a:solidFill>
            <a:schemeClr val="accent1">
              <a:lumMod val="50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05795" indent="-205795" algn="l" defTabSz="685983" rtl="0" eaLnBrk="1" latinLnBrk="0" hangingPunct="1">
        <a:lnSpc>
          <a:spcPct val="90000"/>
        </a:lnSpc>
        <a:spcBef>
          <a:spcPts val="1350"/>
        </a:spcBef>
        <a:buClr>
          <a:schemeClr val="tx1"/>
        </a:buClr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11590" indent="-171496" algn="l" defTabSz="685983" rtl="0" eaLnBrk="1" latinLnBrk="0" hangingPunct="1">
        <a:lnSpc>
          <a:spcPct val="90000"/>
        </a:lnSpc>
        <a:spcBef>
          <a:spcPts val="750"/>
        </a:spcBef>
        <a:buClr>
          <a:schemeClr val="tx1"/>
        </a:buClr>
        <a:buSzPct val="100000"/>
        <a:buFont typeface="Arial" pitchFamily="34" charset="0"/>
        <a:buChar char="–"/>
        <a:defRPr sz="15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617385" indent="-171496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Wingdings" pitchFamily="2" charset="2"/>
        <a:buChar char="§"/>
        <a:defRPr sz="135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823179" indent="-171496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100000"/>
        <a:buFont typeface="Arial" pitchFamily="34" charset="0"/>
        <a:buChar char="–"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994675" indent="-171496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Wingdings" pitchFamily="2" charset="2"/>
        <a:buChar char="§"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166171" indent="-171496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100000"/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337667" indent="-171496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09162" indent="-171496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100000"/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80658" indent="-171496" algn="l" defTabSz="685983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072F7109-1DAA-4457-AD67-4D2E0C4A5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6648" y="0"/>
            <a:ext cx="9842896" cy="1278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CEB57A03-FB50-4996-A13F-F7BF77877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6648" y="6107756"/>
            <a:ext cx="9851842" cy="750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Картинки по запросу &quot;youth olympic games&quot;">
            <a:extLst>
              <a:ext uri="{FF2B5EF4-FFF2-40B4-BE49-F238E27FC236}">
                <a16:creationId xmlns:a16="http://schemas.microsoft.com/office/drawing/2014/main" id="{95B990C5-120F-4CA8-AA1D-34DD11D5B2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5399" y="3245795"/>
            <a:ext cx="228660" cy="22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uk-UA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375F07-190E-8901-E01F-4217AC4750E9}"/>
              </a:ext>
            </a:extLst>
          </p:cNvPr>
          <p:cNvSpPr txBox="1"/>
          <p:nvPr/>
        </p:nvSpPr>
        <p:spPr>
          <a:xfrm>
            <a:off x="108666" y="6248363"/>
            <a:ext cx="2333465" cy="536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350" b="1" i="1" dirty="0">
                <a:solidFill>
                  <a:srgbClr val="002060"/>
                </a:solidFill>
              </a:rPr>
              <a:t>Міністерство молоді </a:t>
            </a:r>
            <a:endParaRPr lang="uk-UA" sz="1350" b="1" i="1" dirty="0" smtClean="0">
              <a:solidFill>
                <a:srgbClr val="002060"/>
              </a:solidFill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350" b="1" i="1" dirty="0" smtClean="0">
                <a:solidFill>
                  <a:srgbClr val="002060"/>
                </a:solidFill>
              </a:rPr>
              <a:t>та </a:t>
            </a:r>
            <a:r>
              <a:rPr lang="uk-UA" sz="1350" b="1" i="1" dirty="0">
                <a:solidFill>
                  <a:srgbClr val="002060"/>
                </a:solidFill>
              </a:rPr>
              <a:t>спорту </a:t>
            </a:r>
            <a:r>
              <a:rPr lang="uk-UA" sz="1350" b="1" i="1" dirty="0" smtClean="0">
                <a:solidFill>
                  <a:srgbClr val="002060"/>
                </a:solidFill>
              </a:rPr>
              <a:t>України</a:t>
            </a:r>
            <a:endParaRPr lang="uk-UA" sz="1350" b="1" i="1" dirty="0">
              <a:solidFill>
                <a:srgbClr val="002060"/>
              </a:solidFill>
            </a:endParaRPr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DA93F8C1-D455-9D33-E36A-13BC5430A23E}"/>
              </a:ext>
            </a:extLst>
          </p:cNvPr>
          <p:cNvSpPr txBox="1">
            <a:spLocks/>
          </p:cNvSpPr>
          <p:nvPr/>
        </p:nvSpPr>
        <p:spPr bwMode="invGray">
          <a:xfrm>
            <a:off x="567313" y="896425"/>
            <a:ext cx="8468246" cy="2376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>
            <a:lvl1pPr algn="l" defTabSz="68598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951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4000" b="1" kern="1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4000" b="1" kern="1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F46A2F-3D0D-344E-65A0-6EACBCFD5701}"/>
              </a:ext>
            </a:extLst>
          </p:cNvPr>
          <p:cNvSpPr txBox="1"/>
          <p:nvPr/>
        </p:nvSpPr>
        <p:spPr>
          <a:xfrm>
            <a:off x="741108" y="1166131"/>
            <a:ext cx="8028316" cy="19236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17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МУЛЬТИСПОРТИВНИЙ </a:t>
            </a:r>
            <a:r>
              <a:rPr lang="uk-UA" sz="17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</a:t>
            </a:r>
            <a:br>
              <a:rPr lang="uk-UA" sz="17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0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400" b="1" kern="1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«ШЛЯХ ЧЕМПІОНІВ»</a:t>
            </a:r>
            <a:r>
              <a:rPr lang="uk-UA" sz="34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34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7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КОНЦЕПЦІЯ </a:t>
            </a:r>
            <a:endParaRPr lang="uk-UA" sz="1700" b="1" kern="1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17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uk-UA" sz="17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творення спеціалізованих спортивних класів в Опорному закладі Сторожинецький ліцей Сторожинецької міської ради Чернівецького району Чернівецької </a:t>
            </a:r>
            <a:r>
              <a:rPr lang="uk-UA" sz="17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області</a:t>
            </a:r>
            <a:endParaRPr lang="uk-UA" sz="1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9" y="3027860"/>
            <a:ext cx="2142295" cy="30299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27" y="3027860"/>
            <a:ext cx="2272489" cy="30299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756" y="42173"/>
            <a:ext cx="1213723" cy="11239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4914" y="42173"/>
            <a:ext cx="1135624" cy="11356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9077" y="76093"/>
            <a:ext cx="1685641" cy="10564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375F07-190E-8901-E01F-4217AC4750E9}"/>
              </a:ext>
            </a:extLst>
          </p:cNvPr>
          <p:cNvSpPr txBox="1"/>
          <p:nvPr/>
        </p:nvSpPr>
        <p:spPr>
          <a:xfrm>
            <a:off x="2485709" y="6258173"/>
            <a:ext cx="2333465" cy="527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350" b="1" i="1" dirty="0" smtClean="0">
                <a:solidFill>
                  <a:srgbClr val="002060"/>
                </a:solidFill>
              </a:rPr>
              <a:t>Сторожинецька міська територіальна громада</a:t>
            </a:r>
            <a:endParaRPr lang="uk-UA" sz="1350" b="1" i="1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375F07-190E-8901-E01F-4217AC4750E9}"/>
              </a:ext>
            </a:extLst>
          </p:cNvPr>
          <p:cNvSpPr txBox="1"/>
          <p:nvPr/>
        </p:nvSpPr>
        <p:spPr>
          <a:xfrm>
            <a:off x="5139815" y="6295788"/>
            <a:ext cx="2333465" cy="744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350" b="1" i="1" dirty="0" smtClean="0">
                <a:solidFill>
                  <a:srgbClr val="002060"/>
                </a:solidFill>
              </a:rPr>
              <a:t>ГО «Федерація дзюдо у Чернівецькій області</a:t>
            </a:r>
            <a:endParaRPr lang="uk-UA" sz="1350" b="1" i="1" dirty="0">
              <a:solidFill>
                <a:srgbClr val="002060"/>
              </a:solidFill>
            </a:endParaRPr>
          </a:p>
          <a:p>
            <a:r>
              <a:rPr lang="uk-UA" sz="1350" b="1" i="1" dirty="0" smtClean="0">
                <a:solidFill>
                  <a:srgbClr val="002060"/>
                </a:solidFill>
              </a:rPr>
              <a:t> </a:t>
            </a:r>
            <a:endParaRPr lang="uk-UA" sz="1350" b="1" i="1" dirty="0">
              <a:solidFill>
                <a:srgbClr val="00206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588813" y="6221120"/>
            <a:ext cx="1949036" cy="676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i="1" dirty="0" smtClean="0">
                <a:solidFill>
                  <a:srgbClr val="002060"/>
                </a:solidFill>
              </a:rPr>
              <a:t>ГО «Національний олімпійський комітет України»</a:t>
            </a:r>
            <a:endParaRPr lang="uk-UA" sz="1200" b="1" i="1" dirty="0">
              <a:solidFill>
                <a:srgbClr val="002060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8499" y="76093"/>
            <a:ext cx="1584175" cy="105611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51" y="2997324"/>
            <a:ext cx="2314108" cy="308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E0F5E2D-0E39-41AB-94AE-0A71E0A7A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340308" y="6334942"/>
            <a:ext cx="9144000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816" y="651869"/>
            <a:ext cx="2880320" cy="716214"/>
          </a:xfrm>
        </p:spPr>
        <p:txBody>
          <a:bodyPr rtlCol="0">
            <a:noAutofit/>
          </a:bodyPr>
          <a:lstStyle/>
          <a:p>
            <a:pPr algn="ctr" defTabSz="914400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«КРОК ДО ОЛІМПУ»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третій етап)</a:t>
            </a:r>
          </a:p>
        </p:txBody>
      </p:sp>
      <p:pic>
        <p:nvPicPr>
          <p:cNvPr id="18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AC40622-AFFB-431D-9A66-67E588BB1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53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6DEEF8C8-B8E6-44BA-ADE8-D142CB647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410376"/>
            <a:ext cx="9793088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365C92-2BA0-48B9-8DD4-FAF486F3DF74}"/>
              </a:ext>
            </a:extLst>
          </p:cNvPr>
          <p:cNvSpPr txBox="1"/>
          <p:nvPr/>
        </p:nvSpPr>
        <p:spPr>
          <a:xfrm>
            <a:off x="66965" y="6550042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3D3685-9706-EBE9-8A73-8108CF933F6D}"/>
              </a:ext>
            </a:extLst>
          </p:cNvPr>
          <p:cNvSpPr txBox="1"/>
          <p:nvPr/>
        </p:nvSpPr>
        <p:spPr>
          <a:xfrm>
            <a:off x="416496" y="1553582"/>
            <a:ext cx="7056784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Профільна середня освіта, 10-12 класи, з </a:t>
            </a:r>
            <a:r>
              <a:rPr lang="uk-UA" sz="1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подальшим навчанням у </a:t>
            </a:r>
            <a:r>
              <a:rPr lang="uk-UA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спеціалізованому спортивному класі. </a:t>
            </a:r>
            <a:endParaRPr lang="uk-UA" sz="16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32EADE-6204-ABBD-62B2-B25EFD6B2162}"/>
              </a:ext>
            </a:extLst>
          </p:cNvPr>
          <p:cNvSpPr txBox="1"/>
          <p:nvPr/>
        </p:nvSpPr>
        <p:spPr>
          <a:xfrm>
            <a:off x="704528" y="2292092"/>
            <a:ext cx="7344816" cy="1396664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uk-UA" sz="1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uk-UA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Учні-спортсмени:</a:t>
            </a:r>
            <a:endParaRPr lang="uk-UA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uk-UA" sz="1600" kern="1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переходять </a:t>
            </a:r>
            <a:r>
              <a:rPr lang="uk-UA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наступний етап спортивної підготовки;</a:t>
            </a:r>
            <a:endParaRPr lang="uk-UA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uk-UA" sz="1600" kern="1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обирають </a:t>
            </a:r>
            <a:r>
              <a:rPr lang="uk-UA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спортивну спеціалізацію;</a:t>
            </a:r>
            <a:endParaRPr lang="uk-UA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uk-UA" sz="1600" kern="1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спортивно </a:t>
            </a:r>
            <a:r>
              <a:rPr lang="uk-UA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удосконалюються;</a:t>
            </a:r>
            <a:endParaRPr lang="uk-UA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uk-UA" sz="1600" kern="1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включаються </a:t>
            </a:r>
            <a:r>
              <a:rPr lang="uk-UA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збірних команд, команд майстрів тощо.</a:t>
            </a:r>
            <a:endParaRPr lang="uk-UA" sz="16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FA6F2F-CC05-9512-4D29-B505240CA4C7}"/>
              </a:ext>
            </a:extLst>
          </p:cNvPr>
          <p:cNvSpPr txBox="1"/>
          <p:nvPr/>
        </p:nvSpPr>
        <p:spPr>
          <a:xfrm>
            <a:off x="2504728" y="5122565"/>
            <a:ext cx="7074213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16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Рівень спортивної підготовленості дозволяє включення до складу збірних команд та участі у змаганнях відповідного рівня.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E65289-2721-9E19-D1E0-1CC85C351E21}"/>
              </a:ext>
            </a:extLst>
          </p:cNvPr>
          <p:cNvSpPr txBox="1"/>
          <p:nvPr/>
        </p:nvSpPr>
        <p:spPr>
          <a:xfrm>
            <a:off x="2216696" y="3823915"/>
            <a:ext cx="6984776" cy="1077218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здійснюється під керівництвом тренерського складу дитячо-юнацької спортивної школи / спортивного клубу / центра позашкільної освіти, тренерів елітних спортсменів та/або тренерів збірних команд, команд майстрів.</a:t>
            </a:r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058B93B-C36E-5DAA-67B8-35B05BE80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00" y="4293096"/>
            <a:ext cx="1512168" cy="167242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D5FB6F0-82C3-2880-8AA8-4E1D7838C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376" y="1241101"/>
            <a:ext cx="1380881" cy="14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71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E0F5E2D-0E39-41AB-94AE-0A71E0A7A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340308" y="6334942"/>
            <a:ext cx="9144000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632" y="651869"/>
            <a:ext cx="6120680" cy="716214"/>
          </a:xfrm>
        </p:spPr>
        <p:txBody>
          <a:bodyPr rtlCol="0">
            <a:noAutofit/>
          </a:bodyPr>
          <a:lstStyle/>
          <a:p>
            <a:pPr algn="ctr" defTabSz="914400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 створення спеціалізованих спортивних класів в рамках </a:t>
            </a:r>
            <a:r>
              <a:rPr lang="uk-UA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мультиспортивного</a:t>
            </a: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«Шлях чемпіонів»</a:t>
            </a:r>
            <a:endParaRPr lang="uk-UA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AC40622-AFFB-431D-9A66-67E588BB1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53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6DEEF8C8-B8E6-44BA-ADE8-D142CB647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410376"/>
            <a:ext cx="9793088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365C92-2BA0-48B9-8DD4-FAF486F3DF74}"/>
              </a:ext>
            </a:extLst>
          </p:cNvPr>
          <p:cNvSpPr txBox="1"/>
          <p:nvPr/>
        </p:nvSpPr>
        <p:spPr>
          <a:xfrm>
            <a:off x="66965" y="6550042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3D3685-9706-EBE9-8A73-8108CF933F6D}"/>
              </a:ext>
            </a:extLst>
          </p:cNvPr>
          <p:cNvSpPr txBox="1"/>
          <p:nvPr/>
        </p:nvSpPr>
        <p:spPr>
          <a:xfrm>
            <a:off x="1881879" y="1796026"/>
            <a:ext cx="3387640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uk-UA" sz="1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Опорний заклад Сторожинецький ліцей Сторожинецької міської ради Чернівецького району Чернівецької області;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FA6F2F-CC05-9512-4D29-B505240CA4C7}"/>
              </a:ext>
            </a:extLst>
          </p:cNvPr>
          <p:cNvSpPr txBox="1"/>
          <p:nvPr/>
        </p:nvSpPr>
        <p:spPr>
          <a:xfrm>
            <a:off x="5552709" y="5122565"/>
            <a:ext cx="4026232" cy="132343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- Сторожинецька дитячо-юнацька спортивна школа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Сторожинецької міської ради Чернівецького району Чернівецької області</a:t>
            </a:r>
            <a:endParaRPr lang="uk-UA" sz="1600" dirty="0">
              <a:solidFill>
                <a:srgbClr val="002060"/>
              </a:solidFill>
            </a:endParaRPr>
          </a:p>
          <a:p>
            <a:endParaRPr lang="uk-UA" sz="1600" noProof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E65289-2721-9E19-D1E0-1CC85C351E21}"/>
              </a:ext>
            </a:extLst>
          </p:cNvPr>
          <p:cNvSpPr txBox="1"/>
          <p:nvPr/>
        </p:nvSpPr>
        <p:spPr>
          <a:xfrm>
            <a:off x="2216696" y="3823915"/>
            <a:ext cx="6984776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709" y="1445532"/>
            <a:ext cx="3648763" cy="27365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0" y="3385527"/>
            <a:ext cx="4032448" cy="273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86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E0F5E2D-0E39-41AB-94AE-0A71E0A7A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340308" y="6334942"/>
            <a:ext cx="9144000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632" y="404665"/>
            <a:ext cx="6120680" cy="533666"/>
          </a:xfrm>
        </p:spPr>
        <p:txBody>
          <a:bodyPr rtlCol="0">
            <a:noAutofit/>
          </a:bodyPr>
          <a:lstStyle/>
          <a:p>
            <a:pPr algn="ctr" defTabSz="914400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харчування в ОЗ Сторожинецький ліцей</a:t>
            </a:r>
            <a:endParaRPr lang="uk-UA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AC40622-AFFB-431D-9A66-67E588BB1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53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6DEEF8C8-B8E6-44BA-ADE8-D142CB647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410376"/>
            <a:ext cx="9793088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365C92-2BA0-48B9-8DD4-FAF486F3DF74}"/>
              </a:ext>
            </a:extLst>
          </p:cNvPr>
          <p:cNvSpPr txBox="1"/>
          <p:nvPr/>
        </p:nvSpPr>
        <p:spPr>
          <a:xfrm>
            <a:off x="66965" y="6550042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3D3685-9706-EBE9-8A73-8108CF933F6D}"/>
              </a:ext>
            </a:extLst>
          </p:cNvPr>
          <p:cNvSpPr txBox="1"/>
          <p:nvPr/>
        </p:nvSpPr>
        <p:spPr>
          <a:xfrm>
            <a:off x="193613" y="1022742"/>
            <a:ext cx="4752528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Обідня зала на 98 місць, площею135 </a:t>
            </a:r>
            <a:r>
              <a:rPr lang="uk-UA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м.кв</a:t>
            </a: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.;</a:t>
            </a:r>
          </a:p>
          <a:p>
            <a:pPr marL="285750" indent="-285750" algn="ctr">
              <a:buFontTx/>
              <a:buChar char="-"/>
            </a:pP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Впроваджується система НАСРР;</a:t>
            </a:r>
          </a:p>
          <a:p>
            <a:pPr marL="285750" indent="-285750" algn="ctr">
              <a:buFontTx/>
              <a:buChar char="-"/>
            </a:pP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Інтеграція шкільного харчування згідно меню Євгена </a:t>
            </a:r>
            <a:r>
              <a:rPr lang="uk-UA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Клопотенка</a:t>
            </a: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рекомендацій  Міністерства охорони здоров’я України з урахуванням вимог Постанови КМУ від 21.04.2021 №305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E65289-2721-9E19-D1E0-1CC85C351E21}"/>
              </a:ext>
            </a:extLst>
          </p:cNvPr>
          <p:cNvSpPr txBox="1"/>
          <p:nvPr/>
        </p:nvSpPr>
        <p:spPr>
          <a:xfrm>
            <a:off x="2216696" y="3823915"/>
            <a:ext cx="6984776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22" y="1175744"/>
            <a:ext cx="3827276" cy="5103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3370398"/>
            <a:ext cx="3907098" cy="284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24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E0F5E2D-0E39-41AB-94AE-0A71E0A7A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340308" y="6334942"/>
            <a:ext cx="9144000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36" y="318796"/>
            <a:ext cx="6552728" cy="716214"/>
          </a:xfrm>
        </p:spPr>
        <p:txBody>
          <a:bodyPr rtlCol="0">
            <a:noAutofit/>
          </a:bodyPr>
          <a:lstStyle/>
          <a:p>
            <a:pPr algn="ctr" defTabSz="914400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Споруди цивільного захисту в ОЗ Сторожинецький ліцей</a:t>
            </a:r>
            <a:endParaRPr lang="uk-UA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AC40622-AFFB-431D-9A66-67E588BB1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53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6DEEF8C8-B8E6-44BA-ADE8-D142CB647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410376"/>
            <a:ext cx="9793088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365C92-2BA0-48B9-8DD4-FAF486F3DF74}"/>
              </a:ext>
            </a:extLst>
          </p:cNvPr>
          <p:cNvSpPr txBox="1"/>
          <p:nvPr/>
        </p:nvSpPr>
        <p:spPr>
          <a:xfrm>
            <a:off x="66965" y="6550042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3D3685-9706-EBE9-8A73-8108CF933F6D}"/>
              </a:ext>
            </a:extLst>
          </p:cNvPr>
          <p:cNvSpPr txBox="1"/>
          <p:nvPr/>
        </p:nvSpPr>
        <p:spPr>
          <a:xfrm>
            <a:off x="159780" y="1541190"/>
            <a:ext cx="4752528" cy="36625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 </a:t>
            </a: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Наявність 1 протирадіаційного укриття, площею                     177,2 </a:t>
            </a:r>
            <a:r>
              <a:rPr lang="uk-UA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м.кв</a:t>
            </a: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 місткістю на 250 осіб;</a:t>
            </a:r>
          </a:p>
          <a:p>
            <a:pPr marL="285750" indent="-285750">
              <a:buFontTx/>
              <a:buChar char="-"/>
            </a:pP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Наявність 3 найпростіших </a:t>
            </a:r>
            <a:r>
              <a:rPr lang="uk-UA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укриттів</a:t>
            </a: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загальною площею 275,51 </a:t>
            </a:r>
            <a:r>
              <a:rPr lang="uk-UA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м.кв</a:t>
            </a: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., загальною місткістю на 694 особи;</a:t>
            </a:r>
          </a:p>
          <a:p>
            <a:pPr marL="285750" indent="-285750">
              <a:buFontTx/>
              <a:buChar char="-"/>
            </a:pP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аварійних виходів;</a:t>
            </a:r>
            <a:endParaRPr lang="uk-UA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Автоматична система пожежної сигналізації у справному стані;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Наявність вогнегасників, пожежних щитів;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Наявні генератори, потужністю 3 та 10 кВт </a:t>
            </a: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випадок відключення світла</a:t>
            </a:r>
          </a:p>
          <a:p>
            <a:pPr marL="285750" indent="-285750" algn="ctr">
              <a:buFontTx/>
              <a:buChar char="-"/>
            </a:pPr>
            <a:endParaRPr lang="uk-UA" sz="16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5931" y="3303699"/>
            <a:ext cx="2301720" cy="3068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21" y="1030008"/>
            <a:ext cx="2939819" cy="2204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000" y="3272589"/>
            <a:ext cx="2349819" cy="31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49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E0F5E2D-0E39-41AB-94AE-0A71E0A7A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340308" y="6334942"/>
            <a:ext cx="9144000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640" y="221743"/>
            <a:ext cx="6552728" cy="716214"/>
          </a:xfrm>
        </p:spPr>
        <p:txBody>
          <a:bodyPr rtlCol="0">
            <a:noAutofit/>
          </a:bodyPr>
          <a:lstStyle/>
          <a:p>
            <a:pPr algn="ctr" defTabSz="914400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 інфраструктура в ОЗ Сторожинецький ліцей</a:t>
            </a:r>
            <a:endParaRPr lang="uk-UA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AC40622-AFFB-431D-9A66-67E588BB1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53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6DEEF8C8-B8E6-44BA-ADE8-D142CB647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410376"/>
            <a:ext cx="9793088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365C92-2BA0-48B9-8DD4-FAF486F3DF74}"/>
              </a:ext>
            </a:extLst>
          </p:cNvPr>
          <p:cNvSpPr txBox="1"/>
          <p:nvPr/>
        </p:nvSpPr>
        <p:spPr>
          <a:xfrm>
            <a:off x="66965" y="6550042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" y="1107014"/>
            <a:ext cx="3108299" cy="4411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16" y="2204864"/>
            <a:ext cx="3355209" cy="2235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56" y="1633082"/>
            <a:ext cx="3091188" cy="412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00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E0F5E2D-0E39-41AB-94AE-0A71E0A7A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340308" y="6334942"/>
            <a:ext cx="9144000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632" y="651869"/>
            <a:ext cx="6552728" cy="716214"/>
          </a:xfrm>
        </p:spPr>
        <p:txBody>
          <a:bodyPr rtlCol="0">
            <a:noAutofit/>
          </a:bodyPr>
          <a:lstStyle/>
          <a:p>
            <a:pPr algn="ctr" defTabSz="914400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 досягнення учнів ОЗ Сторожинецький ліцей, вихованців ДЮСШ, спортивних клубів</a:t>
            </a:r>
            <a:endParaRPr lang="uk-UA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AC40622-AFFB-431D-9A66-67E588BB1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53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6DEEF8C8-B8E6-44BA-ADE8-D142CB647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410376"/>
            <a:ext cx="9793088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365C92-2BA0-48B9-8DD4-FAF486F3DF74}"/>
              </a:ext>
            </a:extLst>
          </p:cNvPr>
          <p:cNvSpPr txBox="1"/>
          <p:nvPr/>
        </p:nvSpPr>
        <p:spPr>
          <a:xfrm>
            <a:off x="66965" y="6550042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05" y="1433653"/>
            <a:ext cx="3185510" cy="23891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950" y="1634348"/>
            <a:ext cx="3394644" cy="22622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5" y="1368083"/>
            <a:ext cx="2865184" cy="2276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66" y="3856999"/>
            <a:ext cx="3239824" cy="24298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180" y="3998759"/>
            <a:ext cx="3151471" cy="23734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7" b="5503"/>
          <a:stretch/>
        </p:blipFill>
        <p:spPr>
          <a:xfrm>
            <a:off x="3656856" y="4058071"/>
            <a:ext cx="2839829" cy="211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66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E0F5E2D-0E39-41AB-94AE-0A71E0A7A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340308" y="6334942"/>
            <a:ext cx="9144000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944" y="428016"/>
            <a:ext cx="6552728" cy="716214"/>
          </a:xfrm>
        </p:spPr>
        <p:txBody>
          <a:bodyPr rtlCol="0">
            <a:noAutofit/>
          </a:bodyPr>
          <a:lstStyle/>
          <a:p>
            <a:pPr algn="ctr" defTabSz="914400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 досягнення учнів ОЗ Сторожинецький ліцей, вихованців ДЮСШ, спортивних клубів</a:t>
            </a:r>
            <a:endParaRPr lang="uk-UA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AC40622-AFFB-431D-9A66-67E588BB1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53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6DEEF8C8-B8E6-44BA-ADE8-D142CB647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410376"/>
            <a:ext cx="9793088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365C92-2BA0-48B9-8DD4-FAF486F3DF74}"/>
              </a:ext>
            </a:extLst>
          </p:cNvPr>
          <p:cNvSpPr txBox="1"/>
          <p:nvPr/>
        </p:nvSpPr>
        <p:spPr>
          <a:xfrm>
            <a:off x="66965" y="6550042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56" y="852090"/>
            <a:ext cx="2579511" cy="31888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15" y="2871449"/>
            <a:ext cx="2484965" cy="36210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52" y="1177730"/>
            <a:ext cx="2831705" cy="40050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55" y="2170641"/>
            <a:ext cx="2763953" cy="423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69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E0F5E2D-0E39-41AB-94AE-0A71E0A7A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340308" y="6334942"/>
            <a:ext cx="9144000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944" y="428016"/>
            <a:ext cx="6552728" cy="716214"/>
          </a:xfrm>
        </p:spPr>
        <p:txBody>
          <a:bodyPr rtlCol="0">
            <a:noAutofit/>
          </a:bodyPr>
          <a:lstStyle/>
          <a:p>
            <a:pPr algn="ctr" defTabSz="914400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 досягнення учнів ОЗ Сторожинецький ліцей, вихованців ДЮСШ, спортивних клубів</a:t>
            </a:r>
            <a:endParaRPr lang="uk-UA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AC40622-AFFB-431D-9A66-67E588BB1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53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6DEEF8C8-B8E6-44BA-ADE8-D142CB647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410376"/>
            <a:ext cx="9793088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365C92-2BA0-48B9-8DD4-FAF486F3DF74}"/>
              </a:ext>
            </a:extLst>
          </p:cNvPr>
          <p:cNvSpPr txBox="1"/>
          <p:nvPr/>
        </p:nvSpPr>
        <p:spPr>
          <a:xfrm>
            <a:off x="66965" y="6550042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024" r="14542"/>
          <a:stretch/>
        </p:blipFill>
        <p:spPr>
          <a:xfrm>
            <a:off x="171612" y="964831"/>
            <a:ext cx="2428500" cy="2992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361" y="1519560"/>
            <a:ext cx="3642972" cy="4857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" y="4166471"/>
            <a:ext cx="2767719" cy="20757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r="2361" b="16454"/>
          <a:stretch/>
        </p:blipFill>
        <p:spPr>
          <a:xfrm>
            <a:off x="6688075" y="1144230"/>
            <a:ext cx="3074907" cy="3628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085" y="4886776"/>
            <a:ext cx="2904772" cy="163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75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E0F5E2D-0E39-41AB-94AE-0A71E0A7A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340308" y="6334942"/>
            <a:ext cx="9144000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944" y="428016"/>
            <a:ext cx="6552728" cy="716214"/>
          </a:xfrm>
        </p:spPr>
        <p:txBody>
          <a:bodyPr rtlCol="0">
            <a:noAutofit/>
          </a:bodyPr>
          <a:lstStyle/>
          <a:p>
            <a:pPr algn="ctr" defTabSz="914400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 досягнення учнів ОЗ Сторожинецький ліцей, вихованців ДЮСШ, спортивних клубів</a:t>
            </a:r>
            <a:endParaRPr lang="uk-UA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9AC40622-AFFB-431D-9A66-67E588BB1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53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6DEEF8C8-B8E6-44BA-ADE8-D142CB647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410376"/>
            <a:ext cx="9793088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365C92-2BA0-48B9-8DD4-FAF486F3DF74}"/>
              </a:ext>
            </a:extLst>
          </p:cNvPr>
          <p:cNvSpPr txBox="1"/>
          <p:nvPr/>
        </p:nvSpPr>
        <p:spPr>
          <a:xfrm>
            <a:off x="66965" y="6550042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51" y="1144230"/>
            <a:ext cx="3351653" cy="44688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90" y="1772816"/>
            <a:ext cx="3090763" cy="41210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965" y="1866072"/>
            <a:ext cx="2982751" cy="39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50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9000">
              <a:srgbClr val="FFFF99">
                <a:alpha val="22353"/>
              </a:srgbClr>
            </a:gs>
            <a:gs pos="100000">
              <a:schemeClr val="accent1">
                <a:lumMod val="45000"/>
                <a:lumOff val="55000"/>
                <a:alpha val="23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56E21DD6-0983-494C-BDA5-520C73165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138546"/>
            <a:ext cx="9793088" cy="604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3C3D4BDA-9BC0-40C0-8875-DA251899A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731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3EAAF9-FF56-6631-2501-9CDF3B17EDB1}"/>
              </a:ext>
            </a:extLst>
          </p:cNvPr>
          <p:cNvSpPr txBox="1"/>
          <p:nvPr/>
        </p:nvSpPr>
        <p:spPr>
          <a:xfrm>
            <a:off x="2576736" y="1268760"/>
            <a:ext cx="4953000" cy="11666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450215" algn="ctr" defTabSz="685983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prstClr val="black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uk-UA" sz="20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МУЛЬТИСПОРТИВНИЙ ПРОЕКТ </a:t>
            </a:r>
            <a:r>
              <a:rPr kumimoji="0" lang="uk-UA" sz="2000" b="1" i="0" u="none" strike="noStrike" kern="1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«ШЛЯХ ЧЕМПІОНІВ»</a:t>
            </a:r>
            <a:endParaRPr kumimoji="0" lang="uk-UA" sz="2000" b="0" i="0" u="none" strike="noStrike" kern="100" cap="none" spc="0" normalizeH="0" baseline="0" noProof="0" dirty="0">
              <a:ln>
                <a:noFill/>
              </a:ln>
              <a:solidFill>
                <a:srgbClr val="2683C6">
                  <a:lumMod val="50000"/>
                </a:srgbClr>
              </a:solidFill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відбувається за сприяння та участю:</a:t>
            </a:r>
            <a:endParaRPr lang="uk-UA" sz="20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771C24-B209-03CC-A8CD-89033055FE36}"/>
              </a:ext>
            </a:extLst>
          </p:cNvPr>
          <p:cNvSpPr txBox="1"/>
          <p:nvPr/>
        </p:nvSpPr>
        <p:spPr>
          <a:xfrm>
            <a:off x="1712640" y="2680412"/>
            <a:ext cx="7416824" cy="31500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marR="0" lvl="0" indent="-342900" defTabSz="685983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prstClr val="black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uk-UA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Міністерства молоді та спорту України</a:t>
            </a:r>
          </a:p>
          <a:p>
            <a:pPr marL="342900" marR="0" lvl="0" indent="-342900" defTabSz="685983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prstClr val="black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uk-UA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Органів державного управління з питань фізичної культури і спорту, освіти і науки</a:t>
            </a:r>
          </a:p>
          <a:p>
            <a:pPr marL="342900" marR="0" lvl="0" indent="-342900" defTabSz="685983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prstClr val="black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uk-UA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Національного олімпійського комітету</a:t>
            </a:r>
          </a:p>
          <a:p>
            <a:pPr marL="342900" marR="0" lvl="0" indent="-342900" defTabSz="685983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prstClr val="black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uk-UA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Всеукраїнських федерацій з видів спорту </a:t>
            </a:r>
            <a:r>
              <a:rPr lang="uk-UA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(у тому числі з метою залучення міжнародних (європейських) федерацій в допомозі із забезпеченням спортивним інвентарем, підвищення кваліфікації тренерів тощо)</a:t>
            </a:r>
            <a:endParaRPr lang="uk-UA" kern="1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defTabSz="685983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prstClr val="black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uk-UA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Провідних спортсменів та тренерів</a:t>
            </a:r>
            <a:endParaRPr lang="uk-UA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4412A-FE9E-7F3D-EC52-49DFA7269C6C}"/>
              </a:ext>
            </a:extLst>
          </p:cNvPr>
          <p:cNvSpPr txBox="1"/>
          <p:nvPr/>
        </p:nvSpPr>
        <p:spPr>
          <a:xfrm>
            <a:off x="66965" y="6550042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</p:spTree>
    <p:extLst>
      <p:ext uri="{BB962C8B-B14F-4D97-AF65-F5344CB8AC3E}">
        <p14:creationId xmlns:p14="http://schemas.microsoft.com/office/powerpoint/2010/main" val="218280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2FE6946A-0E74-4E66-9D8C-CD32B0131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53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E617C4F8-143C-46E7-895A-C798075BA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410376"/>
            <a:ext cx="9793088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11CD7A-3C87-4A98-AA66-0276EF61A4F0}"/>
              </a:ext>
            </a:extLst>
          </p:cNvPr>
          <p:cNvSpPr txBox="1"/>
          <p:nvPr/>
        </p:nvSpPr>
        <p:spPr>
          <a:xfrm>
            <a:off x="94871" y="6592837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133C8D05-8657-80EE-3DC6-FF0D7581A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12" y="1556793"/>
            <a:ext cx="8928991" cy="37990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sz="26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</a:p>
          <a:p>
            <a:pPr marL="0" indent="0" algn="just">
              <a:buNone/>
            </a:pPr>
            <a:r>
              <a:rPr lang="uk-UA" sz="19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sz="2400" kern="1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Забезпечення </a:t>
            </a:r>
            <a:r>
              <a:rPr lang="uk-UA" sz="24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можливостей для самореалізації дітей та молоді через поглиблені заняття фізичною культурою і спортом та формування спортивного резерву шляхом запровадження багатоступеневої моделі ефективної підготовки в умовах спеціалізованих спортивних  класів в закладах середньої освіти. </a:t>
            </a:r>
            <a:endParaRPr lang="uk-UA" sz="2400" kern="100" dirty="0" smtClean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Метою </a:t>
            </a:r>
            <a:r>
              <a:rPr lang="uk-UA" sz="2400" kern="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24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 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2400" kern="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лише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спортивного </a:t>
            </a:r>
            <a:r>
              <a:rPr lang="ru-RU" sz="2400" kern="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потенціалу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учнівської</a:t>
            </a:r>
            <a:r>
              <a:rPr lang="ru-RU" sz="2400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молоді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й </a:t>
            </a:r>
            <a:r>
              <a:rPr lang="ru-RU" sz="2400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</a:t>
            </a:r>
            <a:r>
              <a:rPr lang="ru-RU" sz="2400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здорової</a:t>
            </a:r>
            <a:r>
              <a:rPr lang="ru-RU" sz="2400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фізично</a:t>
            </a:r>
            <a:r>
              <a:rPr lang="ru-RU" sz="2400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розвинутої</a:t>
            </a:r>
            <a:r>
              <a:rPr lang="ru-RU" sz="2400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дисциплінованої</a:t>
            </a:r>
            <a:r>
              <a:rPr lang="ru-RU" sz="2400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свідомої</a:t>
            </a:r>
            <a:r>
              <a:rPr lang="ru-RU" sz="2400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відповідальної</a:t>
            </a:r>
            <a:r>
              <a:rPr lang="ru-RU" sz="2400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 морально </a:t>
            </a:r>
            <a:r>
              <a:rPr lang="ru-RU" sz="2400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стійкої</a:t>
            </a:r>
            <a:r>
              <a:rPr lang="ru-RU" sz="2400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патріотично</a:t>
            </a:r>
            <a:r>
              <a:rPr lang="ru-RU" sz="2400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налаштованої</a:t>
            </a:r>
            <a:r>
              <a:rPr lang="ru-RU" sz="2400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молоді</a:t>
            </a:r>
            <a:r>
              <a:rPr lang="ru-RU" sz="2400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готової </a:t>
            </a:r>
            <a:r>
              <a:rPr lang="uk-UA" sz="24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подальшої служби в Силах оборони </a:t>
            </a:r>
            <a:r>
              <a:rPr lang="uk-UA" sz="2400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України, відновлення Олімпійського резерву, поповнення складу національних збірних команд України</a:t>
            </a:r>
            <a:r>
              <a:rPr lang="ru-RU" sz="2400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400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uk-UA" sz="1800" b="1" kern="1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2228480-BFFC-C9EA-C04B-B7584C30D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583" y="836713"/>
            <a:ext cx="7204045" cy="1296143"/>
          </a:xfrm>
        </p:spPr>
        <p:txBody>
          <a:bodyPr>
            <a:normAutofit/>
          </a:bodyPr>
          <a:lstStyle/>
          <a:p>
            <a:r>
              <a:rPr lang="uk-UA" sz="32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Мета: </a:t>
            </a:r>
            <a:endParaRPr lang="uk-UA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56E21DD6-0983-494C-BDA5-520C73165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138546"/>
            <a:ext cx="9793088" cy="604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3C3D4BDA-9BC0-40C0-8875-DA251899A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731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877858-2DBB-A264-A91E-A67475899989}"/>
              </a:ext>
            </a:extLst>
          </p:cNvPr>
          <p:cNvSpPr txBox="1"/>
          <p:nvPr/>
        </p:nvSpPr>
        <p:spPr>
          <a:xfrm>
            <a:off x="66965" y="6550042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03728B-73B4-C501-C531-447629C71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412776"/>
            <a:ext cx="4060757" cy="3745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48446A-E49A-1E81-C691-FA8F829D69C8}"/>
              </a:ext>
            </a:extLst>
          </p:cNvPr>
          <p:cNvSpPr txBox="1"/>
          <p:nvPr/>
        </p:nvSpPr>
        <p:spPr>
          <a:xfrm>
            <a:off x="4736975" y="1986654"/>
            <a:ext cx="4623889" cy="24958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100" kern="1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Впровадження </a:t>
            </a:r>
            <a:r>
              <a:rPr lang="uk-UA" sz="21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мультиспортивного</a:t>
            </a:r>
            <a:r>
              <a:rPr lang="uk-UA" sz="21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21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«Шлях чемпіонів» </a:t>
            </a:r>
            <a:r>
              <a:rPr lang="uk-UA" sz="2100" kern="1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сприятиме максимальному розвитку спортивних здібностей дітей та  створить </a:t>
            </a:r>
            <a:r>
              <a:rPr lang="uk-UA" sz="21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передумови для відновлення системи олімпійського спортивного резерву </a:t>
            </a:r>
            <a:r>
              <a:rPr lang="uk-UA" sz="2100" kern="1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uk-UA" sz="21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1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2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89E3D-CA3D-DAB7-099D-550F020A9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7D514B59-3B41-11C9-815E-2D6155B82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138546"/>
            <a:ext cx="9793088" cy="604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410832C1-F8B3-51CE-5B08-01CC90E7C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66965" y="-34978"/>
            <a:ext cx="9793088" cy="731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E87F74-4EF5-E5A0-100E-7FF7F345D260}"/>
              </a:ext>
            </a:extLst>
          </p:cNvPr>
          <p:cNvSpPr txBox="1"/>
          <p:nvPr/>
        </p:nvSpPr>
        <p:spPr>
          <a:xfrm>
            <a:off x="66965" y="6550042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sp>
        <p:nvSpPr>
          <p:cNvPr id="6" name="Місце для вмісту 2">
            <a:extLst>
              <a:ext uri="{FF2B5EF4-FFF2-40B4-BE49-F238E27FC236}">
                <a16:creationId xmlns:a16="http://schemas.microsoft.com/office/drawing/2014/main" id="{4A44288C-BAA9-D009-9261-7AF6356D6AC4}"/>
              </a:ext>
            </a:extLst>
          </p:cNvPr>
          <p:cNvSpPr txBox="1">
            <a:spLocks/>
          </p:cNvSpPr>
          <p:nvPr/>
        </p:nvSpPr>
        <p:spPr>
          <a:xfrm>
            <a:off x="3224808" y="4564482"/>
            <a:ext cx="3816424" cy="1513491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40000"/>
              </a:schemeClr>
            </a:glow>
            <a:outerShdw dist="12700" algn="ctr" rotWithShape="0">
              <a:srgbClr val="002060"/>
            </a:outerShdw>
          </a:effectLst>
        </p:spPr>
        <p:txBody>
          <a:bodyPr vert="horz" wrap="square" lIns="91440" tIns="45720" rIns="91440" bIns="45720" rtlCol="0" anchor="ctr" anchorCtr="1">
            <a:spAutoFit/>
          </a:bodyPr>
          <a:lstStyle>
            <a:lvl1pPr marL="0" indent="0" algn="l" defTabSz="685983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91" indent="0" algn="ctr" defTabSz="6859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/>
              </a:buClr>
              <a:buSzPct val="100000"/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983" indent="0" algn="ctr" defTabSz="685983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974" indent="0" algn="ctr" defTabSz="685983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966" indent="0" algn="ctr" defTabSz="685983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14957" indent="0" algn="ctr" defTabSz="685983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949" indent="0" algn="ctr" defTabSz="685983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940" indent="0" algn="ctr" defTabSz="685983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932" indent="0" algn="ctr" defTabSz="685983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endParaRPr lang="uk-UA" sz="1200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endParaRPr lang="uk-UA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uk-UA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#шлях_чемпіонів</a:t>
            </a:r>
            <a:r>
              <a:rPr lang="uk-UA" sz="32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B3B498-A682-E97B-2643-6AF9751AE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3" y="1196752"/>
            <a:ext cx="3672407" cy="36824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DCD574-643E-1583-BF7F-181D0EEF6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144" y="3169657"/>
            <a:ext cx="2520280" cy="17095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7FB366-5886-A694-6CE1-1DB41E60E350}"/>
              </a:ext>
            </a:extLst>
          </p:cNvPr>
          <p:cNvSpPr txBox="1"/>
          <p:nvPr/>
        </p:nvSpPr>
        <p:spPr>
          <a:xfrm rot="10800000" flipV="1">
            <a:off x="4808984" y="1108537"/>
            <a:ext cx="4968552" cy="20621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Citius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altius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fortius</a:t>
            </a:r>
            <a:r>
              <a:rPr lang="uk-UA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communis</a:t>
            </a:r>
            <a:endParaRPr lang="uk-UA" sz="3200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Швидше, вище, сильніше - разом</a:t>
            </a:r>
            <a:endParaRPr lang="uk-UA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66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2FE6946A-0E74-4E66-9D8C-CD32B0131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53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E617C4F8-143C-46E7-895A-C798075BA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410376"/>
            <a:ext cx="9793088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11CD7A-3C87-4A98-AA66-0276EF61A4F0}"/>
              </a:ext>
            </a:extLst>
          </p:cNvPr>
          <p:cNvSpPr txBox="1"/>
          <p:nvPr/>
        </p:nvSpPr>
        <p:spPr>
          <a:xfrm>
            <a:off x="94871" y="6592837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133C8D05-8657-80EE-3DC6-FF0D7581A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20" y="823255"/>
            <a:ext cx="8928991" cy="532407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sz="26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2600" b="1" kern="1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Візія</a:t>
            </a:r>
            <a:r>
              <a:rPr lang="uk-UA" sz="26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16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заняття руховою активністю стають нормою у повсякденному житті дітей та молоді позитивно впливають на формування свідомості молодого покоління;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16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поглиблені заняття спортом, особливо командними ігровими видами, згуртовують та виховують колективні навички;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16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багатоступенева організація поглибленими заняттями спорту формує спортивний резерв для національних збірних команд України, що в подальшому впливатиме на здобуття високих спортивних нагород та формування позитивного іміджу країни у світовому спортивному русі.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uk-UA" sz="1600" kern="1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uk-UA" sz="26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Місія: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16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 здорового способу життя, розвитку фізичних, морально</a:t>
            </a:r>
            <a:r>
              <a:rPr lang="uk-UA" sz="16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uk-UA" sz="16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етичних і вольових якостей дітей та молоді засобами фізичної культури і спорту, можливостей молодому поколінню </a:t>
            </a:r>
            <a:r>
              <a:rPr lang="uk-UA" sz="1600" kern="1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самореалізуватися</a:t>
            </a:r>
            <a:r>
              <a:rPr lang="uk-UA" sz="16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через активні заняття спортом;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16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підготовка олімпійського спортивного резерву;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16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uk-UA" sz="16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провадження ефективної моделі підготовки всебічно розвинених, висококваліфікованих спортсменів високого класу шляхом поетапного переходу від рухової активності до етапу підготовки до вищої спортивної майстерності у поєднанні з отриманням повноцінної середньої освіти;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16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 фізично та морально сильного, дисциплінованого підростаючого покоління з високою патріотичною свідомістю, національною гідністю, готовністю до виконання громадянського й конституційного обов’язку щодо захисту національних інтересів України.</a:t>
            </a:r>
          </a:p>
          <a:p>
            <a:pPr>
              <a:buFont typeface="Wingdings" panose="05000000000000000000" pitchFamily="2" charset="2"/>
              <a:buChar char="ü"/>
            </a:pPr>
            <a:endParaRPr lang="uk-UA" sz="1800" b="1" kern="1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2228480-BFFC-C9EA-C04B-B7584C30D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237659" y="563881"/>
            <a:ext cx="7431060" cy="4571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uk-UA" sz="3200" dirty="0">
                <a:solidFill>
                  <a:schemeClr val="accent2">
                    <a:lumMod val="50000"/>
                  </a:schemeClr>
                </a:solidFill>
              </a:rPr>
            </a:br>
            <a:endParaRPr lang="uk-UA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63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2FE6946A-0E74-4E66-9D8C-CD32B0131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53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E617C4F8-143C-46E7-895A-C798075BA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410376"/>
            <a:ext cx="9793088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11CD7A-3C87-4A98-AA66-0276EF61A4F0}"/>
              </a:ext>
            </a:extLst>
          </p:cNvPr>
          <p:cNvSpPr txBox="1"/>
          <p:nvPr/>
        </p:nvSpPr>
        <p:spPr>
          <a:xfrm>
            <a:off x="94871" y="6592837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133C8D05-8657-80EE-3DC6-FF0D7581A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20" y="823255"/>
            <a:ext cx="8928991" cy="53240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6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indent="0" algn="just">
              <a:buNone/>
            </a:pPr>
            <a:endParaRPr lang="uk-UA" sz="2600" b="1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32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Підстави для утворення спеціалізованих спортивних класів</a:t>
            </a:r>
            <a:r>
              <a:rPr lang="uk-UA" sz="26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sz="20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постанова Кабінету Міністрів України від 5 листопада 2008 р. № 993 «Про затвердження Положення про дитячо-юнацьку спортивну школу»;</a:t>
            </a:r>
            <a:endParaRPr lang="uk-UA" sz="2000" kern="1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sz="20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доручення Прем’єр-міністра України Дениса </a:t>
            </a:r>
            <a:r>
              <a:rPr lang="uk-UA" sz="2000" kern="1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Шмигаля</a:t>
            </a:r>
            <a:r>
              <a:rPr lang="uk-UA" sz="20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 16.10.2024 </a:t>
            </a:r>
            <a:br>
              <a:rPr lang="uk-UA" sz="20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0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32977/1/1-24 до звернення Комітету Верховної Ради України від 03.10.2024 </a:t>
            </a:r>
            <a:br>
              <a:rPr lang="uk-UA" sz="20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0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04-21/06-2024/217101.</a:t>
            </a:r>
            <a:endParaRPr lang="uk-UA" sz="2000" kern="1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uk-UA" sz="1800" b="1" kern="1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2228480-BFFC-C9EA-C04B-B7584C30D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237659" y="563881"/>
            <a:ext cx="7431060" cy="4571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uk-UA" sz="3200" dirty="0">
                <a:solidFill>
                  <a:schemeClr val="accent2">
                    <a:lumMod val="50000"/>
                  </a:schemeClr>
                </a:solidFill>
              </a:rPr>
            </a:br>
            <a:endParaRPr lang="uk-UA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3DFA1E2F-DF1B-4653-A478-EB3212A47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410376"/>
            <a:ext cx="9793088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D3627-CA56-4290-82AA-0D1A3BAEA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592" y="727697"/>
            <a:ext cx="6984776" cy="134362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Дорожня карта впровадження спеціалізованих спортивних класів</a:t>
            </a:r>
            <a:b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(етапи)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5737C5-7C69-4678-AB93-700D75F7CC6A}"/>
              </a:ext>
            </a:extLst>
          </p:cNvPr>
          <p:cNvSpPr txBox="1"/>
          <p:nvPr/>
        </p:nvSpPr>
        <p:spPr>
          <a:xfrm>
            <a:off x="56456" y="6557918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pic>
        <p:nvPicPr>
          <p:cNvPr id="16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0ABAC9F1-E312-4FF5-9062-C1B3F4B54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53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7B79BE9-654F-131B-AA7A-1CA92B62B4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2089" y="1768514"/>
            <a:ext cx="2808351" cy="626534"/>
          </a:xfrm>
        </p:spPr>
        <p:txBody>
          <a:bodyPr/>
          <a:lstStyle/>
          <a:p>
            <a:endParaRPr lang="uk-UA" sz="18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18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18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18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Крок до Олімпу»</a:t>
            </a:r>
          </a:p>
        </p:txBody>
      </p:sp>
      <p:sp>
        <p:nvSpPr>
          <p:cNvPr id="6" name="Місце для тексту 5">
            <a:extLst>
              <a:ext uri="{FF2B5EF4-FFF2-40B4-BE49-F238E27FC236}">
                <a16:creationId xmlns:a16="http://schemas.microsoft.com/office/drawing/2014/main" id="{26E37907-0F02-1525-2462-2EBE782C5B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34243" y="2557840"/>
            <a:ext cx="2808351" cy="626534"/>
          </a:xfrm>
        </p:spPr>
        <p:txBody>
          <a:bodyPr/>
          <a:lstStyle/>
          <a:p>
            <a:r>
              <a:rPr lang="uk-UA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«Тренуємося активно»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Місце для тексту 7">
            <a:extLst>
              <a:ext uri="{FF2B5EF4-FFF2-40B4-BE49-F238E27FC236}">
                <a16:creationId xmlns:a16="http://schemas.microsoft.com/office/drawing/2014/main" id="{4C35CEC5-4362-92FD-7C73-CB19B5556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089" y="3314867"/>
            <a:ext cx="2808351" cy="617320"/>
          </a:xfrm>
        </p:spPr>
        <p:txBody>
          <a:bodyPr/>
          <a:lstStyle/>
          <a:p>
            <a:r>
              <a:rPr lang="uk-UA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«Рухаємося весело</a:t>
            </a:r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uk-UA" sz="2000" b="1" dirty="0"/>
          </a:p>
        </p:txBody>
      </p:sp>
      <p:sp>
        <p:nvSpPr>
          <p:cNvPr id="10" name="Місце для тексту 9">
            <a:extLst>
              <a:ext uri="{FF2B5EF4-FFF2-40B4-BE49-F238E27FC236}">
                <a16:creationId xmlns:a16="http://schemas.microsoft.com/office/drawing/2014/main" id="{AA563634-8F5B-ECA3-39D0-82FD41BBAB8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09895" y="4054362"/>
            <a:ext cx="2273237" cy="1902320"/>
          </a:xfrm>
        </p:spPr>
        <p:txBody>
          <a:bodyPr>
            <a:normAutofit/>
          </a:bodyPr>
          <a:lstStyle/>
          <a:p>
            <a:pPr algn="ctr"/>
            <a:r>
              <a:rPr lang="uk-UA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1-4 </a:t>
            </a:r>
            <a:r>
              <a:rPr lang="uk-UA" sz="1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класи</a:t>
            </a:r>
          </a:p>
          <a:p>
            <a:pPr algn="ctr"/>
            <a:r>
              <a:rPr lang="uk-UA" sz="1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(початкова освіта)</a:t>
            </a:r>
            <a:endParaRPr lang="uk-UA" sz="18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6-10 років</a:t>
            </a:r>
            <a:r>
              <a:rPr lang="uk-UA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спорт для гри, зростаємо з ним</a:t>
            </a:r>
            <a:endParaRPr lang="uk-UA" sz="1800" i="1" dirty="0"/>
          </a:p>
        </p:txBody>
      </p:sp>
      <p:sp>
        <p:nvSpPr>
          <p:cNvPr id="12" name="Місце для тексту 11">
            <a:extLst>
              <a:ext uri="{FF2B5EF4-FFF2-40B4-BE49-F238E27FC236}">
                <a16:creationId xmlns:a16="http://schemas.microsoft.com/office/drawing/2014/main" id="{6A0998DC-E13D-C206-1533-CE8DA41DC398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500360" y="3245656"/>
            <a:ext cx="2812592" cy="24876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uk-UA" sz="2100" i="1" dirty="0">
                <a:latin typeface="Times New Roman" panose="02020603050405020304" pitchFamily="18" charset="0"/>
                <a:ea typeface="Calibri" panose="020F0502020204030204" pitchFamily="34" charset="0"/>
              </a:rPr>
              <a:t>5-9 класи </a:t>
            </a:r>
          </a:p>
          <a:p>
            <a:pPr algn="ctr"/>
            <a:r>
              <a:rPr lang="uk-UA" sz="2100" i="1" dirty="0">
                <a:latin typeface="Times New Roman" panose="02020603050405020304" pitchFamily="18" charset="0"/>
                <a:ea typeface="Calibri" panose="020F0502020204030204" pitchFamily="34" charset="0"/>
              </a:rPr>
              <a:t>(базова середня освіта)</a:t>
            </a:r>
          </a:p>
          <a:p>
            <a:pPr algn="ctr"/>
            <a:r>
              <a:rPr lang="uk-UA" sz="2100" i="1" dirty="0">
                <a:latin typeface="Times New Roman" panose="02020603050405020304" pitchFamily="18" charset="0"/>
                <a:ea typeface="Calibri" panose="020F0502020204030204" pitchFamily="34" charset="0"/>
              </a:rPr>
              <a:t>10-15 років</a:t>
            </a:r>
          </a:p>
          <a:p>
            <a:pPr algn="ctr"/>
            <a:r>
              <a:rPr lang="uk-UA" sz="2100" i="1" dirty="0">
                <a:latin typeface="Times New Roman" panose="02020603050405020304" pitchFamily="18" charset="0"/>
                <a:ea typeface="Calibri" panose="020F0502020204030204" pitchFamily="34" charset="0"/>
              </a:rPr>
              <a:t>активний спорт і навчання разом</a:t>
            </a:r>
          </a:p>
          <a:p>
            <a:pPr algn="ctr"/>
            <a:endParaRPr lang="uk-UA" sz="1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Спеціалізований спортивний клас</a:t>
            </a:r>
          </a:p>
          <a:p>
            <a:pPr algn="ctr"/>
            <a:endParaRPr lang="uk-UA" dirty="0"/>
          </a:p>
        </p:txBody>
      </p:sp>
      <p:sp>
        <p:nvSpPr>
          <p:cNvPr id="14" name="Місце для тексту 13">
            <a:extLst>
              <a:ext uri="{FF2B5EF4-FFF2-40B4-BE49-F238E27FC236}">
                <a16:creationId xmlns:a16="http://schemas.microsoft.com/office/drawing/2014/main" id="{055DD5EA-FE86-B371-69B8-F99EEA37A942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761260" y="2395048"/>
            <a:ext cx="2888673" cy="3234130"/>
          </a:xfrm>
        </p:spPr>
        <p:txBody>
          <a:bodyPr>
            <a:normAutofit/>
          </a:bodyPr>
          <a:lstStyle/>
          <a:p>
            <a:pPr algn="ctr"/>
            <a:r>
              <a:rPr lang="uk-UA" sz="1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10-12 класи </a:t>
            </a:r>
            <a:endParaRPr lang="uk-UA" sz="1800" i="1" kern="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1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(профільна середня освіта)</a:t>
            </a:r>
            <a:endParaRPr lang="uk-UA" sz="1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1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15-18 </a:t>
            </a:r>
            <a:r>
              <a:rPr lang="uk-UA" sz="1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років</a:t>
            </a:r>
            <a:endParaRPr lang="uk-UA" sz="1800" i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1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швидше, вище, сильніше, впевненіше, прагнення спортивної перспективи</a:t>
            </a:r>
          </a:p>
          <a:p>
            <a:pPr algn="ctr"/>
            <a:r>
              <a:rPr lang="uk-UA" sz="1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1800" i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Спеціалізований </a:t>
            </a:r>
            <a:endPara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спортивний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</a:p>
        </p:txBody>
      </p:sp>
      <p:cxnSp>
        <p:nvCxnSpPr>
          <p:cNvPr id="31" name="Сполучна лінія: уступом 30">
            <a:extLst>
              <a:ext uri="{FF2B5EF4-FFF2-40B4-BE49-F238E27FC236}">
                <a16:creationId xmlns:a16="http://schemas.microsoft.com/office/drawing/2014/main" id="{CCF55E56-8BB0-8710-35B8-D3A1290DB7BA}"/>
              </a:ext>
            </a:extLst>
          </p:cNvPr>
          <p:cNvCxnSpPr>
            <a:cxnSpLocks/>
          </p:cNvCxnSpPr>
          <p:nvPr/>
        </p:nvCxnSpPr>
        <p:spPr>
          <a:xfrm flipV="1">
            <a:off x="2683132" y="3081447"/>
            <a:ext cx="737839" cy="695106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получна лінія: уступом 37">
            <a:extLst>
              <a:ext uri="{FF2B5EF4-FFF2-40B4-BE49-F238E27FC236}">
                <a16:creationId xmlns:a16="http://schemas.microsoft.com/office/drawing/2014/main" id="{327C4A5A-01C9-26C6-104B-76004650381B}"/>
              </a:ext>
            </a:extLst>
          </p:cNvPr>
          <p:cNvCxnSpPr>
            <a:cxnSpLocks/>
          </p:cNvCxnSpPr>
          <p:nvPr/>
        </p:nvCxnSpPr>
        <p:spPr>
          <a:xfrm flipV="1">
            <a:off x="6173169" y="2282768"/>
            <a:ext cx="737839" cy="695106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трілка: униз 38">
            <a:extLst>
              <a:ext uri="{FF2B5EF4-FFF2-40B4-BE49-F238E27FC236}">
                <a16:creationId xmlns:a16="http://schemas.microsoft.com/office/drawing/2014/main" id="{B91A61E4-FE47-3256-5432-CC21A94D42AB}"/>
              </a:ext>
            </a:extLst>
          </p:cNvPr>
          <p:cNvSpPr/>
          <p:nvPr/>
        </p:nvSpPr>
        <p:spPr>
          <a:xfrm rot="10800000">
            <a:off x="4754252" y="4873505"/>
            <a:ext cx="304808" cy="264033"/>
          </a:xfrm>
          <a:prstGeom prst="downArrow">
            <a:avLst>
              <a:gd name="adj1" fmla="val 55058"/>
              <a:gd name="adj2" fmla="val 500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err="1"/>
          </a:p>
        </p:txBody>
      </p:sp>
      <p:sp>
        <p:nvSpPr>
          <p:cNvPr id="40" name="Стрілка: униз 39">
            <a:extLst>
              <a:ext uri="{FF2B5EF4-FFF2-40B4-BE49-F238E27FC236}">
                <a16:creationId xmlns:a16="http://schemas.microsoft.com/office/drawing/2014/main" id="{BA6AFEF4-548A-545A-BB36-77AD09E6813E}"/>
              </a:ext>
            </a:extLst>
          </p:cNvPr>
          <p:cNvSpPr/>
          <p:nvPr/>
        </p:nvSpPr>
        <p:spPr>
          <a:xfrm flipV="1">
            <a:off x="8046044" y="4538909"/>
            <a:ext cx="319104" cy="310432"/>
          </a:xfrm>
          <a:prstGeom prst="downArrow">
            <a:avLst>
              <a:gd name="adj1" fmla="val 53919"/>
              <a:gd name="adj2" fmla="val 500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err="1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AA64376-6CE0-1C5C-C407-60348871A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95" y="1697595"/>
            <a:ext cx="1514635" cy="151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40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0712" y="908720"/>
            <a:ext cx="5274261" cy="565059"/>
          </a:xfrm>
        </p:spPr>
        <p:txBody>
          <a:bodyPr rtlCol="0">
            <a:noAutofit/>
          </a:bodyPr>
          <a:lstStyle/>
          <a:p>
            <a:pPr algn="ctr"/>
            <a:r>
              <a:rPr lang="uk-UA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«РУХАЄМОСЯ ВЕСЕЛО»</a:t>
            </a:r>
            <a:br>
              <a:rPr lang="uk-UA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(перший етап) </a:t>
            </a:r>
          </a:p>
        </p:txBody>
      </p:sp>
      <p:pic>
        <p:nvPicPr>
          <p:cNvPr id="19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A016CC25-49CB-4D09-A1C2-3741EA943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53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2DBAF5CB-CD21-45C2-BBD7-B604C4EF7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410376"/>
            <a:ext cx="9793088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C9CB6A-8E40-40C6-A782-52F269274E57}"/>
              </a:ext>
            </a:extLst>
          </p:cNvPr>
          <p:cNvSpPr txBox="1"/>
          <p:nvPr/>
        </p:nvSpPr>
        <p:spPr>
          <a:xfrm>
            <a:off x="56456" y="6532518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F18F10-10A7-D266-E09D-50F3593C88B2}"/>
              </a:ext>
            </a:extLst>
          </p:cNvPr>
          <p:cNvSpPr txBox="1"/>
          <p:nvPr/>
        </p:nvSpPr>
        <p:spPr>
          <a:xfrm>
            <a:off x="416496" y="1623122"/>
            <a:ext cx="7344816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uk-UA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Період початкової школи,  </a:t>
            </a:r>
            <a:r>
              <a:rPr lang="uk-UA" sz="1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1-4 класи, формує сталу звичку та інтерес до рухів </a:t>
            </a:r>
            <a:endParaRPr lang="uk-UA" sz="16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409128-102E-5569-A11A-644E48EFB5B1}"/>
              </a:ext>
            </a:extLst>
          </p:cNvPr>
          <p:cNvSpPr txBox="1"/>
          <p:nvPr/>
        </p:nvSpPr>
        <p:spPr>
          <a:xfrm>
            <a:off x="920552" y="2367550"/>
            <a:ext cx="7056784" cy="156966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Діти залучаються до активних занять руховою активністю, широко застосовується ігрова діяльність, спортивні ігри, елементи ігрових видів спорту;</a:t>
            </a:r>
          </a:p>
          <a:p>
            <a:pPr algn="just"/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у дітей формується звичка рухатися та стала звичка виконувати фізичні вправи граючись, таким чином прищеплюється інтерес до спорту;</a:t>
            </a:r>
          </a:p>
          <a:p>
            <a:pPr algn="just"/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формуються позитивні емоції та вміння об’єднуватися в колективі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5C3259-BAD2-AD1B-E342-4AB49D57E93E}"/>
              </a:ext>
            </a:extLst>
          </p:cNvPr>
          <p:cNvSpPr txBox="1"/>
          <p:nvPr/>
        </p:nvSpPr>
        <p:spPr>
          <a:xfrm>
            <a:off x="2360712" y="4056806"/>
            <a:ext cx="7373044" cy="1077218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Залучення до ігрової діяльності відбувається </a:t>
            </a:r>
            <a:r>
              <a:rPr lang="uk-UA" sz="16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фізичної культури в межах типової освітньої програми.</a:t>
            </a:r>
          </a:p>
          <a:p>
            <a:r>
              <a:rPr lang="uk-UA" sz="16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Заняття проводяться вчителем фізичної культури, керівником спортивного гуртка.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000066-F72B-FCDB-9A08-8BFDB349BBCB}"/>
              </a:ext>
            </a:extLst>
          </p:cNvPr>
          <p:cNvSpPr txBox="1"/>
          <p:nvPr/>
        </p:nvSpPr>
        <p:spPr>
          <a:xfrm>
            <a:off x="3901108" y="5276148"/>
            <a:ext cx="5832648" cy="338554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Початковий етап дозволяє побачити спортивні задатки дітей.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33B45DC-D554-7B69-2CBC-FB9ED08A6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4549977"/>
            <a:ext cx="954835" cy="13271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1667285-D4F3-EAD1-F0B0-6B4B4188F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7627" y="786908"/>
            <a:ext cx="1161877" cy="145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7EE4FB05-CD3C-46A2-B800-C1A89A4E51DC}"/>
              </a:ext>
            </a:extLst>
          </p:cNvPr>
          <p:cNvSpPr txBox="1">
            <a:spLocks/>
          </p:cNvSpPr>
          <p:nvPr/>
        </p:nvSpPr>
        <p:spPr>
          <a:xfrm>
            <a:off x="3512840" y="740183"/>
            <a:ext cx="3384375" cy="672593"/>
          </a:xfrm>
          <a:prstGeom prst="rect">
            <a:avLst/>
          </a:prstGeom>
        </p:spPr>
        <p:txBody>
          <a:bodyPr vert="horz" lIns="68598" tIns="34299" rIns="68598" bIns="34299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uk-UA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«ТРЕНУЄМОСЯ АКТИВНО»</a:t>
            </a:r>
          </a:p>
          <a:p>
            <a:pPr algn="ctr"/>
            <a:r>
              <a:rPr lang="uk-UA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(другий етап)</a:t>
            </a:r>
          </a:p>
        </p:txBody>
      </p:sp>
      <p:pic>
        <p:nvPicPr>
          <p:cNvPr id="15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6167C351-8E74-4B6B-BFAF-535A1ADBF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53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8678FCFA-C937-4185-8BED-94CA6A6FE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410376"/>
            <a:ext cx="9793088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1D4A6B-096A-435E-9EFB-B448E8A89B73}"/>
              </a:ext>
            </a:extLst>
          </p:cNvPr>
          <p:cNvSpPr txBox="1"/>
          <p:nvPr/>
        </p:nvSpPr>
        <p:spPr>
          <a:xfrm>
            <a:off x="128464" y="6557918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686A61-8D70-3161-847B-867E252D26F8}"/>
              </a:ext>
            </a:extLst>
          </p:cNvPr>
          <p:cNvSpPr txBox="1"/>
          <p:nvPr/>
        </p:nvSpPr>
        <p:spPr>
          <a:xfrm>
            <a:off x="416496" y="1623122"/>
            <a:ext cx="8136904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1800" noProof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uk-UA" sz="1600" noProof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Базова середня освіта, 5-9 класи, відкривається спеціалізований спортивний клас</a:t>
            </a:r>
            <a:endParaRPr lang="uk-UA" sz="1600" noProof="1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0D9A21-23CA-6714-86E8-8AF1D2DF1D67}"/>
              </a:ext>
            </a:extLst>
          </p:cNvPr>
          <p:cNvSpPr txBox="1"/>
          <p:nvPr/>
        </p:nvSpPr>
        <p:spPr>
          <a:xfrm>
            <a:off x="1064568" y="2857139"/>
            <a:ext cx="8496944" cy="132343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форматі спеціалізованих спортивних класів учні-спортсмени засвоюють спортивні знання та технічні вміння і навички з конкретного виду спорту;</a:t>
            </a:r>
          </a:p>
          <a:p>
            <a:pPr algn="just"/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повноцінна освітня програма забезпечує отримання знань, передбачених навчальною програмою загальної середньої школи;</a:t>
            </a:r>
          </a:p>
          <a:p>
            <a:pPr algn="just"/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спортивні заняття дають змогу виявити майбутню спеціалізацію з обраного виду спорту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5E69EB-028F-40C1-98F9-67CF0142BD9A}"/>
              </a:ext>
            </a:extLst>
          </p:cNvPr>
          <p:cNvSpPr txBox="1"/>
          <p:nvPr/>
        </p:nvSpPr>
        <p:spPr>
          <a:xfrm>
            <a:off x="632520" y="2155675"/>
            <a:ext cx="8136904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1600" noProof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Опановується навчальна освітня програма  та  паралельно програма виду спорту для  дитячо-юнацьких спортивних шкіл.</a:t>
            </a:r>
            <a:endParaRPr lang="uk-UA" sz="1600" noProof="1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149642-33E7-B0A8-39B4-42508BA9A6A6}"/>
              </a:ext>
            </a:extLst>
          </p:cNvPr>
          <p:cNvSpPr txBox="1"/>
          <p:nvPr/>
        </p:nvSpPr>
        <p:spPr>
          <a:xfrm>
            <a:off x="1589076" y="4403881"/>
            <a:ext cx="8064896" cy="1077218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1600" noProof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16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Навчально-тренувальна робота з учнями-спортсменами спеціалізованих спортивних класів проводиться тренерським складом дитячо-юнацької спортивної школи / спортивного клубу / </a:t>
            </a:r>
            <a:r>
              <a:rPr lang="uk-UA" sz="1600" noProof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центру </a:t>
            </a:r>
            <a:r>
              <a:rPr lang="uk-UA" sz="16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позашкільної освіти, не менше двох разів на день і не менше десяти разів на тиждень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29AB78-1968-01D5-D6CC-7EF5629D3339}"/>
              </a:ext>
            </a:extLst>
          </p:cNvPr>
          <p:cNvSpPr txBox="1"/>
          <p:nvPr/>
        </p:nvSpPr>
        <p:spPr>
          <a:xfrm>
            <a:off x="2936776" y="5554869"/>
            <a:ext cx="6717196" cy="615553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dirty="0"/>
              <a:t>     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Збільшені обсяги навчально-тренувальних занять дозволяють дітям стати фізично і технічно підготовленими.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52D1FE-8A29-308E-F58A-49A1F6A19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347" y="1384897"/>
            <a:ext cx="929372" cy="134044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0E5570-59BE-B5D6-989A-5C5C7A8FD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28" y="4777282"/>
            <a:ext cx="956556" cy="155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52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956660F-C7C5-6FBC-C214-A944D70C3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2626A34B-BCE5-DF6E-84F8-4E77CA9B4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53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41C17E4E-F92A-7BF0-0A9E-7F9670D47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6410376"/>
            <a:ext cx="9793088" cy="3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A138B5-1DD6-8F97-CB85-EF59C934C68B}"/>
              </a:ext>
            </a:extLst>
          </p:cNvPr>
          <p:cNvSpPr txBox="1"/>
          <p:nvPr/>
        </p:nvSpPr>
        <p:spPr>
          <a:xfrm>
            <a:off x="128464" y="6557918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B8E11-718A-2C06-992D-7563D0594677}"/>
              </a:ext>
            </a:extLst>
          </p:cNvPr>
          <p:cNvSpPr txBox="1"/>
          <p:nvPr/>
        </p:nvSpPr>
        <p:spPr>
          <a:xfrm>
            <a:off x="920552" y="584907"/>
            <a:ext cx="8424936" cy="65079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defTabSz="685983">
              <a:lnSpc>
                <a:spcPct val="107000"/>
              </a:lnSpc>
              <a:spcAft>
                <a:spcPts val="800"/>
              </a:spcAft>
              <a:buClr>
                <a:prstClr val="black"/>
              </a:buClr>
              <a:buSzPct val="80000"/>
              <a:defRPr/>
            </a:pPr>
            <a:endParaRPr lang="uk-UA" sz="1000" b="1" kern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983">
              <a:lnSpc>
                <a:spcPct val="107000"/>
              </a:lnSpc>
              <a:spcAft>
                <a:spcPts val="800"/>
              </a:spcAft>
              <a:buClr>
                <a:prstClr val="black"/>
              </a:buClr>
              <a:buSzPct val="80000"/>
              <a:defRPr/>
            </a:pPr>
            <a:r>
              <a:rPr lang="uk-UA" sz="2200" b="1" kern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 спеціалізованих спортивних класів у закладах загальної середньої освіти здійснюється за трьома основними організаційними формами.  </a:t>
            </a:r>
          </a:p>
          <a:p>
            <a:pPr algn="ctr" defTabSz="685983">
              <a:lnSpc>
                <a:spcPct val="107000"/>
              </a:lnSpc>
              <a:spcAft>
                <a:spcPts val="800"/>
              </a:spcAft>
              <a:buClr>
                <a:prstClr val="black"/>
              </a:buClr>
              <a:buSzPct val="80000"/>
              <a:defRPr/>
            </a:pPr>
            <a:endParaRPr lang="uk-UA" sz="900" b="1" kern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983">
              <a:lnSpc>
                <a:spcPct val="107000"/>
              </a:lnSpc>
              <a:spcAft>
                <a:spcPts val="800"/>
              </a:spcAft>
              <a:buClr>
                <a:prstClr val="black"/>
              </a:buClr>
              <a:buSzPct val="80000"/>
              <a:defRPr/>
            </a:pPr>
            <a:r>
              <a:rPr lang="uk-UA" sz="1900" kern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Співпраця закладу загальної середньої освіти із закладом фізичної культури і спорту (дитячо-юнацькі спортивні школи, спортивні клуби тощо) </a:t>
            </a:r>
            <a:br>
              <a:rPr lang="uk-UA" sz="1900" kern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900" b="1" kern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форматі ЗЗСО +ДЮСШ/ СК</a:t>
            </a:r>
            <a:r>
              <a:rPr lang="uk-UA" sz="1900" kern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900" kern="1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85983">
              <a:lnSpc>
                <a:spcPct val="107000"/>
              </a:lnSpc>
              <a:spcAft>
                <a:spcPts val="800"/>
              </a:spcAft>
              <a:buClr>
                <a:prstClr val="black"/>
              </a:buClr>
              <a:buSzPct val="80000"/>
              <a:defRPr/>
            </a:pPr>
            <a:r>
              <a:rPr lang="uk-UA" sz="1900" kern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Співпраця закладу загальної середньої освіти із закладом позашкільної освіти (центри позашкільної освіти, багатопрофільні заклади позашкільної освіти зі спортивним та/або фізкультурно-спортивним напрямом) </a:t>
            </a:r>
            <a:br>
              <a:rPr lang="uk-UA" sz="1900" kern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900" b="1" kern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форматі ЗЗСО + ЗПО</a:t>
            </a:r>
            <a:r>
              <a:rPr lang="uk-UA" sz="1900" kern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983">
              <a:lnSpc>
                <a:spcPct val="107000"/>
              </a:lnSpc>
              <a:spcAft>
                <a:spcPts val="800"/>
              </a:spcAft>
              <a:buClr>
                <a:prstClr val="black"/>
              </a:buClr>
              <a:buSzPct val="80000"/>
              <a:defRPr/>
            </a:pPr>
            <a:r>
              <a:rPr lang="uk-UA" sz="1900" kern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Функціонування спеціалізованих спортивних класів – за рахунок збільшення годин фізичної культури та організації спортивних секцій у позаурочний час у</a:t>
            </a:r>
            <a:r>
              <a:rPr lang="uk-UA" sz="1900" b="1" kern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900" kern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закладах загальної середньої освіти </a:t>
            </a:r>
            <a:r>
              <a:rPr lang="uk-UA" sz="1900" b="1" kern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форматі ЗЗСО (самостійно)</a:t>
            </a:r>
            <a:r>
              <a:rPr lang="uk-UA" sz="1900" kern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900" kern="1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983">
              <a:lnSpc>
                <a:spcPct val="107000"/>
              </a:lnSpc>
              <a:spcAft>
                <a:spcPts val="800"/>
              </a:spcAft>
              <a:buClr>
                <a:prstClr val="black"/>
              </a:buClr>
              <a:buSzPct val="80000"/>
              <a:defRPr/>
            </a:pPr>
            <a:endParaRPr lang="uk-U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983">
              <a:lnSpc>
                <a:spcPct val="107000"/>
              </a:lnSpc>
              <a:spcAft>
                <a:spcPts val="800"/>
              </a:spcAft>
              <a:buClr>
                <a:prstClr val="black"/>
              </a:buClr>
              <a:buSzPct val="80000"/>
              <a:defRPr/>
            </a:pPr>
            <a:endParaRPr lang="uk-U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983">
              <a:lnSpc>
                <a:spcPct val="107000"/>
              </a:lnSpc>
              <a:spcAft>
                <a:spcPts val="800"/>
              </a:spcAft>
              <a:buClr>
                <a:prstClr val="black"/>
              </a:buClr>
              <a:buSzPct val="80000"/>
              <a:defRPr/>
            </a:pPr>
            <a:endParaRPr lang="uk-UA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076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Картинки по запросу &quot;вектор україна скачать бесплатно&quot;">
            <a:extLst>
              <a:ext uri="{FF2B5EF4-FFF2-40B4-BE49-F238E27FC236}">
                <a16:creationId xmlns:a16="http://schemas.microsoft.com/office/drawing/2014/main" id="{25E9A870-905E-43A5-85B7-90E3F6502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 b="12613"/>
          <a:stretch/>
        </p:blipFill>
        <p:spPr bwMode="auto">
          <a:xfrm>
            <a:off x="56456" y="52686"/>
            <a:ext cx="9793088" cy="53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83D95E-2ABF-4DD4-ACE2-B89428E6FE17}"/>
              </a:ext>
            </a:extLst>
          </p:cNvPr>
          <p:cNvSpPr txBox="1"/>
          <p:nvPr/>
        </p:nvSpPr>
        <p:spPr>
          <a:xfrm>
            <a:off x="56456" y="6537213"/>
            <a:ext cx="40186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50" b="1" i="1" dirty="0">
                <a:solidFill>
                  <a:srgbClr val="002060"/>
                </a:solidFill>
              </a:rPr>
              <a:t>«Шлях чемпіонів»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72467B8-00ED-1AFF-A526-B1F0873E812C}"/>
              </a:ext>
            </a:extLst>
          </p:cNvPr>
          <p:cNvSpPr/>
          <p:nvPr/>
        </p:nvSpPr>
        <p:spPr>
          <a:xfrm>
            <a:off x="3710862" y="2667071"/>
            <a:ext cx="2628292" cy="11481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Спеціалізований спортивний </a:t>
            </a:r>
          </a:p>
          <a:p>
            <a:pPr algn="ctr"/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D7E30BE0-DB6E-B0DD-8DC4-6D070FF14FF4}"/>
              </a:ext>
            </a:extLst>
          </p:cNvPr>
          <p:cNvSpPr/>
          <p:nvPr/>
        </p:nvSpPr>
        <p:spPr>
          <a:xfrm>
            <a:off x="1424608" y="584906"/>
            <a:ext cx="2880320" cy="14039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ініціатори:</a:t>
            </a:r>
          </a:p>
          <a:p>
            <a:pPr algn="ctr"/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діти, батьки</a:t>
            </a:r>
          </a:p>
          <a:p>
            <a:pPr algn="ctr"/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загальної середньої освіти</a:t>
            </a:r>
          </a:p>
          <a:p>
            <a:pPr algn="ctr"/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 місцевої влади</a:t>
            </a:r>
          </a:p>
          <a:p>
            <a:pPr algn="ctr"/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дитячо-юнацька спортивна школа / спортивний клуб / заклад позашкільної освіти</a:t>
            </a: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4858C63E-3C69-A14C-A972-0F0FD7DB5A3C}"/>
              </a:ext>
            </a:extLst>
          </p:cNvPr>
          <p:cNvSpPr/>
          <p:nvPr/>
        </p:nvSpPr>
        <p:spPr>
          <a:xfrm>
            <a:off x="488504" y="2238975"/>
            <a:ext cx="2376264" cy="10679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 </a:t>
            </a:r>
          </a:p>
          <a:p>
            <a:pPr algn="ctr"/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місцевого органу державного управління освітою про створення</a:t>
            </a:r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7E9E96CD-58C3-ECEB-AA2C-34E427F87D18}"/>
              </a:ext>
            </a:extLst>
          </p:cNvPr>
          <p:cNvSpPr/>
          <p:nvPr/>
        </p:nvSpPr>
        <p:spPr>
          <a:xfrm>
            <a:off x="488504" y="3561328"/>
            <a:ext cx="2376264" cy="14039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Договір</a:t>
            </a:r>
          </a:p>
          <a:p>
            <a:pPr algn="ctr"/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 закладом загальної середньої освіти </a:t>
            </a:r>
          </a:p>
          <a:p>
            <a:pPr algn="ctr"/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</a:p>
          <a:p>
            <a:pPr algn="ctr"/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дитячо-юнацькою спортивною школою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спортивним клубом / центром позашкільної освіти</a:t>
            </a:r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C91AA4A0-304B-06EA-8C38-0AD81D4AD596}"/>
              </a:ext>
            </a:extLst>
          </p:cNvPr>
          <p:cNvSpPr/>
          <p:nvPr/>
        </p:nvSpPr>
        <p:spPr>
          <a:xfrm>
            <a:off x="1154578" y="5229430"/>
            <a:ext cx="2376264" cy="10679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</a:t>
            </a:r>
          </a:p>
          <a:p>
            <a:pPr algn="ctr"/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адміністрації закладу загальної середньої освіти зі списком учнів</a:t>
            </a:r>
          </a:p>
        </p:txBody>
      </p:sp>
      <p:sp>
        <p:nvSpPr>
          <p:cNvPr id="21" name="Стрілка: униз 20">
            <a:extLst>
              <a:ext uri="{FF2B5EF4-FFF2-40B4-BE49-F238E27FC236}">
                <a16:creationId xmlns:a16="http://schemas.microsoft.com/office/drawing/2014/main" id="{320950EB-7B6C-AB60-5451-874F5986B95F}"/>
              </a:ext>
            </a:extLst>
          </p:cNvPr>
          <p:cNvSpPr/>
          <p:nvPr/>
        </p:nvSpPr>
        <p:spPr>
          <a:xfrm>
            <a:off x="2342710" y="1978546"/>
            <a:ext cx="180020" cy="250135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err="1"/>
          </a:p>
        </p:txBody>
      </p:sp>
      <p:sp>
        <p:nvSpPr>
          <p:cNvPr id="22" name="Стрілка: униз 21">
            <a:extLst>
              <a:ext uri="{FF2B5EF4-FFF2-40B4-BE49-F238E27FC236}">
                <a16:creationId xmlns:a16="http://schemas.microsoft.com/office/drawing/2014/main" id="{AA2B6762-9C21-7147-7A75-FDF3918D0B50}"/>
              </a:ext>
            </a:extLst>
          </p:cNvPr>
          <p:cNvSpPr/>
          <p:nvPr/>
        </p:nvSpPr>
        <p:spPr>
          <a:xfrm>
            <a:off x="1586626" y="3330331"/>
            <a:ext cx="180020" cy="250135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err="1"/>
          </a:p>
        </p:txBody>
      </p:sp>
      <p:sp>
        <p:nvSpPr>
          <p:cNvPr id="23" name="Стрілка: униз 22">
            <a:extLst>
              <a:ext uri="{FF2B5EF4-FFF2-40B4-BE49-F238E27FC236}">
                <a16:creationId xmlns:a16="http://schemas.microsoft.com/office/drawing/2014/main" id="{CAAFF0D8-8155-DBDA-4AA5-45E7553F7A73}"/>
              </a:ext>
            </a:extLst>
          </p:cNvPr>
          <p:cNvSpPr/>
          <p:nvPr/>
        </p:nvSpPr>
        <p:spPr>
          <a:xfrm>
            <a:off x="1549872" y="4965262"/>
            <a:ext cx="180020" cy="250135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err="1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D336D07D-6EBF-FEC6-B284-DA37C92A6BB6}"/>
              </a:ext>
            </a:extLst>
          </p:cNvPr>
          <p:cNvSpPr/>
          <p:nvPr/>
        </p:nvSpPr>
        <p:spPr>
          <a:xfrm>
            <a:off x="7041232" y="2214429"/>
            <a:ext cx="2376264" cy="11159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класі </a:t>
            </a:r>
          </a:p>
          <a:p>
            <a:pPr algn="ctr"/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і більше видів спорту </a:t>
            </a:r>
          </a:p>
          <a:p>
            <a:pPr algn="ctr"/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5 – 30 учнів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768FDD64-12D3-57AC-87D5-9B465A88FC4D}"/>
              </a:ext>
            </a:extLst>
          </p:cNvPr>
          <p:cNvSpPr/>
          <p:nvPr/>
        </p:nvSpPr>
        <p:spPr>
          <a:xfrm>
            <a:off x="5623109" y="547528"/>
            <a:ext cx="2376264" cy="14039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особливий режим навчання</a:t>
            </a:r>
          </a:p>
          <a:p>
            <a:pPr algn="ctr"/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тренування             </a:t>
            </a:r>
            <a:r>
              <a:rPr lang="uk-UA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</a:t>
            </a:r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тренування</a:t>
            </a:r>
          </a:p>
        </p:txBody>
      </p:sp>
      <p:cxnSp>
        <p:nvCxnSpPr>
          <p:cNvPr id="28" name="Пряма зі стрілкою 27">
            <a:extLst>
              <a:ext uri="{FF2B5EF4-FFF2-40B4-BE49-F238E27FC236}">
                <a16:creationId xmlns:a16="http://schemas.microsoft.com/office/drawing/2014/main" id="{D6973A87-AF19-6195-5548-66D4640C2A09}"/>
              </a:ext>
            </a:extLst>
          </p:cNvPr>
          <p:cNvCxnSpPr/>
          <p:nvPr/>
        </p:nvCxnSpPr>
        <p:spPr>
          <a:xfrm>
            <a:off x="6911941" y="1412776"/>
            <a:ext cx="30603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 зі стрілкою 28">
            <a:extLst>
              <a:ext uri="{FF2B5EF4-FFF2-40B4-BE49-F238E27FC236}">
                <a16:creationId xmlns:a16="http://schemas.microsoft.com/office/drawing/2014/main" id="{3B312B57-CFCB-BD83-8BC2-39BF399742BD}"/>
              </a:ext>
            </a:extLst>
          </p:cNvPr>
          <p:cNvCxnSpPr/>
          <p:nvPr/>
        </p:nvCxnSpPr>
        <p:spPr>
          <a:xfrm>
            <a:off x="5907106" y="1628800"/>
            <a:ext cx="30603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73E44776-833C-115F-0AAD-57B695FAF7D7}"/>
              </a:ext>
            </a:extLst>
          </p:cNvPr>
          <p:cNvSpPr/>
          <p:nvPr/>
        </p:nvSpPr>
        <p:spPr>
          <a:xfrm>
            <a:off x="7052651" y="3643760"/>
            <a:ext cx="2376264" cy="13215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Рухова активність</a:t>
            </a:r>
          </a:p>
          <a:p>
            <a:pPr algn="ctr"/>
            <a:r>
              <a:rPr lang="uk-UA" sz="14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фізичної культури</a:t>
            </a:r>
          </a:p>
          <a:p>
            <a:pPr algn="ctr"/>
            <a:r>
              <a:rPr lang="uk-UA" sz="14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позанавчальні спортивні заняття</a:t>
            </a:r>
          </a:p>
          <a:p>
            <a:pPr algn="ctr"/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тренування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E5E533C8-5A0E-03A2-E9AB-4A97A148C18D}"/>
              </a:ext>
            </a:extLst>
          </p:cNvPr>
          <p:cNvSpPr/>
          <p:nvPr/>
        </p:nvSpPr>
        <p:spPr>
          <a:xfrm>
            <a:off x="6519174" y="5273283"/>
            <a:ext cx="2826314" cy="11159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</a:t>
            </a:r>
          </a:p>
          <a:p>
            <a:pPr algn="ctr"/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тренери дитячо-юнацької спортивної школи / спортивного клубу / центра позашкільної </a:t>
            </a:r>
            <a:r>
              <a:rPr lang="uk-UA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освіти/</a:t>
            </a:r>
            <a:endParaRPr lang="uk-UA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 фізичної культури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981CDF8-90C4-D4D8-C135-D837DC6C9524}"/>
              </a:ext>
            </a:extLst>
          </p:cNvPr>
          <p:cNvSpPr/>
          <p:nvPr/>
        </p:nvSpPr>
        <p:spPr>
          <a:xfrm>
            <a:off x="3836876" y="4422097"/>
            <a:ext cx="2376264" cy="13215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 база </a:t>
            </a:r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 загальної середньої освіти та дитячо-юнацької спортивної школи / спортивного клубу / центра позашкільної освіти</a:t>
            </a:r>
          </a:p>
        </p:txBody>
      </p:sp>
    </p:spTree>
    <p:extLst>
      <p:ext uri="{BB962C8B-B14F-4D97-AF65-F5344CB8AC3E}">
        <p14:creationId xmlns:p14="http://schemas.microsoft.com/office/powerpoint/2010/main" val="27354554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езентація &quot;Огляд і планування проекту&quot;">
  <a:themeElements>
    <a:clrScheme name="Синя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98000"/>
              </a:schemeClr>
            </a:duotone>
          </a:blip>
          <a:tile tx="0" ty="0" sx="100000" sy="100000" flip="none" algn="ctr"/>
        </a:blipFill>
      </a:bgFillStyleLst>
    </a:fmtScheme>
  </a:themeElements>
  <a:objectDefaults>
    <a:spDef>
      <a:spPr>
        <a:solidFill>
          <a:schemeClr val="accent1">
            <a:lumMod val="50000"/>
          </a:schemeClr>
        </a:solidFill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1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6714088_TF03460544" id="{501F7E07-CFF1-40AB-8FA9-0BBC98E7B64F}" vid="{6B671F77-E71C-4F29-A754-9D8F3B2FA1B7}"/>
    </a:ext>
  </a:extLst>
</a:theme>
</file>

<file path=ppt/theme/theme2.xml><?xml version="1.0" encoding="utf-8"?>
<a:theme xmlns:a="http://schemas.openxmlformats.org/drawingml/2006/main" name="Тема Offic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Презентація Огляд і планування бізнес-проекту</Template>
  <TotalTime>2317</TotalTime>
  <Words>1127</Words>
  <Application>Microsoft Office PowerPoint</Application>
  <PresentationFormat>Лист A4 (210x297 мм)</PresentationFormat>
  <Paragraphs>192</Paragraphs>
  <Slides>21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Презентація "Огляд і планування проекту"</vt:lpstr>
      <vt:lpstr>Презентация PowerPoint</vt:lpstr>
      <vt:lpstr>Мета: </vt:lpstr>
      <vt:lpstr> </vt:lpstr>
      <vt:lpstr> </vt:lpstr>
      <vt:lpstr>Дорожня карта впровадження спеціалізованих спортивних класів (етапи)</vt:lpstr>
      <vt:lpstr>«РУХАЄМОСЯ ВЕСЕЛО» (перший етап) </vt:lpstr>
      <vt:lpstr>Презентация PowerPoint</vt:lpstr>
      <vt:lpstr>Презентация PowerPoint</vt:lpstr>
      <vt:lpstr>Презентация PowerPoint</vt:lpstr>
      <vt:lpstr>  «КРОК ДО ОЛІМПУ» (третій етап)</vt:lpstr>
      <vt:lpstr>  База створення спеціалізованих спортивних класів в рамках мультиспортивного проєкту «Шлях чемпіонів»</vt:lpstr>
      <vt:lpstr>  Забезпечення харчування в ОЗ Сторожинецький ліцей</vt:lpstr>
      <vt:lpstr>  Споруди цивільного захисту в ОЗ Сторожинецький ліцей</vt:lpstr>
      <vt:lpstr>  Спортивна інфраструктура в ОЗ Сторожинецький ліцей</vt:lpstr>
      <vt:lpstr>  Спортивні досягнення учнів ОЗ Сторожинецький ліцей, вихованців ДЮСШ, спортивних клубів</vt:lpstr>
      <vt:lpstr>  Спортивні досягнення учнів ОЗ Сторожинецький ліцей, вихованців ДЮСШ, спортивних клубів</vt:lpstr>
      <vt:lpstr>  Спортивні досягнення учнів ОЗ Сторожинецький ліцей, вихованців ДЮСШ, спортивних клубів</vt:lpstr>
      <vt:lpstr>  Спортивні досягнення учнів ОЗ Сторожинецький ліцей, вихованців ДЮСШ, спортивних клубів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Паніна Ірина Вікторівна</dc:creator>
  <cp:lastModifiedBy>Користувач Windows</cp:lastModifiedBy>
  <cp:revision>263</cp:revision>
  <cp:lastPrinted>2025-05-19T12:53:47Z</cp:lastPrinted>
  <dcterms:created xsi:type="dcterms:W3CDTF">2021-01-28T07:21:51Z</dcterms:created>
  <dcterms:modified xsi:type="dcterms:W3CDTF">2025-05-20T08:09:24Z</dcterms:modified>
</cp:coreProperties>
</file>